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96" autoAdjust="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361531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421567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56521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280741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1508470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3194592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261543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267597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9050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578453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BAF57A5-5F2B-4FB9-AED8-C3800F54CB56}" type="datetimeFigureOut">
              <a:rPr kumimoji="1" lang="ja-JP" altLang="en-US" smtClean="0"/>
              <a:t>2024/12/23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284865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F57A5-5F2B-4FB9-AED8-C3800F54CB56}" type="datetimeFigureOut">
              <a:rPr kumimoji="1" lang="ja-JP" altLang="en-US" smtClean="0"/>
              <a:t>2024/12/23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7B339-D3F3-4F90-8B24-D2424FD3D162}" type="slidenum">
              <a:rPr kumimoji="1" lang="ja-JP" altLang="en-US" smtClean="0"/>
              <a:t>‹#›</a:t>
            </a:fld>
            <a:endParaRPr kumimoji="1" lang="ja-JP" altLang="en-US"/>
          </a:p>
        </p:txBody>
      </p:sp>
    </p:spTree>
    <p:extLst>
      <p:ext uri="{BB962C8B-B14F-4D97-AF65-F5344CB8AC3E}">
        <p14:creationId xmlns:p14="http://schemas.microsoft.com/office/powerpoint/2010/main" val="3994319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838200" y="242941"/>
            <a:ext cx="10515600" cy="757130"/>
          </a:xfrm>
        </p:spPr>
        <p:txBody>
          <a:bodyPr>
            <a:spAutoFit/>
          </a:bodyPr>
          <a:lstStyle/>
          <a:p>
            <a:r>
              <a:rPr lang="ja-JP" altLang="en-US" sz="1200" dirty="0">
                <a:latin typeface="ＭＳ 明朝" panose="02020609040205080304" pitchFamily="17" charset="-128"/>
                <a:ea typeface="ＭＳ 明朝" panose="02020609040205080304" pitchFamily="17" charset="-128"/>
              </a:rPr>
              <a:t>（様式４）</a:t>
            </a:r>
            <a:br>
              <a:rPr lang="ja-JP" altLang="en-US" sz="1200" dirty="0">
                <a:latin typeface="ＭＳ 明朝" panose="02020609040205080304" pitchFamily="17" charset="-128"/>
                <a:ea typeface="ＭＳ 明朝" panose="02020609040205080304" pitchFamily="17" charset="-128"/>
              </a:rPr>
            </a:br>
            <a:r>
              <a:rPr lang="ja-JP" altLang="en-US" sz="1200" dirty="0">
                <a:latin typeface="ＭＳ 明朝" panose="02020609040205080304" pitchFamily="17" charset="-128"/>
                <a:ea typeface="ＭＳ 明朝" panose="02020609040205080304" pitchFamily="17" charset="-128"/>
              </a:rPr>
              <a:t/>
            </a:r>
            <a:br>
              <a:rPr lang="ja-JP" altLang="en-US" sz="1200" dirty="0">
                <a:latin typeface="ＭＳ 明朝" panose="02020609040205080304" pitchFamily="17" charset="-128"/>
                <a:ea typeface="ＭＳ 明朝" panose="02020609040205080304" pitchFamily="17" charset="-128"/>
              </a:rPr>
            </a:br>
            <a:r>
              <a:rPr lang="ja-JP" altLang="en-US" sz="1200" dirty="0">
                <a:latin typeface="ＭＳ 明朝" panose="02020609040205080304" pitchFamily="17" charset="-128"/>
                <a:ea typeface="ＭＳ 明朝" panose="02020609040205080304" pitchFamily="17" charset="-128"/>
              </a:rPr>
              <a:t>実施体制及び全体のスケジュール等に</a:t>
            </a:r>
            <a:r>
              <a:rPr lang="ja-JP" altLang="en-US" sz="1200" dirty="0" smtClean="0">
                <a:latin typeface="ＭＳ 明朝" panose="02020609040205080304" pitchFamily="17" charset="-128"/>
                <a:ea typeface="ＭＳ 明朝" panose="02020609040205080304" pitchFamily="17" charset="-128"/>
              </a:rPr>
              <a:t>ついて</a:t>
            </a:r>
            <a:r>
              <a:rPr lang="en-US" altLang="ja-JP" sz="1200" dirty="0" smtClean="0">
                <a:solidFill>
                  <a:srgbClr val="FF0000"/>
                </a:solidFill>
                <a:latin typeface="ＭＳ 明朝" panose="02020609040205080304" pitchFamily="17" charset="-128"/>
                <a:ea typeface="ＭＳ 明朝" panose="02020609040205080304" pitchFamily="17" charset="-128"/>
              </a:rPr>
              <a:t>【</a:t>
            </a:r>
            <a:r>
              <a:rPr lang="ja-JP" altLang="en-US" sz="1200" dirty="0" smtClean="0">
                <a:solidFill>
                  <a:srgbClr val="FF0000"/>
                </a:solidFill>
                <a:latin typeface="ＭＳ 明朝" panose="02020609040205080304" pitchFamily="17" charset="-128"/>
                <a:ea typeface="ＭＳ 明朝" panose="02020609040205080304" pitchFamily="17" charset="-128"/>
              </a:rPr>
              <a:t>４ページ以内</a:t>
            </a:r>
            <a:r>
              <a:rPr lang="en-US" altLang="ja-JP" sz="1200" dirty="0" smtClean="0">
                <a:solidFill>
                  <a:srgbClr val="FF0000"/>
                </a:solidFill>
                <a:latin typeface="ＭＳ 明朝" panose="02020609040205080304" pitchFamily="17" charset="-128"/>
                <a:ea typeface="ＭＳ 明朝" panose="02020609040205080304" pitchFamily="17" charset="-128"/>
              </a:rPr>
              <a:t>】</a:t>
            </a:r>
            <a:r>
              <a:rPr lang="ja-JP" altLang="en-US" sz="1200" dirty="0">
                <a:solidFill>
                  <a:srgbClr val="FF0000"/>
                </a:solidFill>
                <a:latin typeface="ＭＳ 明朝" panose="02020609040205080304" pitchFamily="17" charset="-128"/>
                <a:ea typeface="ＭＳ 明朝" panose="02020609040205080304" pitchFamily="17" charset="-128"/>
              </a:rPr>
              <a:t/>
            </a:r>
            <a:br>
              <a:rPr lang="ja-JP" altLang="en-US" sz="1200" dirty="0">
                <a:solidFill>
                  <a:srgbClr val="FF0000"/>
                </a:solidFill>
                <a:latin typeface="ＭＳ 明朝" panose="02020609040205080304" pitchFamily="17" charset="-128"/>
                <a:ea typeface="ＭＳ 明朝" panose="02020609040205080304" pitchFamily="17" charset="-128"/>
              </a:rPr>
            </a:br>
            <a:endParaRPr kumimoji="1" lang="ja-JP" altLang="en-US" sz="1200" dirty="0">
              <a:solidFill>
                <a:srgbClr val="FF0000"/>
              </a:solidFill>
              <a:latin typeface="ＭＳ 明朝" panose="02020609040205080304" pitchFamily="17" charset="-128"/>
              <a:ea typeface="ＭＳ 明朝" panose="02020609040205080304" pitchFamily="17" charset="-128"/>
            </a:endParaRPr>
          </a:p>
        </p:txBody>
      </p:sp>
      <p:sp>
        <p:nvSpPr>
          <p:cNvPr id="5" name="コンテンツ プレースホルダー 4"/>
          <p:cNvSpPr>
            <a:spLocks noGrp="1"/>
          </p:cNvSpPr>
          <p:nvPr>
            <p:ph idx="1"/>
          </p:nvPr>
        </p:nvSpPr>
        <p:spPr>
          <a:xfrm>
            <a:off x="838200" y="1000071"/>
            <a:ext cx="10515600" cy="5176892"/>
          </a:xfrm>
        </p:spPr>
        <p:txBody>
          <a:bodyPr>
            <a:normAutofit/>
          </a:bodyPr>
          <a:lstStyle/>
          <a:p>
            <a:pPr marL="0" indent="0">
              <a:buNone/>
            </a:pP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事業</a:t>
            </a:r>
            <a:r>
              <a:rPr lang="ja-JP" altLang="en-US" sz="1200" dirty="0">
                <a:latin typeface="ＭＳ 明朝" panose="02020609040205080304" pitchFamily="17" charset="-128"/>
                <a:ea typeface="ＭＳ 明朝" panose="02020609040205080304" pitchFamily="17" charset="-128"/>
              </a:rPr>
              <a:t>実施に当たっての総合的考え方</a:t>
            </a:r>
            <a:r>
              <a:rPr lang="en-US" altLang="ja-JP" sz="1200" dirty="0">
                <a:latin typeface="ＭＳ 明朝" panose="02020609040205080304" pitchFamily="17" charset="-128"/>
                <a:ea typeface="ＭＳ 明朝" panose="02020609040205080304" pitchFamily="17" charset="-128"/>
              </a:rPr>
              <a:t>】</a:t>
            </a:r>
          </a:p>
          <a:p>
            <a:pPr marL="0" indent="0">
              <a:buNone/>
            </a:pPr>
            <a:r>
              <a:rPr lang="en-US" altLang="ja-JP" sz="1050" i="1" dirty="0" smtClean="0">
                <a:solidFill>
                  <a:srgbClr val="FF0000"/>
                </a:solidFill>
                <a:latin typeface="ＭＳ 明朝" panose="02020609040205080304" pitchFamily="17" charset="-128"/>
                <a:ea typeface="ＭＳ 明朝" panose="02020609040205080304" pitchFamily="17" charset="-128"/>
              </a:rPr>
              <a:t>※ </a:t>
            </a:r>
            <a:r>
              <a:rPr lang="ja-JP" altLang="en-US" sz="1050" i="1" dirty="0" smtClean="0">
                <a:solidFill>
                  <a:srgbClr val="FF0000"/>
                </a:solidFill>
                <a:latin typeface="ＭＳ 明朝" panose="02020609040205080304" pitchFamily="17" charset="-128"/>
                <a:ea typeface="ＭＳ 明朝" panose="02020609040205080304" pitchFamily="17" charset="-128"/>
              </a:rPr>
              <a:t>仕様書「</a:t>
            </a:r>
            <a:r>
              <a:rPr lang="ja-JP" altLang="en-US" sz="1050" i="1" dirty="0">
                <a:solidFill>
                  <a:srgbClr val="FF0000"/>
                </a:solidFill>
                <a:latin typeface="ＭＳ 明朝" panose="02020609040205080304" pitchFamily="17" charset="-128"/>
                <a:ea typeface="ＭＳ 明朝" panose="02020609040205080304" pitchFamily="17" charset="-128"/>
              </a:rPr>
              <a:t>１　</a:t>
            </a:r>
            <a:r>
              <a:rPr lang="ja-JP" altLang="en-US" sz="1050" i="1" dirty="0" smtClean="0">
                <a:solidFill>
                  <a:srgbClr val="FF0000"/>
                </a:solidFill>
                <a:latin typeface="ＭＳ 明朝" panose="02020609040205080304" pitchFamily="17" charset="-128"/>
                <a:ea typeface="ＭＳ 明朝" panose="02020609040205080304" pitchFamily="17" charset="-128"/>
              </a:rPr>
              <a:t>事業</a:t>
            </a:r>
            <a:r>
              <a:rPr lang="ja-JP" altLang="en-US" sz="1050" i="1" dirty="0">
                <a:solidFill>
                  <a:srgbClr val="FF0000"/>
                </a:solidFill>
                <a:latin typeface="ＭＳ 明朝" panose="02020609040205080304" pitchFamily="17" charset="-128"/>
                <a:ea typeface="ＭＳ 明朝" panose="02020609040205080304" pitchFamily="17" charset="-128"/>
              </a:rPr>
              <a:t>の</a:t>
            </a:r>
            <a:r>
              <a:rPr lang="ja-JP" altLang="en-US" sz="1050" i="1" dirty="0" smtClean="0">
                <a:solidFill>
                  <a:srgbClr val="FF0000"/>
                </a:solidFill>
                <a:latin typeface="ＭＳ 明朝" panose="02020609040205080304" pitchFamily="17" charset="-128"/>
                <a:ea typeface="ＭＳ 明朝" panose="02020609040205080304" pitchFamily="17" charset="-128"/>
              </a:rPr>
              <a:t>目的</a:t>
            </a:r>
            <a:r>
              <a:rPr lang="ja-JP" altLang="en-US" sz="1050" i="1" dirty="0">
                <a:solidFill>
                  <a:srgbClr val="FF0000"/>
                </a:solidFill>
                <a:latin typeface="ＭＳ 明朝" panose="02020609040205080304" pitchFamily="17" charset="-128"/>
                <a:ea typeface="ＭＳ 明朝" panose="02020609040205080304" pitchFamily="17" charset="-128"/>
              </a:rPr>
              <a:t>」及び</a:t>
            </a:r>
            <a:r>
              <a:rPr lang="ja-JP" altLang="en-US" sz="1050" i="1" dirty="0" smtClean="0">
                <a:solidFill>
                  <a:srgbClr val="FF0000"/>
                </a:solidFill>
                <a:latin typeface="ＭＳ 明朝" panose="02020609040205080304" pitchFamily="17" charset="-128"/>
                <a:ea typeface="ＭＳ 明朝" panose="02020609040205080304" pitchFamily="17" charset="-128"/>
              </a:rPr>
              <a:t>「４</a:t>
            </a:r>
            <a:r>
              <a:rPr lang="ja-JP" altLang="en-US" sz="1050" i="1" dirty="0">
                <a:solidFill>
                  <a:srgbClr val="FF0000"/>
                </a:solidFill>
                <a:latin typeface="ＭＳ 明朝" panose="02020609040205080304" pitchFamily="17" charset="-128"/>
                <a:ea typeface="ＭＳ 明朝" panose="02020609040205080304" pitchFamily="17" charset="-128"/>
              </a:rPr>
              <a:t>　委託業務の内容」の記載内容を踏まえ、本事業を実施するうえでの基本的な考え方及び目指す姿（アウトカム）を記載してください</a:t>
            </a:r>
            <a:r>
              <a:rPr lang="ja-JP" altLang="en-US" sz="1050" i="1" dirty="0" smtClean="0">
                <a:solidFill>
                  <a:srgbClr val="FF0000"/>
                </a:solidFill>
                <a:latin typeface="ＭＳ 明朝" panose="02020609040205080304" pitchFamily="17" charset="-128"/>
                <a:ea typeface="ＭＳ 明朝" panose="02020609040205080304" pitchFamily="17" charset="-128"/>
              </a:rPr>
              <a:t>。</a:t>
            </a:r>
            <a:endParaRPr lang="ja-JP" altLang="en-US" sz="1050" i="1" dirty="0">
              <a:solidFill>
                <a:srgbClr val="FF0000"/>
              </a:solidFill>
              <a:latin typeface="ＭＳ 明朝" panose="02020609040205080304" pitchFamily="17" charset="-128"/>
              <a:ea typeface="ＭＳ 明朝" panose="02020609040205080304" pitchFamily="17" charset="-128"/>
            </a:endParaRPr>
          </a:p>
          <a:p>
            <a:pPr marL="0" indent="0">
              <a:buNone/>
            </a:pPr>
            <a:endParaRPr lang="ja-JP" altLang="en-US" sz="1200" dirty="0">
              <a:latin typeface="ＭＳ 明朝" panose="02020609040205080304" pitchFamily="17" charset="-128"/>
              <a:ea typeface="ＭＳ 明朝" panose="02020609040205080304" pitchFamily="17" charset="-128"/>
            </a:endParaRPr>
          </a:p>
          <a:p>
            <a:pPr marL="0" indent="0">
              <a:buNone/>
            </a:pP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全体</a:t>
            </a:r>
            <a:r>
              <a:rPr lang="ja-JP" altLang="en-US" sz="1200" dirty="0" smtClean="0">
                <a:latin typeface="ＭＳ 明朝" panose="02020609040205080304" pitchFamily="17" charset="-128"/>
                <a:ea typeface="ＭＳ 明朝" panose="02020609040205080304" pitchFamily="17" charset="-128"/>
              </a:rPr>
              <a:t>スケジュール</a:t>
            </a:r>
            <a:r>
              <a:rPr lang="en-US" altLang="ja-JP" sz="1200" dirty="0" smtClean="0">
                <a:latin typeface="ＭＳ 明朝" panose="02020609040205080304" pitchFamily="17" charset="-128"/>
                <a:ea typeface="ＭＳ 明朝" panose="02020609040205080304" pitchFamily="17" charset="-128"/>
              </a:rPr>
              <a:t>】</a:t>
            </a:r>
          </a:p>
          <a:p>
            <a:pPr marL="0" indent="0">
              <a:buNone/>
            </a:pPr>
            <a:r>
              <a:rPr lang="ja-JP" altLang="ja-JP" sz="1050" i="1" dirty="0" smtClean="0">
                <a:solidFill>
                  <a:srgbClr val="FF0000"/>
                </a:solidFill>
                <a:latin typeface="ＭＳ 明朝" panose="02020609040205080304" pitchFamily="17" charset="-128"/>
                <a:ea typeface="ＭＳ 明朝" panose="02020609040205080304" pitchFamily="17" charset="-128"/>
              </a:rPr>
              <a:t>※ 準備から事業実施報告まで、想定するスケジュールの概要を記載してください</a:t>
            </a:r>
            <a:r>
              <a:rPr lang="ja-JP" altLang="en-US" sz="1050" i="1" dirty="0" smtClean="0">
                <a:solidFill>
                  <a:srgbClr val="FF0000"/>
                </a:solidFill>
                <a:latin typeface="ＭＳ 明朝" panose="02020609040205080304" pitchFamily="17" charset="-128"/>
                <a:ea typeface="ＭＳ 明朝" panose="02020609040205080304" pitchFamily="17" charset="-128"/>
              </a:rPr>
              <a:t>。</a:t>
            </a:r>
            <a:endParaRPr lang="en-US" altLang="ja-JP" i="1" dirty="0" smtClean="0"/>
          </a:p>
          <a:p>
            <a:pPr marL="0" indent="0">
              <a:buNone/>
            </a:pPr>
            <a:endParaRPr lang="ja-JP" altLang="en-US" sz="1200" dirty="0">
              <a:latin typeface="ＭＳ 明朝" panose="02020609040205080304" pitchFamily="17" charset="-128"/>
              <a:ea typeface="ＭＳ 明朝" panose="02020609040205080304" pitchFamily="17" charset="-128"/>
            </a:endParaRPr>
          </a:p>
          <a:p>
            <a:pPr marL="0" indent="0">
              <a:buNone/>
            </a:pP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業務実施体制</a:t>
            </a:r>
            <a:r>
              <a:rPr lang="en-US" altLang="ja-JP" sz="1200" dirty="0">
                <a:latin typeface="ＭＳ 明朝" panose="02020609040205080304" pitchFamily="17" charset="-128"/>
                <a:ea typeface="ＭＳ 明朝" panose="02020609040205080304" pitchFamily="17" charset="-128"/>
              </a:rPr>
              <a:t>】</a:t>
            </a:r>
          </a:p>
          <a:p>
            <a:pPr marL="0" indent="0">
              <a:buNone/>
            </a:pPr>
            <a:r>
              <a:rPr lang="en-US" altLang="ja-JP" sz="1050" i="1" dirty="0" smtClean="0">
                <a:solidFill>
                  <a:srgbClr val="FF0000"/>
                </a:solidFill>
                <a:latin typeface="ＭＳ 明朝" panose="02020609040205080304" pitchFamily="17" charset="-128"/>
                <a:ea typeface="ＭＳ 明朝" panose="02020609040205080304" pitchFamily="17" charset="-128"/>
              </a:rPr>
              <a:t>※ </a:t>
            </a:r>
            <a:r>
              <a:rPr lang="ja-JP" altLang="en-US" sz="1050" i="1" dirty="0" smtClean="0">
                <a:solidFill>
                  <a:srgbClr val="FF0000"/>
                </a:solidFill>
                <a:latin typeface="ＭＳ 明朝" panose="02020609040205080304" pitchFamily="17" charset="-128"/>
                <a:ea typeface="ＭＳ 明朝" panose="02020609040205080304" pitchFamily="17" charset="-128"/>
              </a:rPr>
              <a:t>組織体制図及び役割分担並びに他団体等との連携について記載してください。本事業に従事する担当者及び総括責任者等を記載してください。</a:t>
            </a:r>
            <a:endParaRPr lang="en-US" altLang="ja-JP" sz="1050" i="1" dirty="0" smtClean="0">
              <a:solidFill>
                <a:srgbClr val="FF0000"/>
              </a:solidFill>
              <a:latin typeface="ＭＳ 明朝" panose="02020609040205080304" pitchFamily="17" charset="-128"/>
              <a:ea typeface="ＭＳ 明朝" panose="02020609040205080304" pitchFamily="17" charset="-128"/>
            </a:endParaRPr>
          </a:p>
          <a:p>
            <a:pPr marL="0" indent="0">
              <a:buNone/>
            </a:pPr>
            <a:r>
              <a:rPr lang="en-US" altLang="ja-JP" sz="1050" i="1" dirty="0" smtClean="0">
                <a:solidFill>
                  <a:srgbClr val="FF0000"/>
                </a:solidFill>
                <a:latin typeface="ＭＳ 明朝" panose="02020609040205080304" pitchFamily="17" charset="-128"/>
                <a:ea typeface="ＭＳ 明朝" panose="02020609040205080304" pitchFamily="17" charset="-128"/>
              </a:rPr>
              <a:t>※</a:t>
            </a:r>
            <a:r>
              <a:rPr lang="ja-JP" altLang="en-US" sz="1050" i="1" dirty="0">
                <a:solidFill>
                  <a:srgbClr val="FF0000"/>
                </a:solidFill>
                <a:latin typeface="ＭＳ 明朝" panose="02020609040205080304" pitchFamily="17" charset="-128"/>
                <a:ea typeface="ＭＳ 明朝" panose="02020609040205080304" pitchFamily="17" charset="-128"/>
              </a:rPr>
              <a:t> </a:t>
            </a:r>
            <a:r>
              <a:rPr lang="ja-JP" altLang="en-US" sz="1050" i="1" dirty="0" smtClean="0">
                <a:solidFill>
                  <a:srgbClr val="FF0000"/>
                </a:solidFill>
                <a:latin typeface="ＭＳ 明朝" panose="02020609040205080304" pitchFamily="17" charset="-128"/>
                <a:ea typeface="ＭＳ 明朝" panose="02020609040205080304" pitchFamily="17" charset="-128"/>
              </a:rPr>
              <a:t>再委託</a:t>
            </a:r>
            <a:r>
              <a:rPr lang="ja-JP" altLang="en-US" sz="1050" i="1" dirty="0">
                <a:solidFill>
                  <a:srgbClr val="FF0000"/>
                </a:solidFill>
                <a:latin typeface="ＭＳ 明朝" panose="02020609040205080304" pitchFamily="17" charset="-128"/>
                <a:ea typeface="ＭＳ 明朝" panose="02020609040205080304" pitchFamily="17" charset="-128"/>
              </a:rPr>
              <a:t>を予定する場合は、再委託をする業務の範囲、再委託（予定）先の名称、住所、再委託が必要な理由を含め、記載して</a:t>
            </a:r>
            <a:r>
              <a:rPr lang="ja-JP" altLang="en-US" sz="1050" i="1" dirty="0" smtClean="0">
                <a:solidFill>
                  <a:srgbClr val="FF0000"/>
                </a:solidFill>
                <a:latin typeface="ＭＳ 明朝" panose="02020609040205080304" pitchFamily="17" charset="-128"/>
                <a:ea typeface="ＭＳ 明朝" panose="02020609040205080304" pitchFamily="17" charset="-128"/>
              </a:rPr>
              <a:t>ください</a:t>
            </a:r>
            <a:r>
              <a:rPr lang="ja-JP" altLang="en-US" sz="1050" i="1" dirty="0">
                <a:solidFill>
                  <a:srgbClr val="FF0000"/>
                </a:solidFill>
                <a:latin typeface="ＭＳ 明朝" panose="02020609040205080304" pitchFamily="17" charset="-128"/>
                <a:ea typeface="ＭＳ 明朝" panose="02020609040205080304" pitchFamily="17" charset="-128"/>
              </a:rPr>
              <a:t>。</a:t>
            </a:r>
            <a:endParaRPr lang="en-US" altLang="ja-JP" sz="1050" i="1" dirty="0" smtClean="0">
              <a:solidFill>
                <a:srgbClr val="FF0000"/>
              </a:solidFill>
              <a:latin typeface="ＭＳ 明朝" panose="02020609040205080304" pitchFamily="17" charset="-128"/>
              <a:ea typeface="ＭＳ 明朝" panose="02020609040205080304" pitchFamily="17" charset="-128"/>
            </a:endParaRPr>
          </a:p>
          <a:p>
            <a:pPr marL="0" indent="0">
              <a:buNone/>
            </a:pPr>
            <a:endParaRPr lang="ja-JP" altLang="en-US" sz="1200" dirty="0">
              <a:latin typeface="ＭＳ 明朝" panose="02020609040205080304" pitchFamily="17" charset="-128"/>
              <a:ea typeface="ＭＳ 明朝" panose="02020609040205080304" pitchFamily="17" charset="-128"/>
            </a:endParaRPr>
          </a:p>
          <a:p>
            <a:pPr marL="0" indent="0">
              <a:buNone/>
            </a:pP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個人情報保護の体制</a:t>
            </a:r>
            <a:r>
              <a:rPr lang="en-US" altLang="ja-JP" sz="1200" dirty="0">
                <a:latin typeface="ＭＳ 明朝" panose="02020609040205080304" pitchFamily="17" charset="-128"/>
                <a:ea typeface="ＭＳ 明朝" panose="02020609040205080304" pitchFamily="17" charset="-128"/>
              </a:rPr>
              <a:t>】</a:t>
            </a:r>
          </a:p>
          <a:p>
            <a:pPr marL="0" indent="0">
              <a:buNone/>
            </a:pPr>
            <a:r>
              <a:rPr lang="en-US" altLang="ja-JP" sz="1050" i="1" dirty="0" smtClean="0">
                <a:solidFill>
                  <a:srgbClr val="FF0000"/>
                </a:solidFill>
                <a:latin typeface="ＭＳ 明朝" panose="02020609040205080304" pitchFamily="17" charset="-128"/>
                <a:ea typeface="ＭＳ 明朝" panose="02020609040205080304" pitchFamily="17" charset="-128"/>
              </a:rPr>
              <a:t>※</a:t>
            </a:r>
            <a:r>
              <a:rPr lang="ja-JP" altLang="en-US" sz="1050" i="1" dirty="0">
                <a:solidFill>
                  <a:srgbClr val="FF0000"/>
                </a:solidFill>
                <a:latin typeface="ＭＳ 明朝" panose="02020609040205080304" pitchFamily="17" charset="-128"/>
                <a:ea typeface="ＭＳ 明朝" panose="02020609040205080304" pitchFamily="17" charset="-128"/>
              </a:rPr>
              <a:t> </a:t>
            </a:r>
            <a:r>
              <a:rPr lang="ja-JP" altLang="en-US" sz="1050" i="1" dirty="0" smtClean="0">
                <a:solidFill>
                  <a:srgbClr val="FF0000"/>
                </a:solidFill>
                <a:latin typeface="ＭＳ 明朝" panose="02020609040205080304" pitchFamily="17" charset="-128"/>
                <a:ea typeface="ＭＳ 明朝" panose="02020609040205080304" pitchFamily="17" charset="-128"/>
              </a:rPr>
              <a:t>業務</a:t>
            </a:r>
            <a:r>
              <a:rPr lang="ja-JP" altLang="en-US" sz="1050" i="1" dirty="0">
                <a:solidFill>
                  <a:srgbClr val="FF0000"/>
                </a:solidFill>
                <a:latin typeface="ＭＳ 明朝" panose="02020609040205080304" pitchFamily="17" charset="-128"/>
                <a:ea typeface="ＭＳ 明朝" panose="02020609040205080304" pitchFamily="17" charset="-128"/>
              </a:rPr>
              <a:t>の実施に当たり、個人情報保護の考え方、取り扱い方法について具体的に記載してください</a:t>
            </a:r>
            <a:r>
              <a:rPr lang="ja-JP" altLang="en-US" sz="1050" i="1" dirty="0" smtClean="0">
                <a:solidFill>
                  <a:srgbClr val="FF0000"/>
                </a:solidFill>
                <a:latin typeface="ＭＳ 明朝" panose="02020609040205080304" pitchFamily="17" charset="-128"/>
                <a:ea typeface="ＭＳ 明朝" panose="02020609040205080304" pitchFamily="17" charset="-128"/>
              </a:rPr>
              <a:t>。</a:t>
            </a:r>
            <a:endParaRPr lang="ja-JP" altLang="en-US" sz="1050" i="1" dirty="0">
              <a:solidFill>
                <a:srgbClr val="FF0000"/>
              </a:solidFill>
              <a:latin typeface="ＭＳ 明朝" panose="02020609040205080304" pitchFamily="17" charset="-128"/>
              <a:ea typeface="ＭＳ 明朝" panose="02020609040205080304" pitchFamily="17" charset="-128"/>
            </a:endParaRPr>
          </a:p>
          <a:p>
            <a:pPr marL="0" indent="0">
              <a:buNone/>
            </a:pPr>
            <a:endParaRPr lang="ja-JP" altLang="en-US" sz="1200" dirty="0">
              <a:latin typeface="ＭＳ 明朝" panose="02020609040205080304" pitchFamily="17" charset="-128"/>
              <a:ea typeface="ＭＳ 明朝" panose="02020609040205080304" pitchFamily="17" charset="-128"/>
            </a:endParaRPr>
          </a:p>
          <a:p>
            <a:pPr marL="0" indent="0">
              <a:buNone/>
            </a:pPr>
            <a:endParaRPr kumimoji="1" lang="ja-JP" altLang="en-US"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4118355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202</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明朝</vt:lpstr>
      <vt:lpstr>游ゴシック</vt:lpstr>
      <vt:lpstr>游ゴシック Light</vt:lpstr>
      <vt:lpstr>Arial</vt:lpstr>
      <vt:lpstr>Office テーマ</vt:lpstr>
      <vt:lpstr>（様式４）  実施体制及び全体のスケジュール等について【４ページ以内】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（様式４）  実施体制及び全体のスケジュール等について【３ページ以内】 </dc:title>
  <dc:creator>user</dc:creator>
  <cp:lastModifiedBy>県産振・高橋</cp:lastModifiedBy>
  <cp:revision>17</cp:revision>
  <dcterms:created xsi:type="dcterms:W3CDTF">2024-01-05T08:51:55Z</dcterms:created>
  <dcterms:modified xsi:type="dcterms:W3CDTF">2024-12-23T02:27:34Z</dcterms:modified>
</cp:coreProperties>
</file>