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73" r:id="rId2"/>
    <p:sldId id="274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2449" userDrawn="1">
          <p15:clr>
            <a:srgbClr val="A4A3A4"/>
          </p15:clr>
        </p15:guide>
        <p15:guide id="4" pos="45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5050"/>
    <a:srgbClr val="F8D006"/>
    <a:srgbClr val="A0CA6E"/>
    <a:srgbClr val="B2DD79"/>
    <a:srgbClr val="F3F08E"/>
    <a:srgbClr val="A6CF71"/>
    <a:srgbClr val="B8E47C"/>
    <a:srgbClr val="EE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35" y="58"/>
      </p:cViewPr>
      <p:guideLst>
        <p:guide orient="horz" pos="3436"/>
        <p:guide pos="340"/>
        <p:guide pos="2449"/>
        <p:guide pos="45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-5801"/>
            <a:ext cx="7775575" cy="10371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81132" y="487310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外来や退院支援に関わる病院職員の皆様へ</a:t>
            </a:r>
            <a:endParaRPr lang="ja-JP" altLang="en-US" sz="2000" b="1" dirty="0">
              <a:solidFill>
                <a:srgbClr val="C0000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4553" y="858308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患者さんの在宅生活について</a:t>
            </a:r>
            <a:endParaRPr lang="en-US" altLang="ja-JP" sz="3600" b="1" dirty="0" smtClean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r>
              <a:rPr lang="ja-JP" altLang="en-US" sz="3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悩みや困りごとありませんか？</a:t>
            </a:r>
            <a:endParaRPr lang="ja-JP" altLang="en-US" sz="3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539750" y="2089112"/>
            <a:ext cx="6696075" cy="762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15" y="-18630"/>
            <a:ext cx="1782785" cy="8167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369932"/>
            <a:ext cx="6686502" cy="35548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12" descr="病気のお婆さん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39" y="3317319"/>
            <a:ext cx="11919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食欲のないお年寄り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17" y="3486572"/>
            <a:ext cx="994768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息切れして階段を登るお婆さん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35" y="4937035"/>
            <a:ext cx="1117719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一包化された薬の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20" y="4381493"/>
            <a:ext cx="969862" cy="8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老々介護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89" y="4730236"/>
            <a:ext cx="11952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69619" y="7461413"/>
            <a:ext cx="5328569" cy="11059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11307" y="650456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地域の訪問看護ステーションに</a:t>
            </a:r>
            <a:endParaRPr lang="en-US" altLang="ja-JP" sz="24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ぜひ、ご相談</a:t>
            </a:r>
            <a:r>
              <a:rPr lang="ja-JP" altLang="en-US" sz="24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ください</a:t>
            </a:r>
            <a:endParaRPr lang="en-US" altLang="ja-JP" sz="24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8994" y="8788652"/>
            <a:ext cx="3948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訪問看護に関する問合せ先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神奈川県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看護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協会　</a:t>
            </a:r>
            <a:r>
              <a:rPr lang="zh-TW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訪問</a:t>
            </a:r>
            <a:r>
              <a:rPr lang="zh-TW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看護従事者相談</a:t>
            </a:r>
            <a:r>
              <a:rPr lang="zh-TW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窓口</a:t>
            </a:r>
            <a:endParaRPr lang="en-US" altLang="ja-JP" sz="1400" dirty="0" smtClean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神奈川県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訪問看護ステーション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協議会</a:t>
            </a:r>
            <a:endParaRPr lang="en-US" altLang="ja-JP" sz="1400" dirty="0" smtClean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横浜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在宅看護協議会（横浜市内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のみ）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8879" y="78988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608251" y="8317992"/>
            <a:ext cx="4996531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8" descr="スクラブを着た女性看護師のイラス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3" y="6955690"/>
            <a:ext cx="1697379" cy="32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39750" y="3396484"/>
            <a:ext cx="390203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・入退院をくり返している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・薬剤の自己管理が困難である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・医療機器を必要とする生活になる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・認知症、がんの終末期、難病など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・病状の進行で</a:t>
            </a:r>
            <a:r>
              <a:rPr lang="en-US" altLang="ja-JP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ADL</a:t>
            </a: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の低下が予測される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・家族のサポート力が弱い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　または独居である</a:t>
            </a:r>
          </a:p>
          <a:p>
            <a:endParaRPr kumimoji="1" lang="ja-JP" altLang="en-US" sz="1600" dirty="0"/>
          </a:p>
        </p:txBody>
      </p:sp>
      <p:sp>
        <p:nvSpPr>
          <p:cNvPr id="17" name="角丸四角形 16"/>
          <p:cNvSpPr/>
          <p:nvPr/>
        </p:nvSpPr>
        <p:spPr>
          <a:xfrm>
            <a:off x="539750" y="2571077"/>
            <a:ext cx="6705498" cy="5610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426521" y="2574018"/>
            <a:ext cx="5371667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OTF UD Shin Go Pro DB" charset="-128"/>
                <a:ea typeface="A-OTF UD Shin Go Pro DB" charset="-128"/>
                <a:cs typeface="A-OTF UD Shin Go Pro DB" charset="-128"/>
              </a:rPr>
              <a:t> </a:t>
            </a:r>
            <a:r>
              <a:rPr lang="ja-JP" altLang="en-US" sz="2000" b="1" dirty="0" smtClean="0">
                <a:solidFill>
                  <a:schemeClr val="tx2">
                    <a:lumMod val="50000"/>
                  </a:schemeClr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本人は家で過ごしたいと希望しているけど</a:t>
            </a:r>
            <a:r>
              <a:rPr lang="en-US" altLang="ja-JP" sz="2000" b="1" dirty="0" smtClean="0">
                <a:solidFill>
                  <a:schemeClr val="tx2">
                    <a:lumMod val="50000"/>
                  </a:schemeClr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…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5" y="2605310"/>
            <a:ext cx="540000" cy="49767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45617" y="9015471"/>
            <a:ext cx="2669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ea typeface="A-OTF UD Shin Go Pro R"/>
              </a:rPr>
              <a:t>045-263-2934</a:t>
            </a:r>
          </a:p>
          <a:p>
            <a:pPr algn="r"/>
            <a:r>
              <a:rPr lang="en-US" altLang="ja-JP" sz="1400" dirty="0" smtClean="0">
                <a:ea typeface="A-OTF UD Shin Go Pro R"/>
              </a:rPr>
              <a:t>045-671-9103</a:t>
            </a:r>
          </a:p>
          <a:p>
            <a:pPr algn="r"/>
            <a:r>
              <a:rPr kumimoji="1" lang="en-US" altLang="ja-JP" sz="1400" dirty="0" smtClean="0">
                <a:ea typeface="A-OTF UD Shin Go Pro R"/>
              </a:rPr>
              <a:t>080-6680-1133</a:t>
            </a:r>
          </a:p>
        </p:txBody>
      </p:sp>
      <p:sp>
        <p:nvSpPr>
          <p:cNvPr id="25" name="テキスト ボックス 8"/>
          <p:cNvSpPr txBox="1"/>
          <p:nvPr/>
        </p:nvSpPr>
        <p:spPr>
          <a:xfrm>
            <a:off x="858753" y="10491912"/>
            <a:ext cx="6058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問合せ先：神奈川県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医療整備・人材課人材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確保グループ　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　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045-210-1111</a:t>
            </a:r>
            <a:r>
              <a:rPr lang="en-US" altLang="ja-JP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(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代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)</a:t>
            </a:r>
            <a:endParaRPr lang="ja-JP" altLang="en-US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-1" y="-5801"/>
            <a:ext cx="7775575" cy="10913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12787" y="866902"/>
            <a:ext cx="6946412" cy="964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7"/>
          <p:cNvSpPr txBox="1">
            <a:spLocks/>
          </p:cNvSpPr>
          <p:nvPr/>
        </p:nvSpPr>
        <p:spPr>
          <a:xfrm>
            <a:off x="458150" y="375327"/>
            <a:ext cx="6172200" cy="709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2pPr>
            <a:lvl3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3pPr>
            <a:lvl4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4pPr>
            <a:lvl5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5pPr>
            <a:lvl6pPr marL="4572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6pPr>
            <a:lvl7pPr marL="9144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7pPr>
            <a:lvl8pPr marL="13716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8pPr>
            <a:lvl9pPr marL="18288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9pPr>
          </a:lstStyle>
          <a:p>
            <a:r>
              <a:rPr lang="ja-JP" altLang="en-US" sz="2800" b="1" dirty="0" smtClean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訪問看護サービス導入のめやす</a:t>
            </a:r>
            <a:endParaRPr lang="ja-JP" altLang="en-US" sz="28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</p:txBody>
      </p:sp>
      <p:sp>
        <p:nvSpPr>
          <p:cNvPr id="3" name="コンテンツ プレースホルダー 8"/>
          <p:cNvSpPr txBox="1">
            <a:spLocks/>
          </p:cNvSpPr>
          <p:nvPr/>
        </p:nvSpPr>
        <p:spPr>
          <a:xfrm>
            <a:off x="482837" y="3129753"/>
            <a:ext cx="6649467" cy="74898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193675" indent="-193675" algn="l" defTabSz="776288" rtl="0" fontAlgn="base">
              <a:lnSpc>
                <a:spcPct val="90000"/>
              </a:lnSpc>
              <a:spcBef>
                <a:spcPts val="850"/>
              </a:spcBef>
              <a:spcAft>
                <a:spcPct val="0"/>
              </a:spcAft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13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48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783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食事・栄養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食事の摂取量が少ない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食事療法が必要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水分の摂取量が少ない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脱水をおこしやすい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誤嚥しやすい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排泄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排尿障害がある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排便のコントロールがうまくできない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浣腸や摘便が必要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清潔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入浴や清拭の介助が必要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口腔内の清潔が保てない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移動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転倒の既往がある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移動時に介助が必要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一人で起き上がれない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医療管理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酸素を使用している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人工呼吸器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吸引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経管栄養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インスリン療法等の自己注射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点滴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尿路系管理（膀胱瘻、留置カテーテル、自己導尿）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ストマケア</a:t>
            </a:r>
            <a:endParaRPr lang="en-US" altLang="ja-JP" sz="1200" strike="sngStrike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疼痛コントロール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服薬の管理が必要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　　</a:t>
            </a:r>
            <a:endParaRPr lang="en-US" altLang="ja-JP" sz="1200" strike="sngStrike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疾患や病状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ターミナル期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創や褥瘡がある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難病や進行性の疾患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慢性疾患のコントロールが不良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リハビリテーションが必要　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入退院をくりかえしている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その他の状況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一人暮らし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介護度が高い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予防的な関わりが必要である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介護者の精神的支援が必要である　</a:t>
            </a:r>
            <a:endParaRPr lang="ja-JP" altLang="en-US" sz="120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3611" y="9853697"/>
            <a:ext cx="67790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＊「めやす」となる項目は、</a:t>
            </a:r>
            <a:endParaRPr lang="en-US" altLang="ja-JP" sz="105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神奈川県訪問看護推進協議会「地域包括ケアにおける訪問看護の活用についての実態調査報告書」</a:t>
            </a:r>
            <a:endParaRPr kumimoji="1" lang="en-US" altLang="ja-JP" sz="105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（平成</a:t>
            </a:r>
            <a:r>
              <a:rPr kumimoji="1" lang="en-US" altLang="ja-JP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28</a:t>
            </a:r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年</a:t>
            </a:r>
            <a:r>
              <a:rPr kumimoji="1" lang="en-US" altLang="ja-JP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3</a:t>
            </a:r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月）より、主な項目を抜粋し作成しています。</a:t>
            </a:r>
            <a:endParaRPr kumimoji="1" lang="ja-JP" altLang="en-US" sz="105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5058" y="1166046"/>
            <a:ext cx="58583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訪問看護導入の「めやす」となる項目を以下に示します。</a:t>
            </a:r>
            <a:r>
              <a:rPr lang="ja-JP" altLang="en-US" sz="1400" b="1" baseline="30000" dirty="0">
                <a:solidFill>
                  <a:srgbClr val="002060"/>
                </a:solidFill>
                <a:latin typeface="A-OTF UD Shin Go Pr6N H" charset="-128"/>
                <a:ea typeface="A-OTF UD Shin Go Pr6N H" charset="-128"/>
                <a:cs typeface="A-OTF UD Shin Go Pr6N H" charset="-128"/>
              </a:rPr>
              <a:t>＊</a:t>
            </a:r>
            <a:endParaRPr lang="en-US" altLang="ja-JP" sz="1400" b="1" dirty="0">
              <a:solidFill>
                <a:srgbClr val="002060"/>
              </a:solidFill>
              <a:latin typeface="A-OTF UD Shin Go Pr6N H" charset="-128"/>
              <a:ea typeface="A-OTF UD Shin Go Pr6N H" charset="-128"/>
              <a:cs typeface="A-OTF UD Shin Go Pr6N H" charset="-128"/>
            </a:endParaRPr>
          </a:p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療養生活を継続するとともに、状態悪化を防ぐためにも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、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>
              <a:spcBef>
                <a:spcPts val="600"/>
              </a:spcBef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 早め</a:t>
            </a: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に、訪問看護ステーションへご相談ください。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必要に応じて、医師・歯科医師・薬剤師等と連携し、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>
              <a:spcBef>
                <a:spcPts val="600"/>
              </a:spcBef>
            </a:pP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　 利用者</a:t>
            </a: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さんが安心して暮らせる支援体制づくりをお手伝いします</a:t>
            </a:r>
            <a:r>
              <a:rPr lang="ja-JP" altLang="en-US" sz="1400" dirty="0">
                <a:latin typeface="A-OTF UD Shin Go Pr6N R" charset="-128"/>
                <a:ea typeface="A-OTF UD Shin Go Pr6N R" charset="-128"/>
                <a:cs typeface="A-OTF UD Shin Go Pr6N R" charset="-128"/>
              </a:rPr>
              <a:t>。</a:t>
            </a:r>
            <a:endParaRPr lang="en-US" altLang="ja-JP" sz="140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endParaRPr kumimoji="1"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63611" y="978235"/>
            <a:ext cx="6687447" cy="1809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70" y="1161365"/>
            <a:ext cx="689123" cy="1190708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5814937" y="6476176"/>
            <a:ext cx="1657709" cy="1332878"/>
            <a:chOff x="5653990" y="5803986"/>
            <a:chExt cx="1657709" cy="1332878"/>
          </a:xfrm>
        </p:grpSpPr>
        <p:sp>
          <p:nvSpPr>
            <p:cNvPr id="9" name="雲形吹き出し 8"/>
            <p:cNvSpPr/>
            <p:nvPr/>
          </p:nvSpPr>
          <p:spPr>
            <a:xfrm>
              <a:off x="5653990" y="5803986"/>
              <a:ext cx="1657709" cy="1332878"/>
            </a:xfrm>
            <a:prstGeom prst="cloudCallout">
              <a:avLst>
                <a:gd name="adj1" fmla="val -27529"/>
                <a:gd name="adj2" fmla="val 7416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3616" y="6048632"/>
              <a:ext cx="527586" cy="794347"/>
            </a:xfrm>
            <a:prstGeom prst="rect">
              <a:avLst/>
            </a:prstGeom>
          </p:spPr>
        </p:pic>
        <p:sp>
          <p:nvSpPr>
            <p:cNvPr id="7" name="円形吹き出し 6"/>
            <p:cNvSpPr/>
            <p:nvPr/>
          </p:nvSpPr>
          <p:spPr>
            <a:xfrm>
              <a:off x="6579886" y="6096131"/>
              <a:ext cx="493043" cy="493043"/>
            </a:xfrm>
            <a:prstGeom prst="wedgeEllipseCallout">
              <a:avLst>
                <a:gd name="adj1" fmla="val -68009"/>
                <a:gd name="adj2" fmla="val 1464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4032" y="6202711"/>
              <a:ext cx="356087" cy="279890"/>
            </a:xfrm>
            <a:prstGeom prst="rect">
              <a:avLst/>
            </a:prstGeom>
          </p:spPr>
        </p:pic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07" y="7947383"/>
            <a:ext cx="1436143" cy="1367926"/>
          </a:xfrm>
          <a:prstGeom prst="rect">
            <a:avLst/>
          </a:prstGeom>
        </p:spPr>
      </p:pic>
      <p:pic>
        <p:nvPicPr>
          <p:cNvPr id="20" name="Picture 2" descr="http://1.bp.blogspot.com/-wqa7uTnP6v0/VSufO6KauWI/AAAAAAAAs4c/leH-H5gVK7A/s800/job_kaigoshi_wo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96" y="1050488"/>
            <a:ext cx="613565" cy="12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5690836" y="9034512"/>
            <a:ext cx="1080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退院支援担当</a:t>
            </a:r>
            <a:r>
              <a: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</a:t>
            </a:r>
            <a:endParaRPr lang="en-US" altLang="ja-JP" sz="9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50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541</Words>
  <Application>Microsoft Office PowerPoint</Application>
  <PresentationFormat>ユーザー設定</PresentationFormat>
  <Paragraphs>59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A-OTF UD Shin Go Pr6N B</vt:lpstr>
      <vt:lpstr>A-OTF UD Shin Go Pr6N DB</vt:lpstr>
      <vt:lpstr>A-OTF UD Shin Go Pr6N H</vt:lpstr>
      <vt:lpstr>A-OTF UD Shin Go Pr6N R</vt:lpstr>
      <vt:lpstr>A-OTF UD Shin Go Pro DB</vt:lpstr>
      <vt:lpstr>A-OTF UD Shin Go Pro R</vt:lpstr>
      <vt:lpstr>HG丸ｺﾞｼｯｸM-PRO</vt:lpstr>
      <vt:lpstr>ＭＳ Ｐゴシック</vt:lpstr>
      <vt:lpstr>Arial</vt:lpstr>
      <vt:lpstr>Calibri</vt:lpstr>
      <vt:lpstr>Calibri Light</vt:lpstr>
      <vt:lpstr>Wingdings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 由美子</dc:creator>
  <cp:lastModifiedBy>user</cp:lastModifiedBy>
  <cp:revision>95</cp:revision>
  <cp:lastPrinted>2020-08-12T06:49:35Z</cp:lastPrinted>
  <dcterms:modified xsi:type="dcterms:W3CDTF">2024-05-09T04:34:42Z</dcterms:modified>
</cp:coreProperties>
</file>