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43"/>
  </p:notesMasterIdLst>
  <p:handoutMasterIdLst>
    <p:handoutMasterId r:id="rId44"/>
  </p:handoutMasterIdLst>
  <p:sldIdLst>
    <p:sldId id="353" r:id="rId2"/>
    <p:sldId id="381" r:id="rId3"/>
    <p:sldId id="355" r:id="rId4"/>
    <p:sldId id="356" r:id="rId5"/>
    <p:sldId id="357" r:id="rId6"/>
    <p:sldId id="358" r:id="rId7"/>
    <p:sldId id="359" r:id="rId8"/>
    <p:sldId id="360" r:id="rId9"/>
    <p:sldId id="377" r:id="rId10"/>
    <p:sldId id="378" r:id="rId11"/>
    <p:sldId id="379" r:id="rId12"/>
    <p:sldId id="389" r:id="rId13"/>
    <p:sldId id="361"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 id="374" r:id="rId27"/>
    <p:sldId id="375" r:id="rId28"/>
    <p:sldId id="376" r:id="rId29"/>
    <p:sldId id="390" r:id="rId30"/>
    <p:sldId id="380" r:id="rId31"/>
    <p:sldId id="382" r:id="rId32"/>
    <p:sldId id="391" r:id="rId33"/>
    <p:sldId id="383" r:id="rId34"/>
    <p:sldId id="384" r:id="rId35"/>
    <p:sldId id="392" r:id="rId36"/>
    <p:sldId id="385" r:id="rId37"/>
    <p:sldId id="386" r:id="rId38"/>
    <p:sldId id="393" r:id="rId39"/>
    <p:sldId id="387" r:id="rId40"/>
    <p:sldId id="388" r:id="rId41"/>
    <p:sldId id="394" r:id="rId4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FF66FF"/>
    <a:srgbClr val="0000FF"/>
    <a:srgbClr val="FFFFDD"/>
    <a:srgbClr val="C8FCD7"/>
    <a:srgbClr val="ECFEF1"/>
    <a:srgbClr val="BAFCCB"/>
    <a:srgbClr val="BCFCCD"/>
    <a:srgbClr val="00CC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5320" autoAdjust="0"/>
  </p:normalViewPr>
  <p:slideViewPr>
    <p:cSldViewPr snapToGrid="0">
      <p:cViewPr varScale="1">
        <p:scale>
          <a:sx n="87" d="100"/>
          <a:sy n="87" d="100"/>
        </p:scale>
        <p:origin x="1128" y="77"/>
      </p:cViewPr>
      <p:guideLst/>
    </p:cSldViewPr>
  </p:slideViewPr>
  <p:outlineViewPr>
    <p:cViewPr>
      <p:scale>
        <a:sx n="33" d="100"/>
        <a:sy n="33" d="100"/>
      </p:scale>
      <p:origin x="0" y="-5984"/>
    </p:cViewPr>
  </p:outlineViewPr>
  <p:notesTextViewPr>
    <p:cViewPr>
      <p:scale>
        <a:sx n="1" d="1"/>
        <a:sy n="1" d="1"/>
      </p:scale>
      <p:origin x="0" y="0"/>
    </p:cViewPr>
  </p:notesTextViewPr>
  <p:notesViewPr>
    <p:cSldViewPr snapToGrid="0">
      <p:cViewPr varScale="1">
        <p:scale>
          <a:sx n="49" d="100"/>
          <a:sy n="49" d="100"/>
        </p:scale>
        <p:origin x="274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49787" cy="498693"/>
          </a:xfrm>
          <a:prstGeom prst="rect">
            <a:avLst/>
          </a:prstGeom>
        </p:spPr>
        <p:txBody>
          <a:bodyPr vert="horz" lIns="91396" tIns="45698" rIns="91396" bIns="45698"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55842" y="3"/>
            <a:ext cx="2949787" cy="498693"/>
          </a:xfrm>
          <a:prstGeom prst="rect">
            <a:avLst/>
          </a:prstGeom>
        </p:spPr>
        <p:txBody>
          <a:bodyPr vert="horz" lIns="91396" tIns="45698" rIns="91396" bIns="45698" rtlCol="0"/>
          <a:lstStyle>
            <a:lvl1pPr algn="r">
              <a:defRPr sz="1100"/>
            </a:lvl1pPr>
          </a:lstStyle>
          <a:p>
            <a:fld id="{273DFC92-EFCC-42C7-831E-2BA6F0A939CE}" type="datetimeFigureOut">
              <a:rPr kumimoji="1" lang="ja-JP" altLang="en-US" smtClean="0"/>
              <a:t>2025/2/27</a:t>
            </a:fld>
            <a:endParaRPr kumimoji="1" lang="ja-JP" altLang="en-US"/>
          </a:p>
        </p:txBody>
      </p:sp>
      <p:sp>
        <p:nvSpPr>
          <p:cNvPr id="4" name="フッター プレースホルダー 3"/>
          <p:cNvSpPr>
            <a:spLocks noGrp="1"/>
          </p:cNvSpPr>
          <p:nvPr>
            <p:ph type="ftr" sz="quarter" idx="2"/>
          </p:nvPr>
        </p:nvSpPr>
        <p:spPr>
          <a:xfrm>
            <a:off x="2" y="9440651"/>
            <a:ext cx="2949787" cy="498692"/>
          </a:xfrm>
          <a:prstGeom prst="rect">
            <a:avLst/>
          </a:prstGeom>
        </p:spPr>
        <p:txBody>
          <a:bodyPr vert="horz" lIns="91396" tIns="45698" rIns="91396" bIns="45698"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55842" y="9440651"/>
            <a:ext cx="2949787" cy="498692"/>
          </a:xfrm>
          <a:prstGeom prst="rect">
            <a:avLst/>
          </a:prstGeom>
        </p:spPr>
        <p:txBody>
          <a:bodyPr vert="horz" lIns="91396" tIns="45698" rIns="91396" bIns="45698" rtlCol="0" anchor="b"/>
          <a:lstStyle>
            <a:lvl1pPr algn="r">
              <a:defRPr sz="1100"/>
            </a:lvl1pPr>
          </a:lstStyle>
          <a:p>
            <a:fld id="{15C8EF7B-F820-459E-BC36-6B54BE7FAB0C}" type="slidenum">
              <a:rPr kumimoji="1" lang="ja-JP" altLang="en-US" smtClean="0"/>
              <a:t>‹#›</a:t>
            </a:fld>
            <a:endParaRPr kumimoji="1" lang="ja-JP" altLang="en-US"/>
          </a:p>
        </p:txBody>
      </p:sp>
    </p:spTree>
    <p:extLst>
      <p:ext uri="{BB962C8B-B14F-4D97-AF65-F5344CB8AC3E}">
        <p14:creationId xmlns:p14="http://schemas.microsoft.com/office/powerpoint/2010/main" val="14732104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49787" cy="498693"/>
          </a:xfrm>
          <a:prstGeom prst="rect">
            <a:avLst/>
          </a:prstGeom>
        </p:spPr>
        <p:txBody>
          <a:bodyPr vert="horz" lIns="91396" tIns="45698" rIns="91396" bIns="45698"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5842" y="3"/>
            <a:ext cx="2949787" cy="498693"/>
          </a:xfrm>
          <a:prstGeom prst="rect">
            <a:avLst/>
          </a:prstGeom>
        </p:spPr>
        <p:txBody>
          <a:bodyPr vert="horz" lIns="91396" tIns="45698" rIns="91396" bIns="45698" rtlCol="0"/>
          <a:lstStyle>
            <a:lvl1pPr algn="r">
              <a:defRPr sz="1100"/>
            </a:lvl1pPr>
          </a:lstStyle>
          <a:p>
            <a:fld id="{E2797BB3-3C7B-4A11-8F7C-016BC0F54DF7}" type="datetimeFigureOut">
              <a:rPr kumimoji="1" lang="ja-JP" altLang="en-US" smtClean="0"/>
              <a:t>2025/2/27</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73575" cy="3355975"/>
          </a:xfrm>
          <a:prstGeom prst="rect">
            <a:avLst/>
          </a:prstGeom>
          <a:noFill/>
          <a:ln w="12700">
            <a:solidFill>
              <a:prstClr val="black"/>
            </a:solidFill>
          </a:ln>
        </p:spPr>
        <p:txBody>
          <a:bodyPr vert="horz" lIns="91396" tIns="45698" rIns="91396" bIns="45698" rtlCol="0" anchor="ctr"/>
          <a:lstStyle/>
          <a:p>
            <a:endParaRPr lang="ja-JP" altLang="en-US"/>
          </a:p>
        </p:txBody>
      </p:sp>
      <p:sp>
        <p:nvSpPr>
          <p:cNvPr id="5" name="ノート プレースホルダー 4"/>
          <p:cNvSpPr>
            <a:spLocks noGrp="1"/>
          </p:cNvSpPr>
          <p:nvPr>
            <p:ph type="body" sz="quarter" idx="3"/>
          </p:nvPr>
        </p:nvSpPr>
        <p:spPr>
          <a:xfrm>
            <a:off x="680721" y="4783310"/>
            <a:ext cx="5445760" cy="3913613"/>
          </a:xfrm>
          <a:prstGeom prst="rect">
            <a:avLst/>
          </a:prstGeom>
        </p:spPr>
        <p:txBody>
          <a:bodyPr vert="horz" lIns="91396" tIns="45698" rIns="91396" bIns="4569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651"/>
            <a:ext cx="2949787" cy="498692"/>
          </a:xfrm>
          <a:prstGeom prst="rect">
            <a:avLst/>
          </a:prstGeom>
        </p:spPr>
        <p:txBody>
          <a:bodyPr vert="horz" lIns="91396" tIns="45698" rIns="91396" bIns="45698"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5842" y="9440651"/>
            <a:ext cx="2949787" cy="498692"/>
          </a:xfrm>
          <a:prstGeom prst="rect">
            <a:avLst/>
          </a:prstGeom>
        </p:spPr>
        <p:txBody>
          <a:bodyPr vert="horz" lIns="91396" tIns="45698" rIns="91396" bIns="45698" rtlCol="0" anchor="b"/>
          <a:lstStyle>
            <a:lvl1pPr algn="r">
              <a:defRPr sz="1100"/>
            </a:lvl1pPr>
          </a:lstStyle>
          <a:p>
            <a:fld id="{6AC044BF-F28E-4985-A4FC-7A708562874E}" type="slidenum">
              <a:rPr kumimoji="1" lang="ja-JP" altLang="en-US" smtClean="0"/>
              <a:t>‹#›</a:t>
            </a:fld>
            <a:endParaRPr kumimoji="1" lang="ja-JP" altLang="en-US"/>
          </a:p>
        </p:txBody>
      </p:sp>
    </p:spTree>
    <p:extLst>
      <p:ext uri="{BB962C8B-B14F-4D97-AF65-F5344CB8AC3E}">
        <p14:creationId xmlns:p14="http://schemas.microsoft.com/office/powerpoint/2010/main" val="28976356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0</a:t>
            </a:fld>
            <a:endParaRPr kumimoji="1" lang="ja-JP" altLang="en-US"/>
          </a:p>
        </p:txBody>
      </p:sp>
    </p:spTree>
    <p:extLst>
      <p:ext uri="{BB962C8B-B14F-4D97-AF65-F5344CB8AC3E}">
        <p14:creationId xmlns:p14="http://schemas.microsoft.com/office/powerpoint/2010/main" val="1803539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16</a:t>
            </a:fld>
            <a:endParaRPr kumimoji="1" lang="ja-JP" altLang="en-US"/>
          </a:p>
        </p:txBody>
      </p:sp>
    </p:spTree>
    <p:extLst>
      <p:ext uri="{BB962C8B-B14F-4D97-AF65-F5344CB8AC3E}">
        <p14:creationId xmlns:p14="http://schemas.microsoft.com/office/powerpoint/2010/main" val="1937983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17</a:t>
            </a:fld>
            <a:endParaRPr kumimoji="1" lang="ja-JP" altLang="en-US"/>
          </a:p>
        </p:txBody>
      </p:sp>
    </p:spTree>
    <p:extLst>
      <p:ext uri="{BB962C8B-B14F-4D97-AF65-F5344CB8AC3E}">
        <p14:creationId xmlns:p14="http://schemas.microsoft.com/office/powerpoint/2010/main" val="3901456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18</a:t>
            </a:fld>
            <a:endParaRPr kumimoji="1" lang="ja-JP" altLang="en-US"/>
          </a:p>
        </p:txBody>
      </p:sp>
    </p:spTree>
    <p:extLst>
      <p:ext uri="{BB962C8B-B14F-4D97-AF65-F5344CB8AC3E}">
        <p14:creationId xmlns:p14="http://schemas.microsoft.com/office/powerpoint/2010/main" val="2787548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19</a:t>
            </a:fld>
            <a:endParaRPr kumimoji="1" lang="ja-JP" altLang="en-US"/>
          </a:p>
        </p:txBody>
      </p:sp>
    </p:spTree>
    <p:extLst>
      <p:ext uri="{BB962C8B-B14F-4D97-AF65-F5344CB8AC3E}">
        <p14:creationId xmlns:p14="http://schemas.microsoft.com/office/powerpoint/2010/main" val="4270260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20</a:t>
            </a:fld>
            <a:endParaRPr kumimoji="1" lang="ja-JP" altLang="en-US"/>
          </a:p>
        </p:txBody>
      </p:sp>
    </p:spTree>
    <p:extLst>
      <p:ext uri="{BB962C8B-B14F-4D97-AF65-F5344CB8AC3E}">
        <p14:creationId xmlns:p14="http://schemas.microsoft.com/office/powerpoint/2010/main" val="1272326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21</a:t>
            </a:fld>
            <a:endParaRPr kumimoji="1" lang="ja-JP" altLang="en-US"/>
          </a:p>
        </p:txBody>
      </p:sp>
    </p:spTree>
    <p:extLst>
      <p:ext uri="{BB962C8B-B14F-4D97-AF65-F5344CB8AC3E}">
        <p14:creationId xmlns:p14="http://schemas.microsoft.com/office/powerpoint/2010/main" val="1761820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22</a:t>
            </a:fld>
            <a:endParaRPr kumimoji="1" lang="ja-JP" altLang="en-US"/>
          </a:p>
        </p:txBody>
      </p:sp>
    </p:spTree>
    <p:extLst>
      <p:ext uri="{BB962C8B-B14F-4D97-AF65-F5344CB8AC3E}">
        <p14:creationId xmlns:p14="http://schemas.microsoft.com/office/powerpoint/2010/main" val="53802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23</a:t>
            </a:fld>
            <a:endParaRPr kumimoji="1" lang="ja-JP" altLang="en-US"/>
          </a:p>
        </p:txBody>
      </p:sp>
    </p:spTree>
    <p:extLst>
      <p:ext uri="{BB962C8B-B14F-4D97-AF65-F5344CB8AC3E}">
        <p14:creationId xmlns:p14="http://schemas.microsoft.com/office/powerpoint/2010/main" val="3577480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24</a:t>
            </a:fld>
            <a:endParaRPr kumimoji="1" lang="ja-JP" altLang="en-US"/>
          </a:p>
        </p:txBody>
      </p:sp>
    </p:spTree>
    <p:extLst>
      <p:ext uri="{BB962C8B-B14F-4D97-AF65-F5344CB8AC3E}">
        <p14:creationId xmlns:p14="http://schemas.microsoft.com/office/powerpoint/2010/main" val="3646422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25</a:t>
            </a:fld>
            <a:endParaRPr kumimoji="1" lang="ja-JP" altLang="en-US"/>
          </a:p>
        </p:txBody>
      </p:sp>
    </p:spTree>
    <p:extLst>
      <p:ext uri="{BB962C8B-B14F-4D97-AF65-F5344CB8AC3E}">
        <p14:creationId xmlns:p14="http://schemas.microsoft.com/office/powerpoint/2010/main" val="2381148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3</a:t>
            </a:fld>
            <a:endParaRPr kumimoji="1" lang="ja-JP" altLang="en-US"/>
          </a:p>
        </p:txBody>
      </p:sp>
    </p:spTree>
    <p:extLst>
      <p:ext uri="{BB962C8B-B14F-4D97-AF65-F5344CB8AC3E}">
        <p14:creationId xmlns:p14="http://schemas.microsoft.com/office/powerpoint/2010/main" val="3319441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26</a:t>
            </a:fld>
            <a:endParaRPr kumimoji="1" lang="ja-JP" altLang="en-US"/>
          </a:p>
        </p:txBody>
      </p:sp>
    </p:spTree>
    <p:extLst>
      <p:ext uri="{BB962C8B-B14F-4D97-AF65-F5344CB8AC3E}">
        <p14:creationId xmlns:p14="http://schemas.microsoft.com/office/powerpoint/2010/main" val="838885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27</a:t>
            </a:fld>
            <a:endParaRPr kumimoji="1" lang="ja-JP" altLang="en-US"/>
          </a:p>
        </p:txBody>
      </p:sp>
    </p:spTree>
    <p:extLst>
      <p:ext uri="{BB962C8B-B14F-4D97-AF65-F5344CB8AC3E}">
        <p14:creationId xmlns:p14="http://schemas.microsoft.com/office/powerpoint/2010/main" val="708058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32</a:t>
            </a:fld>
            <a:endParaRPr kumimoji="1" lang="ja-JP" altLang="en-US"/>
          </a:p>
        </p:txBody>
      </p:sp>
    </p:spTree>
    <p:extLst>
      <p:ext uri="{BB962C8B-B14F-4D97-AF65-F5344CB8AC3E}">
        <p14:creationId xmlns:p14="http://schemas.microsoft.com/office/powerpoint/2010/main" val="1724625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35</a:t>
            </a:fld>
            <a:endParaRPr kumimoji="1" lang="ja-JP" altLang="en-US"/>
          </a:p>
        </p:txBody>
      </p:sp>
    </p:spTree>
    <p:extLst>
      <p:ext uri="{BB962C8B-B14F-4D97-AF65-F5344CB8AC3E}">
        <p14:creationId xmlns:p14="http://schemas.microsoft.com/office/powerpoint/2010/main" val="2915324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38</a:t>
            </a:fld>
            <a:endParaRPr kumimoji="1" lang="ja-JP" altLang="en-US"/>
          </a:p>
        </p:txBody>
      </p:sp>
    </p:spTree>
    <p:extLst>
      <p:ext uri="{BB962C8B-B14F-4D97-AF65-F5344CB8AC3E}">
        <p14:creationId xmlns:p14="http://schemas.microsoft.com/office/powerpoint/2010/main" val="2066190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39</a:t>
            </a:fld>
            <a:endParaRPr kumimoji="1" lang="ja-JP" altLang="en-US"/>
          </a:p>
        </p:txBody>
      </p:sp>
    </p:spTree>
    <p:extLst>
      <p:ext uri="{BB962C8B-B14F-4D97-AF65-F5344CB8AC3E}">
        <p14:creationId xmlns:p14="http://schemas.microsoft.com/office/powerpoint/2010/main" val="581635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40</a:t>
            </a:fld>
            <a:endParaRPr kumimoji="1" lang="ja-JP" altLang="en-US"/>
          </a:p>
        </p:txBody>
      </p:sp>
    </p:spTree>
    <p:extLst>
      <p:ext uri="{BB962C8B-B14F-4D97-AF65-F5344CB8AC3E}">
        <p14:creationId xmlns:p14="http://schemas.microsoft.com/office/powerpoint/2010/main" val="2513478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6</a:t>
            </a:fld>
            <a:endParaRPr kumimoji="1" lang="ja-JP" altLang="en-US"/>
          </a:p>
        </p:txBody>
      </p:sp>
    </p:spTree>
    <p:extLst>
      <p:ext uri="{BB962C8B-B14F-4D97-AF65-F5344CB8AC3E}">
        <p14:creationId xmlns:p14="http://schemas.microsoft.com/office/powerpoint/2010/main" val="3261624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7</a:t>
            </a:fld>
            <a:endParaRPr kumimoji="1" lang="ja-JP" altLang="en-US"/>
          </a:p>
        </p:txBody>
      </p:sp>
    </p:spTree>
    <p:extLst>
      <p:ext uri="{BB962C8B-B14F-4D97-AF65-F5344CB8AC3E}">
        <p14:creationId xmlns:p14="http://schemas.microsoft.com/office/powerpoint/2010/main" val="1879824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9</a:t>
            </a:fld>
            <a:endParaRPr kumimoji="1" lang="ja-JP" altLang="en-US"/>
          </a:p>
        </p:txBody>
      </p:sp>
    </p:spTree>
    <p:extLst>
      <p:ext uri="{BB962C8B-B14F-4D97-AF65-F5344CB8AC3E}">
        <p14:creationId xmlns:p14="http://schemas.microsoft.com/office/powerpoint/2010/main" val="418764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10</a:t>
            </a:fld>
            <a:endParaRPr kumimoji="1" lang="ja-JP" altLang="en-US"/>
          </a:p>
        </p:txBody>
      </p:sp>
    </p:spTree>
    <p:extLst>
      <p:ext uri="{BB962C8B-B14F-4D97-AF65-F5344CB8AC3E}">
        <p14:creationId xmlns:p14="http://schemas.microsoft.com/office/powerpoint/2010/main" val="184950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13</a:t>
            </a:fld>
            <a:endParaRPr kumimoji="1" lang="ja-JP" altLang="en-US"/>
          </a:p>
        </p:txBody>
      </p:sp>
    </p:spTree>
    <p:extLst>
      <p:ext uri="{BB962C8B-B14F-4D97-AF65-F5344CB8AC3E}">
        <p14:creationId xmlns:p14="http://schemas.microsoft.com/office/powerpoint/2010/main" val="2155792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14</a:t>
            </a:fld>
            <a:endParaRPr kumimoji="1" lang="ja-JP" altLang="en-US"/>
          </a:p>
        </p:txBody>
      </p:sp>
    </p:spTree>
    <p:extLst>
      <p:ext uri="{BB962C8B-B14F-4D97-AF65-F5344CB8AC3E}">
        <p14:creationId xmlns:p14="http://schemas.microsoft.com/office/powerpoint/2010/main" val="3610647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15</a:t>
            </a:fld>
            <a:endParaRPr kumimoji="1" lang="ja-JP" altLang="en-US"/>
          </a:p>
        </p:txBody>
      </p:sp>
    </p:spTree>
    <p:extLst>
      <p:ext uri="{BB962C8B-B14F-4D97-AF65-F5344CB8AC3E}">
        <p14:creationId xmlns:p14="http://schemas.microsoft.com/office/powerpoint/2010/main" val="3085710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8" name="サブタイトル 2"/>
          <p:cNvSpPr txBox="1">
            <a:spLocks/>
          </p:cNvSpPr>
          <p:nvPr userDrawn="1"/>
        </p:nvSpPr>
        <p:spPr>
          <a:xfrm>
            <a:off x="1035608" y="4215610"/>
            <a:ext cx="6552728" cy="816496"/>
          </a:xfrm>
          <a:prstGeom prst="rect">
            <a:avLst/>
          </a:prstGeom>
        </p:spPr>
        <p:txBody>
          <a:bodyPr vert="horz" lIns="91440" tIns="45720" rIns="91440" bIns="45720" rtlCol="0">
            <a:normAutofit/>
          </a:bodyPr>
          <a:lstStyle>
            <a:lvl1pPr marL="0" marR="0" indent="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None/>
              <a:tabLst/>
              <a:defRPr kumimoji="1" sz="1800" kern="1200">
                <a:solidFill>
                  <a:schemeClr val="bg1">
                    <a:lumMod val="50000"/>
                  </a:schemeClr>
                </a:solidFill>
                <a:latin typeface="メイリオ" panose="020B0604030504040204" pitchFamily="50" charset="-128"/>
                <a:ea typeface="メイリオ" panose="020B0604030504040204" pitchFamily="50" charset="-128"/>
                <a:cs typeface="+mn-cs"/>
              </a:defRPr>
            </a:lvl1pPr>
            <a:lvl2pPr marL="4572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9pPr>
          </a:lstStyle>
          <a:p>
            <a:endParaRPr lang="ja-JP" altLang="en-US" dirty="0"/>
          </a:p>
        </p:txBody>
      </p:sp>
      <p:sp>
        <p:nvSpPr>
          <p:cNvPr id="9" name="タイトル 1"/>
          <p:cNvSpPr>
            <a:spLocks noGrp="1"/>
          </p:cNvSpPr>
          <p:nvPr>
            <p:ph type="ctrTitle" hasCustomPrompt="1"/>
          </p:nvPr>
        </p:nvSpPr>
        <p:spPr>
          <a:xfrm>
            <a:off x="1035608" y="2239850"/>
            <a:ext cx="5760640" cy="1800200"/>
          </a:xfrm>
        </p:spPr>
        <p:txBody>
          <a:bodyPr anchor="t"/>
          <a:lstStyle>
            <a:lvl1pPr algn="l">
              <a:lnSpc>
                <a:spcPts val="4400"/>
              </a:lnSpc>
              <a:defRPr sz="3200" b="0">
                <a:solidFill>
                  <a:schemeClr val="bg1">
                    <a:lumMod val="50000"/>
                  </a:schemeClr>
                </a:solidFill>
              </a:defRPr>
            </a:lvl1pPr>
          </a:lstStyle>
          <a:p>
            <a:r>
              <a:rPr kumimoji="1" lang="ja-JP" altLang="en-US" dirty="0" smtClean="0"/>
              <a:t>マスタ タイトルの書式設定</a:t>
            </a:r>
            <a:endParaRPr kumimoji="1" lang="ja-JP" altLang="en-US" dirty="0"/>
          </a:p>
        </p:txBody>
      </p:sp>
      <p:sp>
        <p:nvSpPr>
          <p:cNvPr id="10" name="サブタイトル 2"/>
          <p:cNvSpPr>
            <a:spLocks noGrp="1"/>
          </p:cNvSpPr>
          <p:nvPr>
            <p:ph type="subTitle" idx="1"/>
          </p:nvPr>
        </p:nvSpPr>
        <p:spPr>
          <a:xfrm>
            <a:off x="1035608" y="4391170"/>
            <a:ext cx="6552728" cy="816496"/>
          </a:xfrm>
        </p:spPr>
        <p:txBody>
          <a:bodyPr>
            <a:normAutofit/>
          </a:bodyPr>
          <a:lstStyle>
            <a:lvl1pPr marL="0" indent="0" algn="l">
              <a:buNone/>
              <a:defRPr sz="1800">
                <a:solidFill>
                  <a:srgbClr val="5957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34" y="-35858"/>
            <a:ext cx="9180000" cy="7068996"/>
          </a:xfrm>
          <a:prstGeom prst="rect">
            <a:avLst/>
          </a:prstGeom>
        </p:spPr>
      </p:pic>
    </p:spTree>
    <p:extLst>
      <p:ext uri="{BB962C8B-B14F-4D97-AF65-F5344CB8AC3E}">
        <p14:creationId xmlns:p14="http://schemas.microsoft.com/office/powerpoint/2010/main" val="26517162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42880173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24217906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34025328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41411318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扉ページ">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9142839" cy="6858000"/>
          </a:xfrm>
          <a:prstGeom prst="rect">
            <a:avLst/>
          </a:prstGeom>
        </p:spPr>
      </p:pic>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E12132C-C71E-4FE0-A767-5C1003A0C6BA}" type="slidenum">
              <a:rPr lang="ja-JP" altLang="en-US" smtClean="0"/>
              <a:pPr/>
              <a:t>‹#›</a:t>
            </a:fld>
            <a:endParaRPr lang="ja-JP" altLang="en-US" dirty="0"/>
          </a:p>
        </p:txBody>
      </p:sp>
      <p:sp>
        <p:nvSpPr>
          <p:cNvPr id="7" name="タイトル 1"/>
          <p:cNvSpPr>
            <a:spLocks noGrp="1"/>
          </p:cNvSpPr>
          <p:nvPr>
            <p:ph type="ctrTitle"/>
          </p:nvPr>
        </p:nvSpPr>
        <p:spPr>
          <a:xfrm>
            <a:off x="971600" y="2334480"/>
            <a:ext cx="6552728" cy="1059904"/>
          </a:xfrm>
        </p:spPr>
        <p:txBody>
          <a:bodyPr>
            <a:normAutofit/>
          </a:bodyPr>
          <a:lstStyle>
            <a:lvl1pPr algn="l">
              <a:defRPr sz="3000" b="0">
                <a:solidFill>
                  <a:schemeClr val="bg1">
                    <a:lumMod val="50000"/>
                  </a:schemeClr>
                </a:solidFill>
              </a:defRPr>
            </a:lvl1pPr>
          </a:lstStyle>
          <a:p>
            <a:r>
              <a:rPr kumimoji="1" lang="ja-JP" altLang="en-US" dirty="0" smtClean="0"/>
              <a:t>マスタ タイトルの書式設定</a:t>
            </a:r>
            <a:endParaRPr kumimoji="1" lang="ja-JP" altLang="en-US" dirty="0"/>
          </a:p>
        </p:txBody>
      </p:sp>
      <p:sp>
        <p:nvSpPr>
          <p:cNvPr id="8" name="サブタイトル 2"/>
          <p:cNvSpPr>
            <a:spLocks noGrp="1"/>
          </p:cNvSpPr>
          <p:nvPr>
            <p:ph type="subTitle" idx="1"/>
          </p:nvPr>
        </p:nvSpPr>
        <p:spPr>
          <a:xfrm>
            <a:off x="971600" y="3789040"/>
            <a:ext cx="5760640" cy="1368152"/>
          </a:xfrm>
        </p:spPr>
        <p:txBody>
          <a:bodyPr>
            <a:normAutofit/>
          </a:bodyPr>
          <a:lstStyle>
            <a:lvl1pPr marL="0" indent="0" algn="l">
              <a:buNone/>
              <a:defRPr sz="2000">
                <a:solidFill>
                  <a:schemeClr val="bg1">
                    <a:lumMod val="50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spTree>
    <p:extLst>
      <p:ext uri="{BB962C8B-B14F-4D97-AF65-F5344CB8AC3E}">
        <p14:creationId xmlns:p14="http://schemas.microsoft.com/office/powerpoint/2010/main" val="535556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kumimoji="1" lang="ja-JP" alt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
        <p:nvSpPr>
          <p:cNvPr id="8" name="タイトル 1"/>
          <p:cNvSpPr>
            <a:spLocks noGrp="1"/>
          </p:cNvSpPr>
          <p:nvPr>
            <p:ph type="ctrTitle"/>
          </p:nvPr>
        </p:nvSpPr>
        <p:spPr>
          <a:xfrm>
            <a:off x="971600" y="2334478"/>
            <a:ext cx="6552728" cy="1059904"/>
          </a:xfrm>
        </p:spPr>
        <p:txBody>
          <a:bodyPr>
            <a:normAutofit/>
          </a:bodyPr>
          <a:lstStyle>
            <a:lvl1pPr algn="l">
              <a:defRPr sz="3000" b="0">
                <a:solidFill>
                  <a:schemeClr val="bg1">
                    <a:lumMod val="50000"/>
                  </a:schemeClr>
                </a:solidFill>
              </a:defRPr>
            </a:lvl1pPr>
          </a:lstStyle>
          <a:p>
            <a:r>
              <a:rPr kumimoji="1" lang="ja-JP" altLang="en-US" dirty="0" smtClean="0"/>
              <a:t>マスタ タイトルの書式設定</a:t>
            </a:r>
            <a:endParaRPr kumimoji="1" lang="ja-JP" altLang="en-US" dirty="0"/>
          </a:p>
        </p:txBody>
      </p:sp>
      <p:sp>
        <p:nvSpPr>
          <p:cNvPr id="9" name="サブタイトル 2"/>
          <p:cNvSpPr>
            <a:spLocks noGrp="1"/>
          </p:cNvSpPr>
          <p:nvPr>
            <p:ph type="subTitle" idx="1"/>
          </p:nvPr>
        </p:nvSpPr>
        <p:spPr>
          <a:xfrm>
            <a:off x="971600" y="3789040"/>
            <a:ext cx="5760640" cy="1368152"/>
          </a:xfrm>
        </p:spPr>
        <p:txBody>
          <a:bodyPr>
            <a:normAutofit/>
          </a:bodyPr>
          <a:lstStyle>
            <a:lvl1pPr marL="0" indent="0" algn="l">
              <a:buNone/>
              <a:defRPr sz="20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94" y="-9147"/>
            <a:ext cx="9180000" cy="7040185"/>
          </a:xfrm>
          <a:prstGeom prst="rect">
            <a:avLst/>
          </a:prstGeom>
        </p:spPr>
      </p:pic>
    </p:spTree>
    <p:extLst>
      <p:ext uri="{BB962C8B-B14F-4D97-AF65-F5344CB8AC3E}">
        <p14:creationId xmlns:p14="http://schemas.microsoft.com/office/powerpoint/2010/main" val="15955612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p>
            <a:endParaRPr lang="ja-JP" altLang="en-US" dirty="0"/>
          </a:p>
        </p:txBody>
      </p:sp>
      <p:sp>
        <p:nvSpPr>
          <p:cNvPr id="4" name="フッター プレースホルダー 3"/>
          <p:cNvSpPr>
            <a:spLocks noGrp="1"/>
          </p:cNvSpPr>
          <p:nvPr>
            <p:ph type="ftr" sz="quarter" idx="11"/>
          </p:nvPr>
        </p:nvSpPr>
        <p:spPr/>
        <p:txBody>
          <a:bodyPr/>
          <a:lstStyle/>
          <a:p>
            <a:endParaRPr lang="ja-JP" altLang="en-US" dirty="0"/>
          </a:p>
        </p:txBody>
      </p:sp>
      <p:sp>
        <p:nvSpPr>
          <p:cNvPr id="5" name="スライド番号プレースホルダー 4"/>
          <p:cNvSpPr>
            <a:spLocks noGrp="1"/>
          </p:cNvSpPr>
          <p:nvPr>
            <p:ph type="sldNum" sz="quarter" idx="12"/>
          </p:nvPr>
        </p:nvSpPr>
        <p:spPr/>
        <p:txBody>
          <a:bodyPr/>
          <a:lstStyle/>
          <a:p>
            <a:fld id="{BFFF0799-BCF5-4C8E-BCD2-41538FEDF1AE}" type="slidenum">
              <a:rPr lang="ja-JP" altLang="en-US" smtClean="0"/>
              <a:pPr/>
              <a:t>‹#›</a:t>
            </a:fld>
            <a:endParaRPr lang="ja-JP" altLang="en-US" dirty="0"/>
          </a:p>
        </p:txBody>
      </p:sp>
      <p:sp>
        <p:nvSpPr>
          <p:cNvPr id="6" name="コンテンツ プレースホルダー 2"/>
          <p:cNvSpPr>
            <a:spLocks noGrp="1"/>
          </p:cNvSpPr>
          <p:nvPr>
            <p:ph idx="1"/>
          </p:nvPr>
        </p:nvSpPr>
        <p:spPr>
          <a:xfrm>
            <a:off x="628650" y="1825625"/>
            <a:ext cx="7543750" cy="4351338"/>
          </a:xfrm>
        </p:spPr>
        <p:txBody>
          <a:bodyPr/>
          <a:lstStyle>
            <a:lvl3pPr>
              <a:defRPr sz="1800"/>
            </a:lvl3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Tree>
    <p:extLst>
      <p:ext uri="{BB962C8B-B14F-4D97-AF65-F5344CB8AC3E}">
        <p14:creationId xmlns:p14="http://schemas.microsoft.com/office/powerpoint/2010/main" val="40583691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lang="ja-JP" altLang="en-US" dirty="0"/>
          </a:p>
        </p:txBody>
      </p:sp>
      <p:sp>
        <p:nvSpPr>
          <p:cNvPr id="4" name="フッター プレースホルダー 3"/>
          <p:cNvSpPr>
            <a:spLocks noGrp="1"/>
          </p:cNvSpPr>
          <p:nvPr>
            <p:ph type="ftr" sz="quarter" idx="11"/>
          </p:nvPr>
        </p:nvSpPr>
        <p:spPr/>
        <p:txBody>
          <a:bodyPr/>
          <a:lstStyle/>
          <a:p>
            <a:endParaRPr lang="ja-JP" altLang="en-US" dirty="0"/>
          </a:p>
        </p:txBody>
      </p:sp>
      <p:sp>
        <p:nvSpPr>
          <p:cNvPr id="5" name="スライド番号プレースホルダー 4"/>
          <p:cNvSpPr>
            <a:spLocks noGrp="1"/>
          </p:cNvSpPr>
          <p:nvPr>
            <p:ph type="sldNum" sz="quarter" idx="12"/>
          </p:nvPr>
        </p:nvSpPr>
        <p:spPr/>
        <p:txBody>
          <a:bodyPr/>
          <a:lstStyle/>
          <a:p>
            <a:fld id="{BFFF0799-BCF5-4C8E-BCD2-41538FEDF1AE}" type="slidenum">
              <a:rPr lang="ja-JP" altLang="en-US" smtClean="0"/>
              <a:pPr/>
              <a:t>‹#›</a:t>
            </a:fld>
            <a:endParaRPr lang="ja-JP" altLang="en-US" dirty="0"/>
          </a:p>
        </p:txBody>
      </p:sp>
      <p:sp>
        <p:nvSpPr>
          <p:cNvPr id="6" name="コンテンツ プレースホルダー 2"/>
          <p:cNvSpPr>
            <a:spLocks noGrp="1"/>
          </p:cNvSpPr>
          <p:nvPr>
            <p:ph idx="1"/>
          </p:nvPr>
        </p:nvSpPr>
        <p:spPr>
          <a:xfrm>
            <a:off x="971600" y="1340767"/>
            <a:ext cx="6120680" cy="4176465"/>
          </a:xfrm>
        </p:spPr>
        <p:txBody>
          <a:bodyPr/>
          <a:lstStyle>
            <a:lvl3pPr>
              <a:defRPr sz="1800"/>
            </a:lvl3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Tree>
    <p:extLst>
      <p:ext uri="{BB962C8B-B14F-4D97-AF65-F5344CB8AC3E}">
        <p14:creationId xmlns:p14="http://schemas.microsoft.com/office/powerpoint/2010/main" val="3447972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59575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35113198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8089614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34946333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21307389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FFF0799-BCF5-4C8E-BCD2-41538FEDF1AE}" type="slidenum">
              <a:rPr kumimoji="1" lang="ja-JP" altLang="en-US" smtClean="0"/>
              <a:t>‹#›</a:t>
            </a:fld>
            <a:endParaRPr kumimoji="1" lang="ja-JP" altLang="en-US"/>
          </a:p>
        </p:txBody>
      </p:sp>
    </p:spTree>
    <p:extLst>
      <p:ext uri="{BB962C8B-B14F-4D97-AF65-F5344CB8AC3E}">
        <p14:creationId xmlns:p14="http://schemas.microsoft.com/office/powerpoint/2010/main" val="36746730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51975" y="0"/>
            <a:ext cx="8692025" cy="6858000"/>
          </a:xfrm>
          <a:prstGeom prst="rect">
            <a:avLst/>
          </a:prstGeom>
        </p:spPr>
      </p:pic>
      <p:sp>
        <p:nvSpPr>
          <p:cNvPr id="2" name="Title Placeholder 1"/>
          <p:cNvSpPr>
            <a:spLocks noGrp="1"/>
          </p:cNvSpPr>
          <p:nvPr>
            <p:ph type="title"/>
          </p:nvPr>
        </p:nvSpPr>
        <p:spPr>
          <a:xfrm>
            <a:off x="628650" y="365126"/>
            <a:ext cx="7488000" cy="132556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4880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a:pPr>
            <a:r>
              <a:rPr kumimoji="1" lang="ja-JP" altLang="en-US" sz="2000" b="0" i="0" u="none" strike="noStrike" kern="1200" cap="none" spc="0" normalizeH="0" baseline="0" noProof="0" dirty="0" smtClean="0">
                <a:ln>
                  <a:noFill/>
                </a:ln>
                <a:solidFill>
                  <a:srgbClr val="595757"/>
                </a:solidFill>
                <a:effectLst/>
                <a:uLnTx/>
                <a:uFillTx/>
                <a:latin typeface="Arial"/>
                <a:ea typeface="メイリオ"/>
                <a:cs typeface="+mn-cs"/>
              </a:rPr>
              <a:t>マスター テキストの書式設定</a:t>
            </a:r>
          </a:p>
          <a:p>
            <a:pPr marL="685800" marR="0" lvl="1"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2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marL="1143000" marR="0" lvl="2"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3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marL="1600200" marR="0" lvl="3"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4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lvl="0"/>
            <a:endParaRPr lang="ja-JP" altLang="en-US" dirty="0" smtClean="0"/>
          </a:p>
        </p:txBody>
      </p:sp>
      <p:sp>
        <p:nvSpPr>
          <p:cNvPr id="4" name="Date Placeholder 3"/>
          <p:cNvSpPr>
            <a:spLocks noGrp="1"/>
          </p:cNvSpPr>
          <p:nvPr>
            <p:ph type="dt" sz="half" idx="2"/>
          </p:nvPr>
        </p:nvSpPr>
        <p:spPr>
          <a:xfrm>
            <a:off x="628650" y="6430448"/>
            <a:ext cx="20574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dirty="0"/>
          </a:p>
        </p:txBody>
      </p:sp>
      <p:sp>
        <p:nvSpPr>
          <p:cNvPr id="5" name="Footer Placeholder 4"/>
          <p:cNvSpPr>
            <a:spLocks noGrp="1"/>
          </p:cNvSpPr>
          <p:nvPr>
            <p:ph type="ftr" sz="quarter" idx="3"/>
          </p:nvPr>
        </p:nvSpPr>
        <p:spPr>
          <a:xfrm>
            <a:off x="3028950" y="6430448"/>
            <a:ext cx="3086100" cy="365125"/>
          </a:xfrm>
          <a:prstGeom prst="rect">
            <a:avLst/>
          </a:prstGeom>
        </p:spPr>
        <p:txBody>
          <a:bodyPr vert="horz" lIns="91440" tIns="45720" rIns="91440" bIns="45720" rtlCol="0" anchor="ctr"/>
          <a:lstStyle>
            <a:lvl1pPr algn="ctr">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dirty="0"/>
          </a:p>
        </p:txBody>
      </p:sp>
      <p:sp>
        <p:nvSpPr>
          <p:cNvPr id="6" name="Slide Number Placeholder 5"/>
          <p:cNvSpPr>
            <a:spLocks noGrp="1"/>
          </p:cNvSpPr>
          <p:nvPr>
            <p:ph type="sldNum" sz="quarter" idx="4"/>
          </p:nvPr>
        </p:nvSpPr>
        <p:spPr>
          <a:xfrm>
            <a:off x="6906186" y="6407826"/>
            <a:ext cx="2057400" cy="365125"/>
          </a:xfrm>
          <a:prstGeom prst="rect">
            <a:avLst/>
          </a:prstGeom>
        </p:spPr>
        <p:txBody>
          <a:bodyPr vert="horz" lIns="91440" tIns="45720" rIns="91440" bIns="45720" rtlCol="0" anchor="ctr"/>
          <a:lstStyle>
            <a:lvl1pPr algn="r">
              <a:defRPr sz="1300">
                <a:solidFill>
                  <a:schemeClr val="tx1">
                    <a:tint val="75000"/>
                  </a:schemeClr>
                </a:solidFill>
                <a:latin typeface="ＭＳ ゴシック" panose="020B0609070205080204" pitchFamily="49" charset="-128"/>
                <a:ea typeface="ＭＳ ゴシック" panose="020B0609070205080204" pitchFamily="49" charset="-128"/>
              </a:defRPr>
            </a:lvl1pPr>
          </a:lstStyle>
          <a:p>
            <a:fld id="{BFFF0799-BCF5-4C8E-BCD2-41538FEDF1AE}" type="slidenum">
              <a:rPr lang="ja-JP" altLang="en-US" smtClean="0"/>
              <a:pPr/>
              <a:t>‹#›</a:t>
            </a:fld>
            <a:endParaRPr lang="ja-JP" altLang="en-US" dirty="0"/>
          </a:p>
        </p:txBody>
      </p:sp>
    </p:spTree>
    <p:extLst>
      <p:ext uri="{BB962C8B-B14F-4D97-AF65-F5344CB8AC3E}">
        <p14:creationId xmlns:p14="http://schemas.microsoft.com/office/powerpoint/2010/main" val="3950422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4"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3000" kern="1200">
          <a:solidFill>
            <a:srgbClr val="595757"/>
          </a:solidFill>
          <a:latin typeface="メイリオ" panose="020B0604030504040204" pitchFamily="50" charset="-128"/>
          <a:ea typeface="メイリオ" panose="020B0604030504040204" pitchFamily="50" charset="-128"/>
          <a:cs typeface="+mj-cs"/>
        </a:defRPr>
      </a:lvl1pPr>
    </p:titleStyle>
    <p:bodyStyle>
      <a:lvl1pPr marL="228600" marR="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kumimoji="1" sz="2000" kern="1200">
          <a:solidFill>
            <a:srgbClr val="595757"/>
          </a:solidFill>
          <a:latin typeface="メイリオ" panose="020B0604030504040204" pitchFamily="50" charset="-128"/>
          <a:ea typeface="メイリオ" panose="020B0604030504040204" pitchFamily="50" charset="-128"/>
          <a:cs typeface="+mn-cs"/>
        </a:defRPr>
      </a:lvl1pPr>
      <a:lvl2pPr marL="6858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2pPr>
      <a:lvl3pPr marL="11430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3pPr>
      <a:lvl4pPr marL="16002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rgbClr val="595757"/>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196718" y="1859340"/>
            <a:ext cx="6750566" cy="2462213"/>
          </a:xfrm>
          <a:prstGeom prst="rect">
            <a:avLst/>
          </a:prstGeom>
        </p:spPr>
        <p:txBody>
          <a:bodyPr wrap="none">
            <a:spAutoFit/>
          </a:bodyPr>
          <a:lstStyle/>
          <a:p>
            <a:pPr algn="ctr">
              <a:defRPr/>
            </a:pPr>
            <a:r>
              <a:rPr lang="ja-JP" altLang="en-US" sz="3200" b="1" dirty="0" smtClean="0">
                <a:solidFill>
                  <a:schemeClr val="accent5">
                    <a:lumMod val="50000"/>
                  </a:schemeClr>
                </a:solidFill>
                <a:latin typeface="游ゴシック" panose="020B0400000000000000" pitchFamily="50" charset="-128"/>
                <a:ea typeface="游ゴシック" panose="020B0400000000000000" pitchFamily="50" charset="-128"/>
              </a:rPr>
              <a:t>神奈川県生活環境の保全等に関する</a:t>
            </a:r>
            <a:endParaRPr lang="en-US" altLang="ja-JP" sz="3200"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lgn="ctr">
              <a:defRPr/>
            </a:pPr>
            <a:r>
              <a:rPr lang="ja-JP" altLang="en-US" sz="3200" b="1" dirty="0" smtClean="0">
                <a:solidFill>
                  <a:schemeClr val="accent5">
                    <a:lumMod val="50000"/>
                  </a:schemeClr>
                </a:solidFill>
                <a:latin typeface="游ゴシック" panose="020B0400000000000000" pitchFamily="50" charset="-128"/>
                <a:ea typeface="游ゴシック" panose="020B0400000000000000" pitchFamily="50" charset="-128"/>
              </a:rPr>
              <a:t>条例及び条例施行規則の改正</a:t>
            </a:r>
            <a:endParaRPr lang="en-US" altLang="ja-JP" sz="3200"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lgn="ctr">
              <a:defRPr/>
            </a:pPr>
            <a:endParaRPr lang="en-US" altLang="ja-JP"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lgn="ctr">
              <a:defRPr/>
            </a:pPr>
            <a:r>
              <a:rPr lang="ja-JP" altLang="en-US" b="1" dirty="0" smtClean="0">
                <a:solidFill>
                  <a:schemeClr val="accent5">
                    <a:lumMod val="50000"/>
                  </a:schemeClr>
                </a:solidFill>
                <a:latin typeface="游ゴシック" panose="020B0400000000000000" pitchFamily="50" charset="-128"/>
                <a:ea typeface="游ゴシック" panose="020B0400000000000000" pitchFamily="50" charset="-128"/>
              </a:rPr>
              <a:t>令和７年２月</a:t>
            </a:r>
            <a:endParaRPr lang="en-US" altLang="ja-JP"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lgn="ctr">
              <a:defRPr/>
            </a:pPr>
            <a:r>
              <a:rPr lang="ja-JP" altLang="en-US" sz="2800" b="1" dirty="0" smtClean="0">
                <a:solidFill>
                  <a:schemeClr val="accent5">
                    <a:lumMod val="50000"/>
                  </a:schemeClr>
                </a:solidFill>
                <a:latin typeface="游ゴシック" panose="020B0400000000000000" pitchFamily="50" charset="-128"/>
                <a:ea typeface="游ゴシック" panose="020B0400000000000000" pitchFamily="50" charset="-128"/>
              </a:rPr>
              <a:t>　　　　　　</a:t>
            </a:r>
            <a:endParaRPr lang="en-US" altLang="ja-JP" sz="2800" b="1" dirty="0">
              <a:solidFill>
                <a:schemeClr val="accent5">
                  <a:lumMod val="50000"/>
                </a:schemeClr>
              </a:solidFill>
              <a:latin typeface="游ゴシック" panose="020B0400000000000000" pitchFamily="50" charset="-128"/>
              <a:ea typeface="游ゴシック" panose="020B0400000000000000" pitchFamily="50" charset="-128"/>
            </a:endParaRPr>
          </a:p>
          <a:p>
            <a:pPr algn="ctr">
              <a:defRPr/>
            </a:pP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神奈川県　環境農政局　環境部　環境課</a:t>
            </a:r>
            <a:endPar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42935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33617" y="773976"/>
            <a:ext cx="8888500" cy="561975"/>
            <a:chOff x="690969" y="694429"/>
            <a:chExt cx="6401311" cy="561975"/>
          </a:xfrm>
        </p:grpSpPr>
        <p:sp>
          <p:nvSpPr>
            <p:cNvPr id="8" name="テキスト ボックス 58"/>
            <p:cNvSpPr txBox="1">
              <a:spLocks noChangeArrowheads="1"/>
            </p:cNvSpPr>
            <p:nvPr/>
          </p:nvSpPr>
          <p:spPr bwMode="auto">
            <a:xfrm>
              <a:off x="740615" y="757521"/>
              <a:ext cx="63516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①　</a:t>
              </a:r>
              <a:r>
                <a:rPr lang="ja-JP" altLang="en-US" sz="2600" b="1" dirty="0">
                  <a:solidFill>
                    <a:schemeClr val="accent5">
                      <a:lumMod val="50000"/>
                    </a:schemeClr>
                  </a:solidFill>
                  <a:latin typeface="游ゴシック" panose="020B0400000000000000" pitchFamily="50" charset="-128"/>
                  <a:ea typeface="游ゴシック" panose="020B0400000000000000" pitchFamily="50" charset="-128"/>
                </a:rPr>
                <a:t>指定施設の追加設置に係る手続きの</a:t>
              </a: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明確化</a:t>
              </a:r>
              <a:endPar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9" name="円/楕円 6"/>
            <p:cNvSpPr/>
            <p:nvPr/>
          </p:nvSpPr>
          <p:spPr>
            <a:xfrm>
              <a:off x="690969" y="694429"/>
              <a:ext cx="404453"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grpSp>
      <p:sp>
        <p:nvSpPr>
          <p:cNvPr id="2" name="スライド番号プレースホルダー 1"/>
          <p:cNvSpPr>
            <a:spLocks noGrp="1"/>
          </p:cNvSpPr>
          <p:nvPr>
            <p:ph type="sldNum" sz="quarter" idx="12"/>
          </p:nvPr>
        </p:nvSpPr>
        <p:spPr>
          <a:xfrm>
            <a:off x="6979096" y="6356352"/>
            <a:ext cx="2057400" cy="365125"/>
          </a:xfrm>
        </p:spPr>
        <p:txBody>
          <a:bodyPr/>
          <a:lstStyle/>
          <a:p>
            <a:fld id="{6E12132C-C71E-4FE0-A767-5C1003A0C6BA}" type="slidenum">
              <a:rPr lang="ja-JP" altLang="en-US" smtClean="0"/>
              <a:pPr/>
              <a:t>9</a:t>
            </a:fld>
            <a:endParaRPr lang="ja-JP" altLang="en-US" dirty="0"/>
          </a:p>
        </p:txBody>
      </p:sp>
      <p:sp>
        <p:nvSpPr>
          <p:cNvPr id="13" name="Text Box 5"/>
          <p:cNvSpPr txBox="1">
            <a:spLocks noChangeArrowheads="1"/>
          </p:cNvSpPr>
          <p:nvPr/>
        </p:nvSpPr>
        <p:spPr bwMode="auto">
          <a:xfrm>
            <a:off x="695218" y="1700735"/>
            <a:ext cx="797292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課題</a:t>
            </a:r>
          </a:p>
          <a:p>
            <a:r>
              <a:rPr kumimoji="0" lang="ja-JP" altLang="en-US" sz="2000" dirty="0" smtClean="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指定施設の増設等により、公害発生の蓋然性が増大すると考えられる</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場合で</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あっても、「低騒音型」や「低振動型」等の施設の設置により、結果的に敷地境界</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での</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騒音や振動等に係る予測値が、変更前の予測値以下となるとの理由から、事後の</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届出</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とする運用が散見</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された。</a:t>
            </a:r>
            <a:endParaRPr kumimoji="0" lang="ja-JP" altLang="en-US" dirty="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11" name="Text Box 5"/>
          <p:cNvSpPr txBox="1">
            <a:spLocks noChangeArrowheads="1"/>
          </p:cNvSpPr>
          <p:nvPr/>
        </p:nvSpPr>
        <p:spPr bwMode="auto">
          <a:xfrm>
            <a:off x="695218" y="3832407"/>
            <a:ext cx="797292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条例施行規則の改正</a:t>
            </a:r>
          </a:p>
          <a:p>
            <a:r>
              <a:rPr kumimoji="0" lang="ja-JP" altLang="en-US" sz="2000" dirty="0" smtClean="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増設手続規定を明確化し、指定施設の種類及びその種類ごとの数が変更前と同等</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以下と</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なる変更を事後届出の対象であると</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規則</a:t>
            </a:r>
            <a:r>
              <a:rPr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第</a:t>
            </a:r>
            <a:r>
              <a:rPr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11</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条</a:t>
            </a:r>
            <a:r>
              <a:rPr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に明記。</a:t>
            </a:r>
            <a:endParaRPr kumimoji="0" lang="ja-JP" altLang="en-US" dirty="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12" name="Text Box 5"/>
          <p:cNvSpPr txBox="1">
            <a:spLocks noChangeArrowheads="1"/>
          </p:cNvSpPr>
          <p:nvPr/>
        </p:nvSpPr>
        <p:spPr bwMode="auto">
          <a:xfrm>
            <a:off x="707784" y="5181574"/>
            <a:ext cx="784161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defRPr/>
            </a:pP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dirty="0" smtClean="0">
                <a:solidFill>
                  <a:srgbClr val="FF0000"/>
                </a:solidFill>
                <a:latin typeface="游ゴシック" panose="020B0400000000000000" pitchFamily="50" charset="-128"/>
                <a:ea typeface="游ゴシック" panose="020B0400000000000000" pitchFamily="50" charset="-128"/>
              </a:rPr>
              <a:t>施設増設の場合は変更許可手続きが必要</a:t>
            </a:r>
            <a:endParaRPr lang="en-US" altLang="ja-JP" dirty="0" smtClean="0">
              <a:solidFill>
                <a:srgbClr val="FF0000"/>
              </a:solidFill>
              <a:latin typeface="游ゴシック" panose="020B0400000000000000" pitchFamily="50" charset="-128"/>
              <a:ea typeface="游ゴシック" panose="020B0400000000000000" pitchFamily="50" charset="-128"/>
            </a:endParaRPr>
          </a:p>
          <a:p>
            <a:pPr>
              <a:defRPr/>
            </a:pPr>
            <a:endParaRPr lang="en-US" altLang="ja-JP" dirty="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a:t>
            </a:r>
            <a:r>
              <a:rPr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審査内容はこれまでと変わりません。施設を増設する予定がある場合</a:t>
            </a:r>
            <a:endParaRPr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は、お早めのご相談をお願いします。</a:t>
            </a:r>
            <a:endParaRPr lang="en-US" altLang="ja-JP" dirty="0">
              <a:solidFill>
                <a:schemeClr val="accent5">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198342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33617" y="773976"/>
            <a:ext cx="8888500" cy="561975"/>
            <a:chOff x="690969" y="694429"/>
            <a:chExt cx="6401311" cy="561975"/>
          </a:xfrm>
        </p:grpSpPr>
        <p:sp>
          <p:nvSpPr>
            <p:cNvPr id="8" name="テキスト ボックス 58"/>
            <p:cNvSpPr txBox="1">
              <a:spLocks noChangeArrowheads="1"/>
            </p:cNvSpPr>
            <p:nvPr/>
          </p:nvSpPr>
          <p:spPr bwMode="auto">
            <a:xfrm>
              <a:off x="740615" y="757521"/>
              <a:ext cx="63516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②　</a:t>
              </a:r>
              <a:r>
                <a:rPr lang="ja-JP" altLang="en-US" sz="2600" b="1" dirty="0">
                  <a:solidFill>
                    <a:schemeClr val="accent5">
                      <a:lumMod val="50000"/>
                    </a:schemeClr>
                  </a:solidFill>
                  <a:latin typeface="游ゴシック" panose="020B0400000000000000" pitchFamily="50" charset="-128"/>
                  <a:ea typeface="游ゴシック" panose="020B0400000000000000" pitchFamily="50" charset="-128"/>
                </a:rPr>
                <a:t>代表者等変更時の添付書類合理化</a:t>
              </a:r>
            </a:p>
          </p:txBody>
        </p:sp>
        <p:sp>
          <p:nvSpPr>
            <p:cNvPr id="9" name="円/楕円 6"/>
            <p:cNvSpPr/>
            <p:nvPr/>
          </p:nvSpPr>
          <p:spPr>
            <a:xfrm>
              <a:off x="690969" y="694429"/>
              <a:ext cx="404453"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grpSp>
      <p:sp>
        <p:nvSpPr>
          <p:cNvPr id="2" name="スライド番号プレースホルダー 1"/>
          <p:cNvSpPr>
            <a:spLocks noGrp="1"/>
          </p:cNvSpPr>
          <p:nvPr>
            <p:ph type="sldNum" sz="quarter" idx="12"/>
          </p:nvPr>
        </p:nvSpPr>
        <p:spPr>
          <a:xfrm>
            <a:off x="6979096" y="6356352"/>
            <a:ext cx="2057400" cy="365125"/>
          </a:xfrm>
        </p:spPr>
        <p:txBody>
          <a:bodyPr/>
          <a:lstStyle/>
          <a:p>
            <a:fld id="{6E12132C-C71E-4FE0-A767-5C1003A0C6BA}" type="slidenum">
              <a:rPr lang="ja-JP" altLang="en-US" smtClean="0"/>
              <a:pPr/>
              <a:t>10</a:t>
            </a:fld>
            <a:endParaRPr lang="ja-JP" altLang="en-US" dirty="0"/>
          </a:p>
        </p:txBody>
      </p:sp>
      <p:sp>
        <p:nvSpPr>
          <p:cNvPr id="13" name="Text Box 5"/>
          <p:cNvSpPr txBox="1">
            <a:spLocks noChangeArrowheads="1"/>
          </p:cNvSpPr>
          <p:nvPr/>
        </p:nvSpPr>
        <p:spPr bwMode="auto">
          <a:xfrm>
            <a:off x="695218" y="1700735"/>
            <a:ext cx="797292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課題</a:t>
            </a:r>
          </a:p>
          <a:p>
            <a:r>
              <a:rPr kumimoji="0" lang="ja-JP" altLang="en-US" sz="2000" dirty="0" smtClean="0">
                <a:solidFill>
                  <a:schemeClr val="accent5">
                    <a:lumMod val="50000"/>
                  </a:schemeClr>
                </a:solidFill>
                <a:latin typeface="游ゴシック" panose="020B0400000000000000" pitchFamily="50" charset="-128"/>
                <a:ea typeface="游ゴシック" panose="020B0400000000000000" pitchFamily="50" charset="-128"/>
              </a:rPr>
              <a:t>　指定</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事業所の設置に際しては、申請者の確認のため、登記事項証明書等の添付を求めていた。一方、設置</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・稼働後に代表者等が変わることについては、即時的な損害</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を周辺</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住民等が被る可能性は低く、代表者等の変更届出を登記事項証明書等で確認</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する必要性</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は高くない。</a:t>
            </a:r>
            <a:endParaRPr kumimoji="0" lang="ja-JP" altLang="en-US" dirty="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11" name="Text Box 5"/>
          <p:cNvSpPr txBox="1">
            <a:spLocks noChangeArrowheads="1"/>
          </p:cNvSpPr>
          <p:nvPr/>
        </p:nvSpPr>
        <p:spPr bwMode="auto">
          <a:xfrm>
            <a:off x="695218" y="3832407"/>
            <a:ext cx="797292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条例施行規則の改正</a:t>
            </a:r>
          </a:p>
          <a:p>
            <a:r>
              <a:rPr kumimoji="0" lang="ja-JP" altLang="en-US" sz="2000" dirty="0" smtClean="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代表者及び個人事業主の氏名変更時には、登記事項証明書等に</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代えて</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、変更内容がわかる書類（例えば、変更の旨を示した事業所ホームページの</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印刷物</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）で</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あれば、添付書類として有効</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とすることとした。</a:t>
            </a:r>
            <a:endParaRPr kumimoji="0" lang="ja-JP" altLang="en-US" dirty="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12" name="Text Box 5"/>
          <p:cNvSpPr txBox="1">
            <a:spLocks noChangeArrowheads="1"/>
          </p:cNvSpPr>
          <p:nvPr/>
        </p:nvSpPr>
        <p:spPr bwMode="auto">
          <a:xfrm>
            <a:off x="707784" y="5181574"/>
            <a:ext cx="784161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defRPr/>
            </a:pP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dirty="0" smtClean="0">
                <a:solidFill>
                  <a:srgbClr val="FF0000"/>
                </a:solidFill>
                <a:latin typeface="游ゴシック" panose="020B0400000000000000" pitchFamily="50" charset="-128"/>
                <a:ea typeface="游ゴシック" panose="020B0400000000000000" pitchFamily="50" charset="-128"/>
              </a:rPr>
              <a:t>代表者等の氏名変更時には変更の旨示した</a:t>
            </a:r>
            <a:r>
              <a:rPr lang="en-US" altLang="ja-JP" dirty="0" smtClean="0">
                <a:solidFill>
                  <a:srgbClr val="FF0000"/>
                </a:solidFill>
                <a:latin typeface="游ゴシック" panose="020B0400000000000000" pitchFamily="50" charset="-128"/>
                <a:ea typeface="游ゴシック" panose="020B0400000000000000" pitchFamily="50" charset="-128"/>
              </a:rPr>
              <a:t>HP</a:t>
            </a:r>
            <a:r>
              <a:rPr lang="ja-JP" altLang="en-US" dirty="0" smtClean="0">
                <a:solidFill>
                  <a:srgbClr val="FF0000"/>
                </a:solidFill>
                <a:latin typeface="游ゴシック" panose="020B0400000000000000" pitchFamily="50" charset="-128"/>
                <a:ea typeface="游ゴシック" panose="020B0400000000000000" pitchFamily="50" charset="-128"/>
              </a:rPr>
              <a:t>の印刷物等の添付が可能</a:t>
            </a:r>
            <a:endParaRPr lang="en-US" altLang="ja-JP" dirty="0" smtClean="0">
              <a:solidFill>
                <a:srgbClr val="FF0000"/>
              </a:solidFill>
              <a:latin typeface="游ゴシック" panose="020B0400000000000000" pitchFamily="50" charset="-128"/>
              <a:ea typeface="游ゴシック" panose="020B0400000000000000" pitchFamily="50" charset="-128"/>
            </a:endParaRPr>
          </a:p>
          <a:p>
            <a:pPr>
              <a:defRPr/>
            </a:pPr>
            <a:endParaRPr lang="en-US" altLang="ja-JP" dirty="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a:t>
            </a:r>
            <a:r>
              <a:rPr lang="en-US" altLang="ja-JP" dirty="0">
                <a:solidFill>
                  <a:schemeClr val="accent5">
                    <a:lumMod val="50000"/>
                  </a:schemeClr>
                </a:solidFill>
                <a:latin typeface="游ゴシック" panose="020B0400000000000000" pitchFamily="50" charset="-128"/>
                <a:ea typeface="游ゴシック" panose="020B0400000000000000" pitchFamily="50" charset="-128"/>
              </a:rPr>
              <a:t>※HP</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の</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印刷物、</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取締役会の議事録、</a:t>
            </a:r>
            <a:r>
              <a:rPr lang="en-US" altLang="ja-JP" dirty="0">
                <a:solidFill>
                  <a:schemeClr val="accent5">
                    <a:lumMod val="50000"/>
                  </a:schemeClr>
                </a:solidFill>
                <a:latin typeface="游ゴシック" panose="020B0400000000000000" pitchFamily="50" charset="-128"/>
                <a:ea typeface="游ゴシック" panose="020B0400000000000000" pitchFamily="50" charset="-128"/>
              </a:rPr>
              <a:t>(</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個人事業主の</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氏名変更</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であれば</a:t>
            </a:r>
            <a:r>
              <a:rPr lang="en-US" altLang="ja-JP" dirty="0">
                <a:solidFill>
                  <a:schemeClr val="accent5">
                    <a:lumMod val="50000"/>
                  </a:schemeClr>
                </a:solidFill>
                <a:latin typeface="游ゴシック" panose="020B0400000000000000" pitchFamily="50" charset="-128"/>
                <a:ea typeface="游ゴシック" panose="020B0400000000000000" pitchFamily="50" charset="-128"/>
              </a:rPr>
              <a:t>)</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マ</a:t>
            </a:r>
            <a:endParaRPr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イナンバーカード</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の写しなどが考えられます。</a:t>
            </a:r>
            <a:endParaRPr lang="en-US" altLang="ja-JP" dirty="0">
              <a:solidFill>
                <a:schemeClr val="accent5">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67884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9800" y="6288475"/>
            <a:ext cx="2057400" cy="365125"/>
          </a:xfrm>
        </p:spPr>
        <p:txBody>
          <a:bodyPr/>
          <a:lstStyle/>
          <a:p>
            <a:fld id="{6E12132C-C71E-4FE0-A767-5C1003A0C6BA}" type="slidenum">
              <a:rPr lang="ja-JP" altLang="en-US" smtClean="0"/>
              <a:pPr/>
              <a:t>11</a:t>
            </a:fld>
            <a:endParaRPr lang="ja-JP" altLang="en-US" dirty="0"/>
          </a:p>
        </p:txBody>
      </p:sp>
      <p:sp>
        <p:nvSpPr>
          <p:cNvPr id="18" name="正方形/長方形 17"/>
          <p:cNvSpPr/>
          <p:nvPr/>
        </p:nvSpPr>
        <p:spPr>
          <a:xfrm>
            <a:off x="562074" y="2277548"/>
            <a:ext cx="8362118" cy="400110"/>
          </a:xfrm>
          <a:prstGeom prst="rect">
            <a:avLst/>
          </a:prstGeom>
        </p:spPr>
        <p:txBody>
          <a:bodyPr wrap="square">
            <a:spAutoFit/>
          </a:bodyPr>
          <a:lstStyle/>
          <a:p>
            <a:pPr>
              <a:defRPr/>
            </a:pP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１　神奈川県生活環境の保全等に関する条例の概要と見直しについて</a:t>
            </a:r>
            <a:endParaRPr lang="en-US" altLang="ja-JP" sz="2000" b="1" dirty="0">
              <a:solidFill>
                <a:schemeClr val="accent5">
                  <a:lumMod val="60000"/>
                  <a:lumOff val="40000"/>
                </a:schemeClr>
              </a:solidFill>
              <a:latin typeface="游ゴシック" panose="020B0400000000000000" pitchFamily="50" charset="-128"/>
              <a:ea typeface="游ゴシック" panose="020B0400000000000000" pitchFamily="50" charset="-128"/>
            </a:endParaRPr>
          </a:p>
        </p:txBody>
      </p:sp>
      <p:sp>
        <p:nvSpPr>
          <p:cNvPr id="14" name="正方形/長方形 13"/>
          <p:cNvSpPr/>
          <p:nvPr/>
        </p:nvSpPr>
        <p:spPr>
          <a:xfrm>
            <a:off x="562074" y="2818174"/>
            <a:ext cx="8325278" cy="2246769"/>
          </a:xfrm>
          <a:prstGeom prst="rect">
            <a:avLst/>
          </a:prstGeom>
        </p:spPr>
        <p:txBody>
          <a:bodyPr wrap="square">
            <a:spAutoFit/>
          </a:bodyPr>
          <a:lstStyle/>
          <a:p>
            <a:pPr>
              <a:defRPr/>
            </a:pPr>
            <a:r>
              <a:rPr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２</a:t>
            </a: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　条例、条例施行規則改正の内容　</a:t>
            </a:r>
            <a:endParaRPr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(1)</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指定事業所の変更続きの変更</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rPr>
              <a:t>(2)</a:t>
            </a: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化学物質管理に関する制度の変更</a:t>
            </a:r>
            <a:endParaRPr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(3)</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地下水採取事業</a:t>
            </a: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者</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の手続きの合理化</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(4)</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事故時における物質の変更</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(5)</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環境汚染原因物質の追加及び測定方法の変更</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(6)</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その</a:t>
            </a: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他</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p:txBody>
      </p:sp>
      <p:sp>
        <p:nvSpPr>
          <p:cNvPr id="6" name="テキスト ボックス 58"/>
          <p:cNvSpPr txBox="1">
            <a:spLocks noChangeArrowheads="1"/>
          </p:cNvSpPr>
          <p:nvPr/>
        </p:nvSpPr>
        <p:spPr bwMode="auto">
          <a:xfrm>
            <a:off x="249025" y="828377"/>
            <a:ext cx="724415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smtClean="0">
                <a:solidFill>
                  <a:srgbClr val="002060"/>
                </a:solidFill>
                <a:latin typeface="游ゴシック" panose="020B0400000000000000" pitchFamily="50" charset="-128"/>
                <a:ea typeface="游ゴシック" panose="020B0400000000000000" pitchFamily="50" charset="-128"/>
              </a:rPr>
              <a:t>目次</a:t>
            </a:r>
            <a:endParaRPr lang="en-US" altLang="ja-JP" sz="2600" b="1" dirty="0" smtClean="0">
              <a:solidFill>
                <a:srgbClr val="002060"/>
              </a:solidFill>
              <a:latin typeface="游ゴシック" panose="020B0400000000000000" pitchFamily="50" charset="-128"/>
              <a:ea typeface="游ゴシック" panose="020B0400000000000000" pitchFamily="50" charset="-128"/>
            </a:endParaRPr>
          </a:p>
        </p:txBody>
      </p:sp>
      <p:sp>
        <p:nvSpPr>
          <p:cNvPr id="7" name="円/楕円 6"/>
          <p:cNvSpPr/>
          <p:nvPr/>
        </p:nvSpPr>
        <p:spPr>
          <a:xfrm>
            <a:off x="85491" y="764704"/>
            <a:ext cx="580379"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68017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9800" y="6288475"/>
            <a:ext cx="2057400" cy="365125"/>
          </a:xfrm>
        </p:spPr>
        <p:txBody>
          <a:bodyPr/>
          <a:lstStyle/>
          <a:p>
            <a:fld id="{6E12132C-C71E-4FE0-A767-5C1003A0C6BA}" type="slidenum">
              <a:rPr lang="ja-JP" altLang="en-US" smtClean="0"/>
              <a:pPr/>
              <a:t>12</a:t>
            </a:fld>
            <a:endParaRPr lang="ja-JP" altLang="en-US" dirty="0"/>
          </a:p>
        </p:txBody>
      </p:sp>
      <p:sp>
        <p:nvSpPr>
          <p:cNvPr id="20" name="テキスト ボックス 58"/>
          <p:cNvSpPr txBox="1">
            <a:spLocks noChangeArrowheads="1"/>
          </p:cNvSpPr>
          <p:nvPr/>
        </p:nvSpPr>
        <p:spPr bwMode="auto">
          <a:xfrm>
            <a:off x="249025" y="828377"/>
            <a:ext cx="72441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en-US" altLang="ja-JP" sz="2800" b="1" dirty="0" smtClean="0">
                <a:solidFill>
                  <a:schemeClr val="accent5">
                    <a:lumMod val="50000"/>
                  </a:schemeClr>
                </a:solidFill>
                <a:latin typeface="游ゴシック" panose="020B0400000000000000" pitchFamily="50" charset="-128"/>
                <a:ea typeface="游ゴシック" panose="020B0400000000000000" pitchFamily="50" charset="-128"/>
              </a:rPr>
              <a:t>(2)</a:t>
            </a:r>
            <a:r>
              <a:rPr lang="ja-JP" altLang="en-US" sz="2800" b="1" dirty="0" smtClean="0">
                <a:solidFill>
                  <a:schemeClr val="accent5">
                    <a:lumMod val="50000"/>
                  </a:schemeClr>
                </a:solidFill>
                <a:latin typeface="游ゴシック" panose="020B0400000000000000" pitchFamily="50" charset="-128"/>
                <a:ea typeface="游ゴシック" panose="020B0400000000000000" pitchFamily="50" charset="-128"/>
              </a:rPr>
              <a:t>化学物質</a:t>
            </a:r>
            <a:r>
              <a:rPr lang="ja-JP" altLang="en-US" sz="2800" b="1" dirty="0">
                <a:solidFill>
                  <a:schemeClr val="accent5">
                    <a:lumMod val="50000"/>
                  </a:schemeClr>
                </a:solidFill>
                <a:latin typeface="游ゴシック" panose="020B0400000000000000" pitchFamily="50" charset="-128"/>
                <a:ea typeface="游ゴシック" panose="020B0400000000000000" pitchFamily="50" charset="-128"/>
              </a:rPr>
              <a:t>管理に関する制度の変更</a:t>
            </a:r>
            <a:endParaRPr lang="en-US" altLang="ja-JP" sz="2800" b="1" dirty="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21" name="円/楕円 6"/>
          <p:cNvSpPr/>
          <p:nvPr/>
        </p:nvSpPr>
        <p:spPr>
          <a:xfrm>
            <a:off x="85491" y="764704"/>
            <a:ext cx="580379"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sp>
        <p:nvSpPr>
          <p:cNvPr id="23" name="Text Box 5"/>
          <p:cNvSpPr txBox="1">
            <a:spLocks noChangeArrowheads="1"/>
          </p:cNvSpPr>
          <p:nvPr/>
        </p:nvSpPr>
        <p:spPr bwMode="auto">
          <a:xfrm>
            <a:off x="927589" y="2434951"/>
            <a:ext cx="728882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defRPr/>
            </a:pPr>
            <a:r>
              <a:rPr lang="ja-JP" altLang="en-US" sz="2000" dirty="0" smtClean="0">
                <a:solidFill>
                  <a:schemeClr val="accent5">
                    <a:lumMod val="50000"/>
                  </a:schemeClr>
                </a:solidFill>
                <a:latin typeface="游ゴシック" panose="020B0400000000000000" pitchFamily="50" charset="-128"/>
                <a:ea typeface="游ゴシック" panose="020B0400000000000000" pitchFamily="50" charset="-128"/>
              </a:rPr>
              <a:t>①</a:t>
            </a:r>
            <a:r>
              <a:rPr lang="ja-JP" altLang="en-US" sz="2000" dirty="0">
                <a:solidFill>
                  <a:schemeClr val="accent5">
                    <a:lumMod val="50000"/>
                  </a:schemeClr>
                </a:solidFill>
                <a:latin typeface="游ゴシック" panose="020B0400000000000000" pitchFamily="50" charset="-128"/>
                <a:ea typeface="游ゴシック" panose="020B0400000000000000" pitchFamily="50" charset="-128"/>
              </a:rPr>
              <a:t>　化学物質管理目標報告制度の</a:t>
            </a:r>
            <a:r>
              <a:rPr lang="ja-JP" altLang="en-US" sz="2000" dirty="0" smtClean="0">
                <a:solidFill>
                  <a:schemeClr val="accent5">
                    <a:lumMod val="50000"/>
                  </a:schemeClr>
                </a:solidFill>
                <a:latin typeface="游ゴシック" panose="020B0400000000000000" pitchFamily="50" charset="-128"/>
                <a:ea typeface="游ゴシック" panose="020B0400000000000000" pitchFamily="50" charset="-128"/>
              </a:rPr>
              <a:t>合理化</a:t>
            </a:r>
            <a:r>
              <a:rPr lang="en-US" altLang="ja-JP" sz="2000"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2000" dirty="0" smtClean="0">
                <a:solidFill>
                  <a:schemeClr val="accent5">
                    <a:lumMod val="50000"/>
                  </a:schemeClr>
                </a:solidFill>
                <a:latin typeface="游ゴシック" panose="020B0400000000000000" pitchFamily="50" charset="-128"/>
                <a:ea typeface="游ゴシック" panose="020B0400000000000000" pitchFamily="50" charset="-128"/>
              </a:rPr>
              <a:t>第</a:t>
            </a:r>
            <a:r>
              <a:rPr lang="en-US" altLang="ja-JP" sz="2000" dirty="0" smtClean="0">
                <a:solidFill>
                  <a:schemeClr val="accent5">
                    <a:lumMod val="50000"/>
                  </a:schemeClr>
                </a:solidFill>
                <a:latin typeface="游ゴシック" panose="020B0400000000000000" pitchFamily="50" charset="-128"/>
                <a:ea typeface="游ゴシック" panose="020B0400000000000000" pitchFamily="50" charset="-128"/>
              </a:rPr>
              <a:t>42</a:t>
            </a:r>
            <a:r>
              <a:rPr lang="ja-JP" altLang="en-US" sz="2000" dirty="0" smtClean="0">
                <a:solidFill>
                  <a:schemeClr val="accent5">
                    <a:lumMod val="50000"/>
                  </a:schemeClr>
                </a:solidFill>
                <a:latin typeface="游ゴシック" panose="020B0400000000000000" pitchFamily="50" charset="-128"/>
                <a:ea typeface="游ゴシック" panose="020B0400000000000000" pitchFamily="50" charset="-128"/>
              </a:rPr>
              <a:t>条</a:t>
            </a:r>
            <a:r>
              <a:rPr lang="en-US" altLang="ja-JP" sz="2000" dirty="0" smtClean="0">
                <a:solidFill>
                  <a:schemeClr val="accent5">
                    <a:lumMod val="50000"/>
                  </a:schemeClr>
                </a:solidFill>
                <a:latin typeface="游ゴシック" panose="020B0400000000000000" pitchFamily="50" charset="-128"/>
                <a:ea typeface="游ゴシック" panose="020B0400000000000000" pitchFamily="50" charset="-128"/>
              </a:rPr>
              <a:t>)</a:t>
            </a:r>
          </a:p>
          <a:p>
            <a:pPr>
              <a:defRPr/>
            </a:pPr>
            <a:endParaRPr lang="ja-JP" altLang="en-US" sz="2000"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sz="2000" dirty="0">
                <a:solidFill>
                  <a:schemeClr val="accent5">
                    <a:lumMod val="50000"/>
                  </a:schemeClr>
                </a:solidFill>
                <a:latin typeface="游ゴシック" panose="020B0400000000000000" pitchFamily="50" charset="-128"/>
                <a:ea typeface="游ゴシック" panose="020B0400000000000000" pitchFamily="50" charset="-128"/>
              </a:rPr>
              <a:t>②　</a:t>
            </a:r>
            <a:r>
              <a:rPr lang="ja-JP" altLang="en-US" sz="2000" dirty="0" smtClean="0">
                <a:solidFill>
                  <a:schemeClr val="accent5">
                    <a:lumMod val="50000"/>
                  </a:schemeClr>
                </a:solidFill>
                <a:latin typeface="游ゴシック" panose="020B0400000000000000" pitchFamily="50" charset="-128"/>
                <a:ea typeface="游ゴシック" panose="020B0400000000000000" pitchFamily="50" charset="-128"/>
              </a:rPr>
              <a:t>化学物質管理</a:t>
            </a:r>
            <a:r>
              <a:rPr lang="ja-JP" altLang="en-US" sz="2000" dirty="0">
                <a:solidFill>
                  <a:schemeClr val="accent5">
                    <a:lumMod val="50000"/>
                  </a:schemeClr>
                </a:solidFill>
                <a:latin typeface="游ゴシック" panose="020B0400000000000000" pitchFamily="50" charset="-128"/>
                <a:ea typeface="游ゴシック" panose="020B0400000000000000" pitchFamily="50" charset="-128"/>
              </a:rPr>
              <a:t>状況報告制度の</a:t>
            </a:r>
            <a:r>
              <a:rPr lang="ja-JP" altLang="en-US" sz="2000" dirty="0" smtClean="0">
                <a:solidFill>
                  <a:schemeClr val="accent5">
                    <a:lumMod val="50000"/>
                  </a:schemeClr>
                </a:solidFill>
                <a:latin typeface="游ゴシック" panose="020B0400000000000000" pitchFamily="50" charset="-128"/>
                <a:ea typeface="游ゴシック" panose="020B0400000000000000" pitchFamily="50" charset="-128"/>
              </a:rPr>
              <a:t>合理化</a:t>
            </a:r>
            <a:r>
              <a:rPr lang="en-US" altLang="ja-JP" sz="2000"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2000" dirty="0" smtClean="0">
                <a:solidFill>
                  <a:schemeClr val="accent5">
                    <a:lumMod val="50000"/>
                  </a:schemeClr>
                </a:solidFill>
                <a:latin typeface="游ゴシック" panose="020B0400000000000000" pitchFamily="50" charset="-128"/>
                <a:ea typeface="游ゴシック" panose="020B0400000000000000" pitchFamily="50" charset="-128"/>
              </a:rPr>
              <a:t>第</a:t>
            </a:r>
            <a:r>
              <a:rPr lang="en-US" altLang="ja-JP" sz="2000" dirty="0" smtClean="0">
                <a:solidFill>
                  <a:schemeClr val="accent5">
                    <a:lumMod val="50000"/>
                  </a:schemeClr>
                </a:solidFill>
                <a:latin typeface="游ゴシック" panose="020B0400000000000000" pitchFamily="50" charset="-128"/>
                <a:ea typeface="游ゴシック" panose="020B0400000000000000" pitchFamily="50" charset="-128"/>
              </a:rPr>
              <a:t>42</a:t>
            </a:r>
            <a:r>
              <a:rPr lang="ja-JP" altLang="en-US" sz="2000" dirty="0" smtClean="0">
                <a:solidFill>
                  <a:schemeClr val="accent5">
                    <a:lumMod val="50000"/>
                  </a:schemeClr>
                </a:solidFill>
                <a:latin typeface="游ゴシック" panose="020B0400000000000000" pitchFamily="50" charset="-128"/>
                <a:ea typeface="游ゴシック" panose="020B0400000000000000" pitchFamily="50" charset="-128"/>
              </a:rPr>
              <a:t>条の３</a:t>
            </a:r>
            <a:r>
              <a:rPr lang="en-US" altLang="ja-JP" sz="2000" dirty="0" smtClean="0">
                <a:solidFill>
                  <a:schemeClr val="accent5">
                    <a:lumMod val="50000"/>
                  </a:schemeClr>
                </a:solidFill>
                <a:latin typeface="游ゴシック" panose="020B0400000000000000" pitchFamily="50" charset="-128"/>
                <a:ea typeface="游ゴシック" panose="020B0400000000000000" pitchFamily="50" charset="-128"/>
              </a:rPr>
              <a:t>)</a:t>
            </a:r>
            <a:endParaRPr lang="ja-JP" altLang="en-US" sz="2000" dirty="0">
              <a:solidFill>
                <a:schemeClr val="accent5">
                  <a:lumMod val="50000"/>
                </a:schemeClr>
              </a:solidFill>
              <a:latin typeface="游ゴシック" panose="020B0400000000000000" pitchFamily="50" charset="-128"/>
              <a:ea typeface="游ゴシック" panose="020B0400000000000000" pitchFamily="50" charset="-128"/>
            </a:endParaRPr>
          </a:p>
          <a:p>
            <a:pPr>
              <a:defRPr/>
            </a:pPr>
            <a:endParaRPr lang="ja-JP" altLang="en-US" sz="2000" dirty="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sz="2000" dirty="0">
                <a:solidFill>
                  <a:schemeClr val="accent5">
                    <a:lumMod val="50000"/>
                  </a:schemeClr>
                </a:solidFill>
                <a:latin typeface="游ゴシック" panose="020B0400000000000000" pitchFamily="50" charset="-128"/>
                <a:ea typeface="游ゴシック" panose="020B0400000000000000" pitchFamily="50" charset="-128"/>
              </a:rPr>
              <a:t>③　化学物質管理計画の策定の義務化</a:t>
            </a:r>
            <a:r>
              <a:rPr lang="en-US" altLang="ja-JP" sz="2000" dirty="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2000" dirty="0" smtClean="0">
                <a:solidFill>
                  <a:schemeClr val="accent5">
                    <a:lumMod val="50000"/>
                  </a:schemeClr>
                </a:solidFill>
                <a:latin typeface="游ゴシック" panose="020B0400000000000000" pitchFamily="50" charset="-128"/>
                <a:ea typeface="游ゴシック" panose="020B0400000000000000" pitchFamily="50" charset="-128"/>
              </a:rPr>
              <a:t>新規</a:t>
            </a:r>
            <a:r>
              <a:rPr lang="en-US" altLang="ja-JP" sz="2000" dirty="0" smtClean="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sz="2000" dirty="0" smtClean="0">
                <a:solidFill>
                  <a:schemeClr val="accent5">
                    <a:lumMod val="50000"/>
                  </a:schemeClr>
                </a:solidFill>
                <a:latin typeface="游ゴシック" panose="020B0400000000000000" pitchFamily="50" charset="-128"/>
                <a:ea typeface="游ゴシック" panose="020B0400000000000000" pitchFamily="50" charset="-128"/>
              </a:rPr>
              <a:t>第</a:t>
            </a:r>
            <a:r>
              <a:rPr lang="en-US" altLang="ja-JP" sz="2000" dirty="0" smtClean="0">
                <a:solidFill>
                  <a:schemeClr val="accent5">
                    <a:lumMod val="50000"/>
                  </a:schemeClr>
                </a:solidFill>
                <a:latin typeface="游ゴシック" panose="020B0400000000000000" pitchFamily="50" charset="-128"/>
                <a:ea typeface="游ゴシック" panose="020B0400000000000000" pitchFamily="50" charset="-128"/>
              </a:rPr>
              <a:t>42</a:t>
            </a:r>
            <a:r>
              <a:rPr lang="ja-JP" altLang="en-US" sz="2000" dirty="0" smtClean="0">
                <a:solidFill>
                  <a:schemeClr val="accent5">
                    <a:lumMod val="50000"/>
                  </a:schemeClr>
                </a:solidFill>
                <a:latin typeface="游ゴシック" panose="020B0400000000000000" pitchFamily="50" charset="-128"/>
                <a:ea typeface="游ゴシック" panose="020B0400000000000000" pitchFamily="50" charset="-128"/>
              </a:rPr>
              <a:t>条の４</a:t>
            </a:r>
            <a:r>
              <a:rPr lang="en-US" altLang="ja-JP" sz="2000" dirty="0" smtClean="0">
                <a:solidFill>
                  <a:schemeClr val="accent5">
                    <a:lumMod val="50000"/>
                  </a:schemeClr>
                </a:solidFill>
                <a:latin typeface="游ゴシック" panose="020B0400000000000000" pitchFamily="50" charset="-128"/>
                <a:ea typeface="游ゴシック" panose="020B0400000000000000" pitchFamily="50" charset="-128"/>
              </a:rPr>
              <a:t>)</a:t>
            </a:r>
            <a:endParaRPr lang="en-US" altLang="ja-JP" sz="2000" dirty="0">
              <a:solidFill>
                <a:schemeClr val="accent5">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95548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33617" y="773976"/>
            <a:ext cx="8888500" cy="561975"/>
            <a:chOff x="690969" y="694429"/>
            <a:chExt cx="6401311" cy="561975"/>
          </a:xfrm>
        </p:grpSpPr>
        <p:sp>
          <p:nvSpPr>
            <p:cNvPr id="8" name="テキスト ボックス 58"/>
            <p:cNvSpPr txBox="1">
              <a:spLocks noChangeArrowheads="1"/>
            </p:cNvSpPr>
            <p:nvPr/>
          </p:nvSpPr>
          <p:spPr bwMode="auto">
            <a:xfrm>
              <a:off x="740615" y="757521"/>
              <a:ext cx="63516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①　化学物質管理目標報告制度の合理化</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第</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42</a:t>
              </a: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条</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a:t>
              </a:r>
            </a:p>
          </p:txBody>
        </p:sp>
        <p:sp>
          <p:nvSpPr>
            <p:cNvPr id="9" name="円/楕円 6"/>
            <p:cNvSpPr/>
            <p:nvPr/>
          </p:nvSpPr>
          <p:spPr>
            <a:xfrm>
              <a:off x="690969" y="694429"/>
              <a:ext cx="404453"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grpSp>
      <p:sp>
        <p:nvSpPr>
          <p:cNvPr id="2" name="スライド番号プレースホルダー 1"/>
          <p:cNvSpPr>
            <a:spLocks noGrp="1"/>
          </p:cNvSpPr>
          <p:nvPr>
            <p:ph type="sldNum" sz="quarter" idx="12"/>
          </p:nvPr>
        </p:nvSpPr>
        <p:spPr>
          <a:xfrm>
            <a:off x="6979096" y="6356352"/>
            <a:ext cx="2057400" cy="365125"/>
          </a:xfrm>
        </p:spPr>
        <p:txBody>
          <a:bodyPr/>
          <a:lstStyle/>
          <a:p>
            <a:fld id="{6E12132C-C71E-4FE0-A767-5C1003A0C6BA}" type="slidenum">
              <a:rPr lang="ja-JP" altLang="en-US" smtClean="0"/>
              <a:pPr/>
              <a:t>13</a:t>
            </a:fld>
            <a:endParaRPr lang="ja-JP" altLang="en-US" dirty="0"/>
          </a:p>
        </p:txBody>
      </p:sp>
      <p:sp>
        <p:nvSpPr>
          <p:cNvPr id="13" name="Text Box 5"/>
          <p:cNvSpPr txBox="1">
            <a:spLocks noChangeArrowheads="1"/>
          </p:cNvSpPr>
          <p:nvPr/>
        </p:nvSpPr>
        <p:spPr bwMode="auto">
          <a:xfrm>
            <a:off x="695218" y="1700735"/>
            <a:ext cx="797292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制度（改正前）</a:t>
            </a:r>
            <a:endPar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endParaRPr>
          </a:p>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a:t>
            </a:r>
            <a:r>
              <a:rPr kumimoji="0" lang="ja-JP" altLang="en-US" b="1" dirty="0" smtClean="0">
                <a:solidFill>
                  <a:srgbClr val="FF0000"/>
                </a:solidFill>
                <a:latin typeface="游ゴシック" panose="020B0400000000000000" pitchFamily="50" charset="-128"/>
                <a:ea typeface="游ゴシック" panose="020B0400000000000000" pitchFamily="50" charset="-128"/>
              </a:rPr>
              <a:t>化学</a:t>
            </a:r>
            <a:r>
              <a:rPr kumimoji="0" lang="ja-JP" altLang="en-US" b="1" dirty="0">
                <a:solidFill>
                  <a:srgbClr val="FF0000"/>
                </a:solidFill>
                <a:latin typeface="游ゴシック" panose="020B0400000000000000" pitchFamily="50" charset="-128"/>
                <a:ea typeface="游ゴシック" panose="020B0400000000000000" pitchFamily="50" charset="-128"/>
              </a:rPr>
              <a:t>物質の</a:t>
            </a:r>
            <a:r>
              <a:rPr kumimoji="0" lang="ja-JP" altLang="en-US" b="1" dirty="0" smtClean="0">
                <a:solidFill>
                  <a:srgbClr val="FF0000"/>
                </a:solidFill>
                <a:latin typeface="游ゴシック" panose="020B0400000000000000" pitchFamily="50" charset="-128"/>
                <a:ea typeface="游ゴシック" panose="020B0400000000000000" pitchFamily="50" charset="-128"/>
              </a:rPr>
              <a:t>自主管理促進</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を</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目的とし、排出量・取扱量削減等の</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管理目標</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目標達成</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状況、</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取扱量及び用途を知事</a:t>
            </a: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相模原市長</a:t>
            </a: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へ報告する制度</a:t>
            </a:r>
          </a:p>
          <a:p>
            <a:pPr>
              <a:spcBef>
                <a:spcPct val="50000"/>
              </a:spcBef>
            </a:pP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〇　課題</a:t>
            </a:r>
          </a:p>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制度施行後の</a:t>
            </a:r>
            <a:r>
              <a:rPr kumimoji="0" lang="ja-JP" altLang="en-US" b="1" dirty="0" smtClean="0">
                <a:solidFill>
                  <a:srgbClr val="FF0000"/>
                </a:solidFill>
                <a:latin typeface="游ゴシック" panose="020B0400000000000000" pitchFamily="50" charset="-128"/>
                <a:ea typeface="游ゴシック" panose="020B0400000000000000" pitchFamily="50" charset="-128"/>
              </a:rPr>
              <a:t>約</a:t>
            </a:r>
            <a:r>
              <a:rPr kumimoji="0" lang="en-US" altLang="ja-JP" b="1" dirty="0" smtClean="0">
                <a:solidFill>
                  <a:srgbClr val="FF0000"/>
                </a:solidFill>
                <a:latin typeface="游ゴシック" panose="020B0400000000000000" pitchFamily="50" charset="-128"/>
                <a:ea typeface="游ゴシック" panose="020B0400000000000000" pitchFamily="50" charset="-128"/>
              </a:rPr>
              <a:t>10</a:t>
            </a:r>
            <a:r>
              <a:rPr kumimoji="0" lang="ja-JP" altLang="en-US" b="1" dirty="0" smtClean="0">
                <a:solidFill>
                  <a:srgbClr val="FF0000"/>
                </a:solidFill>
                <a:latin typeface="游ゴシック" panose="020B0400000000000000" pitchFamily="50" charset="-128"/>
                <a:ea typeface="游ゴシック" panose="020B0400000000000000" pitchFamily="50" charset="-128"/>
              </a:rPr>
              <a:t>年間で環境中への排出量が約７割削減</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され、</a:t>
            </a:r>
            <a:r>
              <a:rPr kumimoji="0" lang="ja-JP" altLang="en-US" b="1" dirty="0" smtClean="0">
                <a:solidFill>
                  <a:srgbClr val="FF0000"/>
                </a:solidFill>
                <a:latin typeface="游ゴシック" panose="020B0400000000000000" pitchFamily="50" charset="-128"/>
                <a:ea typeface="游ゴシック" panose="020B0400000000000000" pitchFamily="50" charset="-128"/>
              </a:rPr>
              <a:t>近年は横ばいの状況</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となり、</a:t>
            </a:r>
            <a:r>
              <a:rPr kumimoji="0" lang="ja-JP" altLang="en-US" b="1" dirty="0" smtClean="0">
                <a:solidFill>
                  <a:srgbClr val="FF0000"/>
                </a:solidFill>
                <a:latin typeface="游ゴシック" panose="020B0400000000000000" pitchFamily="50" charset="-128"/>
                <a:ea typeface="游ゴシック" panose="020B0400000000000000" pitchFamily="50" charset="-128"/>
              </a:rPr>
              <a:t>自主管理が一定程度定着</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したと考えられるため、制度の見直しが必要</a:t>
            </a:r>
            <a:endParaRPr kumimoji="0" lang="ja-JP" altLang="en-US" dirty="0">
              <a:solidFill>
                <a:schemeClr val="accent5">
                  <a:lumMod val="50000"/>
                </a:schemeClr>
              </a:solidFill>
              <a:latin typeface="游ゴシック" panose="020B0400000000000000" pitchFamily="50" charset="-128"/>
              <a:ea typeface="游ゴシック" panose="020B0400000000000000" pitchFamily="50" charset="-128"/>
            </a:endParaRPr>
          </a:p>
        </p:txBody>
      </p:sp>
      <p:pic>
        <p:nvPicPr>
          <p:cNvPr id="4" name="図 3"/>
          <p:cNvPicPr>
            <a:picLocks noChangeAspect="1"/>
          </p:cNvPicPr>
          <p:nvPr/>
        </p:nvPicPr>
        <p:blipFill>
          <a:blip r:embed="rId3"/>
          <a:stretch>
            <a:fillRect/>
          </a:stretch>
        </p:blipFill>
        <p:spPr>
          <a:xfrm>
            <a:off x="2813966" y="4146720"/>
            <a:ext cx="3516069" cy="2104003"/>
          </a:xfrm>
          <a:prstGeom prst="rect">
            <a:avLst/>
          </a:prstGeom>
        </p:spPr>
      </p:pic>
    </p:spTree>
    <p:extLst>
      <p:ext uri="{BB962C8B-B14F-4D97-AF65-F5344CB8AC3E}">
        <p14:creationId xmlns:p14="http://schemas.microsoft.com/office/powerpoint/2010/main" val="2513390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33617" y="773976"/>
            <a:ext cx="8888500" cy="561975"/>
            <a:chOff x="690969" y="694429"/>
            <a:chExt cx="6401311" cy="561975"/>
          </a:xfrm>
        </p:grpSpPr>
        <p:sp>
          <p:nvSpPr>
            <p:cNvPr id="8" name="テキスト ボックス 58"/>
            <p:cNvSpPr txBox="1">
              <a:spLocks noChangeArrowheads="1"/>
            </p:cNvSpPr>
            <p:nvPr/>
          </p:nvSpPr>
          <p:spPr bwMode="auto">
            <a:xfrm>
              <a:off x="740615" y="757521"/>
              <a:ext cx="63516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①　化学物質管理目標報告制度の合理化</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第</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42</a:t>
              </a: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条</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a:t>
              </a:r>
            </a:p>
          </p:txBody>
        </p:sp>
        <p:sp>
          <p:nvSpPr>
            <p:cNvPr id="9" name="円/楕円 6"/>
            <p:cNvSpPr/>
            <p:nvPr/>
          </p:nvSpPr>
          <p:spPr>
            <a:xfrm>
              <a:off x="690969" y="694429"/>
              <a:ext cx="404453"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grpSp>
      <p:sp>
        <p:nvSpPr>
          <p:cNvPr id="2" name="スライド番号プレースホルダー 1"/>
          <p:cNvSpPr>
            <a:spLocks noGrp="1"/>
          </p:cNvSpPr>
          <p:nvPr>
            <p:ph type="sldNum" sz="quarter" idx="12"/>
          </p:nvPr>
        </p:nvSpPr>
        <p:spPr>
          <a:xfrm>
            <a:off x="6979096" y="6356352"/>
            <a:ext cx="2057400" cy="365125"/>
          </a:xfrm>
        </p:spPr>
        <p:txBody>
          <a:bodyPr/>
          <a:lstStyle/>
          <a:p>
            <a:fld id="{6E12132C-C71E-4FE0-A767-5C1003A0C6BA}" type="slidenum">
              <a:rPr lang="ja-JP" altLang="en-US" smtClean="0"/>
              <a:pPr/>
              <a:t>14</a:t>
            </a:fld>
            <a:endParaRPr lang="ja-JP" altLang="en-US" dirty="0"/>
          </a:p>
        </p:txBody>
      </p:sp>
      <p:sp>
        <p:nvSpPr>
          <p:cNvPr id="13" name="Text Box 5"/>
          <p:cNvSpPr txBox="1">
            <a:spLocks noChangeArrowheads="1"/>
          </p:cNvSpPr>
          <p:nvPr/>
        </p:nvSpPr>
        <p:spPr bwMode="auto">
          <a:xfrm>
            <a:off x="695218" y="1700735"/>
            <a:ext cx="797292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条例、施行規則の改正</a:t>
            </a:r>
            <a:endPar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endParaRPr>
          </a:p>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報告内容を、管理目標、目標の達成状況、取扱量及び用途から、取扱量及び用途に変更</a:t>
            </a:r>
          </a:p>
        </p:txBody>
      </p:sp>
      <p:grpSp>
        <p:nvGrpSpPr>
          <p:cNvPr id="21" name="グループ化 20"/>
          <p:cNvGrpSpPr/>
          <p:nvPr/>
        </p:nvGrpSpPr>
        <p:grpSpPr>
          <a:xfrm>
            <a:off x="1763688" y="3382779"/>
            <a:ext cx="5616624" cy="2033064"/>
            <a:chOff x="1547664" y="4297652"/>
            <a:chExt cx="5616624" cy="2033064"/>
          </a:xfrm>
        </p:grpSpPr>
        <p:sp>
          <p:nvSpPr>
            <p:cNvPr id="22" name="テキスト ボックス 58"/>
            <p:cNvSpPr txBox="1">
              <a:spLocks noChangeArrowheads="1"/>
            </p:cNvSpPr>
            <p:nvPr/>
          </p:nvSpPr>
          <p:spPr bwMode="auto">
            <a:xfrm>
              <a:off x="3014618" y="4651575"/>
              <a:ext cx="4024656" cy="1631216"/>
            </a:xfrm>
            <a:prstGeom prst="rect">
              <a:avLst/>
            </a:prstGeom>
            <a:noFill/>
            <a:ln>
              <a:noFill/>
            </a:ln>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b="1" dirty="0" smtClean="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（現行）　　　　　（改正</a:t>
              </a:r>
              <a:r>
                <a:rPr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後</a:t>
              </a: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a:t>
              </a:r>
              <a:endParaRPr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sz="2000" b="1" dirty="0" smtClean="0">
                  <a:solidFill>
                    <a:srgbClr val="FF0000"/>
                  </a:solidFill>
                  <a:latin typeface="游ゴシック" panose="020B0400000000000000" pitchFamily="50" charset="-128"/>
                  <a:ea typeface="游ゴシック" panose="020B0400000000000000" pitchFamily="50" charset="-128"/>
                </a:rPr>
                <a:t>・管理目標　　　　⇒　</a:t>
              </a:r>
              <a:r>
                <a:rPr lang="en-US" altLang="ja-JP" sz="2000" b="1" dirty="0">
                  <a:solidFill>
                    <a:srgbClr val="FF0000"/>
                  </a:solidFill>
                  <a:latin typeface="游ゴシック" panose="020B0400000000000000" pitchFamily="50" charset="-128"/>
                  <a:ea typeface="游ゴシック" panose="020B0400000000000000" pitchFamily="50" charset="-128"/>
                </a:rPr>
                <a:t> </a:t>
              </a:r>
              <a:r>
                <a:rPr lang="ja-JP" altLang="en-US" sz="2000" b="1" dirty="0" smtClean="0">
                  <a:solidFill>
                    <a:srgbClr val="FF0000"/>
                  </a:solidFill>
                  <a:latin typeface="游ゴシック" panose="020B0400000000000000" pitchFamily="50" charset="-128"/>
                  <a:ea typeface="游ゴシック" panose="020B0400000000000000" pitchFamily="50" charset="-128"/>
                </a:rPr>
                <a:t>廃止</a:t>
              </a:r>
              <a:endParaRPr lang="en-US" altLang="ja-JP" sz="2000" b="1" dirty="0" smtClean="0">
                <a:solidFill>
                  <a:srgbClr val="FF0000"/>
                </a:solidFill>
                <a:latin typeface="游ゴシック" panose="020B0400000000000000" pitchFamily="50" charset="-128"/>
                <a:ea typeface="游ゴシック" panose="020B0400000000000000" pitchFamily="50" charset="-128"/>
              </a:endParaRPr>
            </a:p>
            <a:p>
              <a:pPr>
                <a:defRPr/>
              </a:pPr>
              <a:r>
                <a:rPr lang="ja-JP" altLang="en-US" sz="2000" b="1" dirty="0" smtClean="0">
                  <a:solidFill>
                    <a:srgbClr val="FF0000"/>
                  </a:solidFill>
                  <a:latin typeface="游ゴシック" panose="020B0400000000000000" pitchFamily="50" charset="-128"/>
                  <a:ea typeface="游ゴシック" panose="020B0400000000000000" pitchFamily="50" charset="-128"/>
                </a:rPr>
                <a:t>・目標の達成状況　⇒　</a:t>
              </a:r>
              <a:r>
                <a:rPr lang="en-US" altLang="ja-JP" sz="2000" b="1" dirty="0">
                  <a:solidFill>
                    <a:srgbClr val="FF0000"/>
                  </a:solidFill>
                  <a:latin typeface="游ゴシック" panose="020B0400000000000000" pitchFamily="50" charset="-128"/>
                  <a:ea typeface="游ゴシック" panose="020B0400000000000000" pitchFamily="50" charset="-128"/>
                </a:rPr>
                <a:t> </a:t>
              </a:r>
              <a:r>
                <a:rPr lang="ja-JP" altLang="en-US" sz="2000" b="1" dirty="0" smtClean="0">
                  <a:solidFill>
                    <a:srgbClr val="FF0000"/>
                  </a:solidFill>
                  <a:latin typeface="游ゴシック" panose="020B0400000000000000" pitchFamily="50" charset="-128"/>
                  <a:ea typeface="游ゴシック" panose="020B0400000000000000" pitchFamily="50" charset="-128"/>
                </a:rPr>
                <a:t>廃止</a:t>
              </a:r>
              <a:endParaRPr lang="en-US" altLang="ja-JP" sz="2000" b="1" dirty="0" smtClean="0">
                <a:solidFill>
                  <a:srgbClr val="FF0000"/>
                </a:solidFill>
                <a:latin typeface="游ゴシック" panose="020B0400000000000000" pitchFamily="50" charset="-128"/>
                <a:ea typeface="游ゴシック" panose="020B0400000000000000" pitchFamily="50" charset="-128"/>
              </a:endParaRPr>
            </a:p>
            <a:p>
              <a:pPr>
                <a:defRPr/>
              </a:pP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・取扱量　　　　　⇒　</a:t>
              </a:r>
              <a:r>
                <a:rPr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継続</a:t>
              </a:r>
              <a:endParaRPr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・用途　　　　　　⇒　</a:t>
              </a:r>
              <a:r>
                <a:rPr lang="en-US" altLang="ja-JP" sz="2000" b="1" dirty="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継続</a:t>
              </a:r>
              <a:endParaRPr lang="en-US" altLang="ja-JP" sz="2000" dirty="0" smtClean="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23" name="右矢印 22"/>
            <p:cNvSpPr/>
            <p:nvPr/>
          </p:nvSpPr>
          <p:spPr>
            <a:xfrm>
              <a:off x="1547664" y="4786649"/>
              <a:ext cx="665742" cy="1043345"/>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2771800" y="4519830"/>
              <a:ext cx="4392488" cy="1810886"/>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58"/>
            <p:cNvSpPr txBox="1">
              <a:spLocks noChangeArrowheads="1"/>
            </p:cNvSpPr>
            <p:nvPr/>
          </p:nvSpPr>
          <p:spPr bwMode="auto">
            <a:xfrm>
              <a:off x="3014618" y="4297652"/>
              <a:ext cx="2376264" cy="400110"/>
            </a:xfrm>
            <a:prstGeom prst="rect">
              <a:avLst/>
            </a:prstGeom>
            <a:solidFill>
              <a:schemeClr val="bg1"/>
            </a:solidFill>
            <a:ln>
              <a:noFill/>
            </a:ln>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報告内容の合理化</a:t>
              </a:r>
              <a:endParaRPr lang="en-US" altLang="ja-JP" sz="2000" dirty="0" smtClean="0">
                <a:solidFill>
                  <a:schemeClr val="accent5">
                    <a:lumMod val="50000"/>
                  </a:schemeClr>
                </a:solidFill>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4280139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33617" y="773976"/>
            <a:ext cx="8888500" cy="561975"/>
            <a:chOff x="690969" y="694429"/>
            <a:chExt cx="6401311" cy="561975"/>
          </a:xfrm>
        </p:grpSpPr>
        <p:sp>
          <p:nvSpPr>
            <p:cNvPr id="8" name="テキスト ボックス 58"/>
            <p:cNvSpPr txBox="1">
              <a:spLocks noChangeArrowheads="1"/>
            </p:cNvSpPr>
            <p:nvPr/>
          </p:nvSpPr>
          <p:spPr bwMode="auto">
            <a:xfrm>
              <a:off x="740615" y="757521"/>
              <a:ext cx="63516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①　化学物質管理目標報告制度の合理化</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第</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42</a:t>
              </a: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条</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a:t>
              </a:r>
            </a:p>
          </p:txBody>
        </p:sp>
        <p:sp>
          <p:nvSpPr>
            <p:cNvPr id="9" name="円/楕円 6"/>
            <p:cNvSpPr/>
            <p:nvPr/>
          </p:nvSpPr>
          <p:spPr>
            <a:xfrm>
              <a:off x="690969" y="694429"/>
              <a:ext cx="404453"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grpSp>
      <p:sp>
        <p:nvSpPr>
          <p:cNvPr id="2" name="スライド番号プレースホルダー 1"/>
          <p:cNvSpPr>
            <a:spLocks noGrp="1"/>
          </p:cNvSpPr>
          <p:nvPr>
            <p:ph type="sldNum" sz="quarter" idx="12"/>
          </p:nvPr>
        </p:nvSpPr>
        <p:spPr>
          <a:xfrm>
            <a:off x="6979096" y="6356352"/>
            <a:ext cx="2057400" cy="365125"/>
          </a:xfrm>
        </p:spPr>
        <p:txBody>
          <a:bodyPr/>
          <a:lstStyle/>
          <a:p>
            <a:fld id="{6E12132C-C71E-4FE0-A767-5C1003A0C6BA}" type="slidenum">
              <a:rPr lang="ja-JP" altLang="en-US" smtClean="0"/>
              <a:pPr/>
              <a:t>15</a:t>
            </a:fld>
            <a:endParaRPr lang="ja-JP" altLang="en-US" dirty="0"/>
          </a:p>
        </p:txBody>
      </p:sp>
      <p:sp>
        <p:nvSpPr>
          <p:cNvPr id="13" name="Text Box 5"/>
          <p:cNvSpPr txBox="1">
            <a:spLocks noChangeArrowheads="1"/>
          </p:cNvSpPr>
          <p:nvPr/>
        </p:nvSpPr>
        <p:spPr bwMode="auto">
          <a:xfrm>
            <a:off x="695218" y="1649935"/>
            <a:ext cx="7972920"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令和７年度からの報告</a:t>
            </a:r>
            <a:r>
              <a:rPr kumimoji="0" lang="ja-JP" altLang="en-US" sz="2400" b="1" dirty="0">
                <a:solidFill>
                  <a:schemeClr val="accent5">
                    <a:lumMod val="50000"/>
                  </a:schemeClr>
                </a:solidFill>
                <a:latin typeface="游ゴシック" panose="020B0400000000000000" pitchFamily="50" charset="-128"/>
                <a:ea typeface="游ゴシック" panose="020B0400000000000000" pitchFamily="50" charset="-128"/>
              </a:rPr>
              <a:t>　</a:t>
            </a:r>
            <a:r>
              <a:rPr kumimoji="0" lang="en-US" altLang="ja-JP" dirty="0">
                <a:solidFill>
                  <a:schemeClr val="accent5">
                    <a:lumMod val="50000"/>
                  </a:schemeClr>
                </a:solidFill>
                <a:latin typeface="游ゴシック" panose="020B0400000000000000" pitchFamily="50" charset="-128"/>
                <a:ea typeface="游ゴシック" panose="020B0400000000000000" pitchFamily="50" charset="-128"/>
              </a:rPr>
              <a:t>※</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はこれまでと変更なし</a:t>
            </a:r>
            <a:endParaRPr kumimoji="0" lang="ja-JP" altLang="en-US" sz="2000" dirty="0">
              <a:solidFill>
                <a:schemeClr val="accent5">
                  <a:lumMod val="50000"/>
                </a:schemeClr>
              </a:solidFill>
              <a:latin typeface="游ゴシック" panose="020B0400000000000000" pitchFamily="50" charset="-128"/>
              <a:ea typeface="游ゴシック" panose="020B0400000000000000" pitchFamily="50" charset="-128"/>
            </a:endParaRPr>
          </a:p>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・対象　</a:t>
            </a: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PRTR</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届出事業者</a:t>
            </a:r>
            <a:r>
              <a:rPr kumimoji="0" lang="en-US" altLang="ja-JP" baseline="30000" dirty="0" smtClean="0">
                <a:solidFill>
                  <a:schemeClr val="accent5">
                    <a:lumMod val="50000"/>
                  </a:schemeClr>
                </a:solidFill>
                <a:latin typeface="游ゴシック" panose="020B0400000000000000" pitchFamily="50" charset="-128"/>
                <a:ea typeface="游ゴシック" panose="020B0400000000000000" pitchFamily="50" charset="-128"/>
              </a:rPr>
              <a:t>※</a:t>
            </a:r>
          </a:p>
          <a:p>
            <a:pPr>
              <a:spcBef>
                <a:spcPct val="50000"/>
              </a:spcBef>
            </a:pP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・内容　第一種指定化学</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物質</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の</a:t>
            </a:r>
            <a:r>
              <a:rPr kumimoji="0" lang="ja-JP" altLang="en-US" b="1" dirty="0" smtClean="0">
                <a:solidFill>
                  <a:srgbClr val="FF0000"/>
                </a:solidFill>
                <a:latin typeface="游ゴシック" panose="020B0400000000000000" pitchFamily="50" charset="-128"/>
                <a:ea typeface="游ゴシック" panose="020B0400000000000000" pitchFamily="50" charset="-128"/>
              </a:rPr>
              <a:t>取扱量、用途</a:t>
            </a:r>
            <a:endParaRPr kumimoji="0" lang="en-US" altLang="ja-JP"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・期限　６月</a:t>
            </a: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30</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日（土、日曜日の場合は翌月曜日まで）</a:t>
            </a:r>
            <a:r>
              <a:rPr kumimoji="0" lang="en-US" altLang="ja-JP" baseline="30000" dirty="0" smtClean="0">
                <a:solidFill>
                  <a:schemeClr val="accent5">
                    <a:lumMod val="50000"/>
                  </a:schemeClr>
                </a:solidFill>
                <a:latin typeface="游ゴシック" panose="020B0400000000000000" pitchFamily="50" charset="-128"/>
                <a:ea typeface="游ゴシック" panose="020B0400000000000000" pitchFamily="50" charset="-128"/>
              </a:rPr>
              <a:t>※</a:t>
            </a:r>
            <a:endParaRPr kumimoji="0" lang="en-US" altLang="ja-JP" baseline="30000" dirty="0">
              <a:solidFill>
                <a:schemeClr val="accent5">
                  <a:lumMod val="50000"/>
                </a:schemeClr>
              </a:solidFill>
              <a:latin typeface="游ゴシック" panose="020B0400000000000000" pitchFamily="50" charset="-128"/>
              <a:ea typeface="游ゴシック" panose="020B0400000000000000" pitchFamily="50" charset="-128"/>
            </a:endParaRPr>
          </a:p>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・方法　書面による届出もしくは電子申請システム（</a:t>
            </a: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e-</a:t>
            </a:r>
            <a:r>
              <a:rPr kumimoji="0" lang="en-US" altLang="ja-JP" dirty="0" err="1" smtClean="0">
                <a:solidFill>
                  <a:schemeClr val="accent5">
                    <a:lumMod val="50000"/>
                  </a:schemeClr>
                </a:solidFill>
                <a:latin typeface="游ゴシック" panose="020B0400000000000000" pitchFamily="50" charset="-128"/>
                <a:ea typeface="游ゴシック" panose="020B0400000000000000" pitchFamily="50" charset="-128"/>
              </a:rPr>
              <a:t>kanagawa</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a:t>
            </a:r>
            <a:r>
              <a:rPr kumimoji="0" lang="en-US" altLang="ja-JP" baseline="30000" dirty="0" smtClean="0">
                <a:solidFill>
                  <a:schemeClr val="accent5">
                    <a:lumMod val="50000"/>
                  </a:schemeClr>
                </a:solidFill>
                <a:latin typeface="游ゴシック" panose="020B0400000000000000" pitchFamily="50" charset="-128"/>
                <a:ea typeface="游ゴシック" panose="020B0400000000000000" pitchFamily="50" charset="-128"/>
              </a:rPr>
              <a:t>※</a:t>
            </a:r>
          </a:p>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・様式　県ホームページに掲載（令和７年２月末予定）</a:t>
            </a:r>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49329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33617" y="773976"/>
            <a:ext cx="8888500" cy="561975"/>
            <a:chOff x="690969" y="694429"/>
            <a:chExt cx="6401311" cy="561975"/>
          </a:xfrm>
        </p:grpSpPr>
        <p:sp>
          <p:nvSpPr>
            <p:cNvPr id="8" name="テキスト ボックス 58"/>
            <p:cNvSpPr txBox="1">
              <a:spLocks noChangeArrowheads="1"/>
            </p:cNvSpPr>
            <p:nvPr/>
          </p:nvSpPr>
          <p:spPr bwMode="auto">
            <a:xfrm>
              <a:off x="740615" y="757521"/>
              <a:ext cx="63516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a:solidFill>
                    <a:schemeClr val="accent5">
                      <a:lumMod val="50000"/>
                    </a:schemeClr>
                  </a:solidFill>
                  <a:latin typeface="游ゴシック" panose="020B0400000000000000" pitchFamily="50" charset="-128"/>
                  <a:ea typeface="游ゴシック" panose="020B0400000000000000" pitchFamily="50" charset="-128"/>
                </a:rPr>
                <a:t>②</a:t>
              </a: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　化学物質管理状況報告制度の合理化</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第</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42</a:t>
              </a: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条の３</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a:t>
              </a:r>
            </a:p>
          </p:txBody>
        </p:sp>
        <p:sp>
          <p:nvSpPr>
            <p:cNvPr id="9" name="円/楕円 6"/>
            <p:cNvSpPr/>
            <p:nvPr/>
          </p:nvSpPr>
          <p:spPr>
            <a:xfrm>
              <a:off x="690969" y="694429"/>
              <a:ext cx="404453"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grpSp>
      <p:sp>
        <p:nvSpPr>
          <p:cNvPr id="2" name="スライド番号プレースホルダー 1"/>
          <p:cNvSpPr>
            <a:spLocks noGrp="1"/>
          </p:cNvSpPr>
          <p:nvPr>
            <p:ph type="sldNum" sz="quarter" idx="12"/>
          </p:nvPr>
        </p:nvSpPr>
        <p:spPr>
          <a:xfrm>
            <a:off x="6979096" y="6356352"/>
            <a:ext cx="2057400" cy="365125"/>
          </a:xfrm>
        </p:spPr>
        <p:txBody>
          <a:bodyPr/>
          <a:lstStyle/>
          <a:p>
            <a:fld id="{6E12132C-C71E-4FE0-A767-5C1003A0C6BA}" type="slidenum">
              <a:rPr lang="ja-JP" altLang="en-US" smtClean="0"/>
              <a:pPr/>
              <a:t>16</a:t>
            </a:fld>
            <a:endParaRPr lang="ja-JP" altLang="en-US" dirty="0"/>
          </a:p>
        </p:txBody>
      </p:sp>
      <p:sp>
        <p:nvSpPr>
          <p:cNvPr id="13" name="Text Box 5"/>
          <p:cNvSpPr txBox="1">
            <a:spLocks noChangeArrowheads="1"/>
          </p:cNvSpPr>
          <p:nvPr/>
        </p:nvSpPr>
        <p:spPr bwMode="auto">
          <a:xfrm>
            <a:off x="695218" y="1700735"/>
            <a:ext cx="797292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制度（改正前）</a:t>
            </a:r>
            <a:endPar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endParaRPr>
          </a:p>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a:t>
            </a:r>
            <a:r>
              <a:rPr kumimoji="0" lang="ja-JP" altLang="en-US" b="1" dirty="0" smtClean="0">
                <a:solidFill>
                  <a:srgbClr val="FF0000"/>
                </a:solidFill>
                <a:latin typeface="游ゴシック" panose="020B0400000000000000" pitchFamily="50" charset="-128"/>
                <a:ea typeface="游ゴシック" panose="020B0400000000000000" pitchFamily="50" charset="-128"/>
              </a:rPr>
              <a:t>化学物質の自主管理推進</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を目的とし、全指定事業所に化学物質の取扱い状況を３年に１度報告してもらう制度</a:t>
            </a:r>
            <a:endParaRPr kumimoji="0" lang="ja-JP" altLang="en-US" dirty="0">
              <a:solidFill>
                <a:schemeClr val="accent5">
                  <a:lumMod val="50000"/>
                </a:schemeClr>
              </a:solidFill>
              <a:latin typeface="游ゴシック" panose="020B0400000000000000" pitchFamily="50" charset="-128"/>
              <a:ea typeface="游ゴシック" panose="020B0400000000000000" pitchFamily="50" charset="-128"/>
            </a:endParaRPr>
          </a:p>
          <a:p>
            <a:pPr>
              <a:spcBef>
                <a:spcPct val="50000"/>
              </a:spcBef>
            </a:pP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〇</a:t>
            </a: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　</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課題</a:t>
            </a:r>
          </a:p>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報告結果を活用し、土壌汚染対策等の指導を行ってきたが、</a:t>
            </a:r>
            <a:r>
              <a:rPr kumimoji="0" lang="ja-JP" altLang="en-US" b="1" dirty="0" smtClean="0">
                <a:solidFill>
                  <a:srgbClr val="FF0000"/>
                </a:solidFill>
                <a:latin typeface="游ゴシック" panose="020B0400000000000000" pitchFamily="50" charset="-128"/>
                <a:ea typeface="游ゴシック" panose="020B0400000000000000" pitchFamily="50" charset="-128"/>
              </a:rPr>
              <a:t>化学物質を使用しない指定事業所にまで報告させる必要性に乏しい</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ことが明らかになったため、制度の見直しが必要</a:t>
            </a:r>
            <a:endParaRPr kumimoji="0" lang="ja-JP" altLang="en-US" dirty="0">
              <a:solidFill>
                <a:schemeClr val="accent5">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99563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33617" y="773976"/>
            <a:ext cx="8888500" cy="561975"/>
            <a:chOff x="690969" y="694429"/>
            <a:chExt cx="6401311" cy="561975"/>
          </a:xfrm>
        </p:grpSpPr>
        <p:sp>
          <p:nvSpPr>
            <p:cNvPr id="8" name="テキスト ボックス 58"/>
            <p:cNvSpPr txBox="1">
              <a:spLocks noChangeArrowheads="1"/>
            </p:cNvSpPr>
            <p:nvPr/>
          </p:nvSpPr>
          <p:spPr bwMode="auto">
            <a:xfrm>
              <a:off x="740615" y="757521"/>
              <a:ext cx="63516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a:solidFill>
                    <a:schemeClr val="accent5">
                      <a:lumMod val="50000"/>
                    </a:schemeClr>
                  </a:solidFill>
                  <a:latin typeface="游ゴシック" panose="020B0400000000000000" pitchFamily="50" charset="-128"/>
                  <a:ea typeface="游ゴシック" panose="020B0400000000000000" pitchFamily="50" charset="-128"/>
                </a:rPr>
                <a:t>②</a:t>
              </a: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　化学物質管理状況報告制度の合理化</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第</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42</a:t>
              </a: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条の３</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a:t>
              </a:r>
            </a:p>
          </p:txBody>
        </p:sp>
        <p:sp>
          <p:nvSpPr>
            <p:cNvPr id="9" name="円/楕円 6"/>
            <p:cNvSpPr/>
            <p:nvPr/>
          </p:nvSpPr>
          <p:spPr>
            <a:xfrm>
              <a:off x="690969" y="694429"/>
              <a:ext cx="404453"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grpSp>
      <p:sp>
        <p:nvSpPr>
          <p:cNvPr id="2" name="スライド番号プレースホルダー 1"/>
          <p:cNvSpPr>
            <a:spLocks noGrp="1"/>
          </p:cNvSpPr>
          <p:nvPr>
            <p:ph type="sldNum" sz="quarter" idx="12"/>
          </p:nvPr>
        </p:nvSpPr>
        <p:spPr>
          <a:xfrm>
            <a:off x="6979096" y="6356352"/>
            <a:ext cx="2057400" cy="365125"/>
          </a:xfrm>
        </p:spPr>
        <p:txBody>
          <a:bodyPr/>
          <a:lstStyle/>
          <a:p>
            <a:fld id="{6E12132C-C71E-4FE0-A767-5C1003A0C6BA}" type="slidenum">
              <a:rPr lang="ja-JP" altLang="en-US" smtClean="0"/>
              <a:pPr/>
              <a:t>17</a:t>
            </a:fld>
            <a:endParaRPr lang="ja-JP" altLang="en-US" dirty="0"/>
          </a:p>
        </p:txBody>
      </p:sp>
      <p:sp>
        <p:nvSpPr>
          <p:cNvPr id="13" name="Text Box 5"/>
          <p:cNvSpPr txBox="1">
            <a:spLocks noChangeArrowheads="1"/>
          </p:cNvSpPr>
          <p:nvPr/>
        </p:nvSpPr>
        <p:spPr bwMode="auto">
          <a:xfrm>
            <a:off x="695218" y="1700735"/>
            <a:ext cx="797292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条例の</a:t>
            </a: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改正</a:t>
            </a:r>
          </a:p>
          <a:p>
            <a:pPr>
              <a:spcBef>
                <a:spcPct val="50000"/>
              </a:spcBef>
            </a:pPr>
            <a:r>
              <a:rPr kumimoji="0" lang="ja-JP" altLang="en-US" sz="2000" dirty="0">
                <a:solidFill>
                  <a:schemeClr val="accent5">
                    <a:lumMod val="50000"/>
                  </a:schemeClr>
                </a:solidFill>
                <a:latin typeface="游ゴシック" panose="020B0400000000000000" pitchFamily="50" charset="-128"/>
                <a:ea typeface="游ゴシック" panose="020B0400000000000000" pitchFamily="50" charset="-128"/>
              </a:rPr>
              <a:t>　</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排出ガスに排煙指定物質が含まれない、事業活動に伴って炭化水素系特定物質を発生させない、といった指定事業所</a:t>
            </a: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≒化学物質を使用等しない指定事業所</a:t>
            </a: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は、初回の報告以後、使用等するまでの間は報告不要</a:t>
            </a:r>
            <a:endParaRPr kumimoji="0" lang="ja-JP" altLang="en-US" dirty="0">
              <a:solidFill>
                <a:schemeClr val="accent5">
                  <a:lumMod val="50000"/>
                </a:schemeClr>
              </a:solidFill>
              <a:latin typeface="游ゴシック" panose="020B0400000000000000" pitchFamily="50" charset="-128"/>
              <a:ea typeface="游ゴシック" panose="020B0400000000000000" pitchFamily="50" charset="-128"/>
            </a:endParaRPr>
          </a:p>
        </p:txBody>
      </p:sp>
      <p:grpSp>
        <p:nvGrpSpPr>
          <p:cNvPr id="14" name="グループ化 13"/>
          <p:cNvGrpSpPr/>
          <p:nvPr/>
        </p:nvGrpSpPr>
        <p:grpSpPr>
          <a:xfrm>
            <a:off x="161842" y="3609932"/>
            <a:ext cx="8853388" cy="2067882"/>
            <a:chOff x="161842" y="4085069"/>
            <a:chExt cx="8853388" cy="2067882"/>
          </a:xfrm>
        </p:grpSpPr>
        <p:sp>
          <p:nvSpPr>
            <p:cNvPr id="15" name="テキスト ボックス 58"/>
            <p:cNvSpPr txBox="1">
              <a:spLocks noChangeArrowheads="1"/>
            </p:cNvSpPr>
            <p:nvPr/>
          </p:nvSpPr>
          <p:spPr bwMode="auto">
            <a:xfrm>
              <a:off x="1531099" y="4519306"/>
              <a:ext cx="2013891" cy="892552"/>
            </a:xfrm>
            <a:prstGeom prst="rect">
              <a:avLst/>
            </a:prstGeom>
            <a:noFill/>
            <a:ln>
              <a:noFill/>
            </a:ln>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b="1" dirty="0" smtClean="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（現行）</a:t>
              </a:r>
              <a:endParaRPr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endParaRPr lang="en-US" altLang="ja-JP" sz="1200" b="1" dirty="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sz="2000" b="1" dirty="0" smtClean="0">
                  <a:solidFill>
                    <a:srgbClr val="FF0000"/>
                  </a:solidFill>
                  <a:latin typeface="游ゴシック" panose="020B0400000000000000" pitchFamily="50" charset="-128"/>
                  <a:ea typeface="游ゴシック" panose="020B0400000000000000" pitchFamily="50" charset="-128"/>
                </a:rPr>
                <a:t>全指定事業所</a:t>
              </a:r>
              <a:endParaRPr lang="en-US" altLang="ja-JP" sz="2000" dirty="0" smtClean="0">
                <a:solidFill>
                  <a:srgbClr val="FF0000"/>
                </a:solidFill>
                <a:latin typeface="游ゴシック" panose="020B0400000000000000" pitchFamily="50" charset="-128"/>
                <a:ea typeface="游ゴシック" panose="020B0400000000000000" pitchFamily="50" charset="-128"/>
              </a:endParaRPr>
            </a:p>
          </p:txBody>
        </p:sp>
        <p:sp>
          <p:nvSpPr>
            <p:cNvPr id="16" name="右矢印 15"/>
            <p:cNvSpPr/>
            <p:nvPr/>
          </p:nvSpPr>
          <p:spPr>
            <a:xfrm>
              <a:off x="161842" y="4702288"/>
              <a:ext cx="665742" cy="1043345"/>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899592" y="4294971"/>
              <a:ext cx="8115638" cy="185798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58"/>
            <p:cNvSpPr txBox="1">
              <a:spLocks noChangeArrowheads="1"/>
            </p:cNvSpPr>
            <p:nvPr/>
          </p:nvSpPr>
          <p:spPr bwMode="auto">
            <a:xfrm>
              <a:off x="1189424" y="4085069"/>
              <a:ext cx="3024336" cy="400110"/>
            </a:xfrm>
            <a:prstGeom prst="rect">
              <a:avLst/>
            </a:prstGeom>
            <a:solidFill>
              <a:schemeClr val="bg1"/>
            </a:solidFill>
            <a:ln>
              <a:noFill/>
            </a:ln>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報告対象事業所の合理化</a:t>
              </a:r>
              <a:endParaRPr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19" name="テキスト ボックス 58"/>
            <p:cNvSpPr txBox="1">
              <a:spLocks noChangeArrowheads="1"/>
            </p:cNvSpPr>
            <p:nvPr/>
          </p:nvSpPr>
          <p:spPr bwMode="auto">
            <a:xfrm>
              <a:off x="4279403" y="4485179"/>
              <a:ext cx="4735827" cy="1508105"/>
            </a:xfrm>
            <a:prstGeom prst="rect">
              <a:avLst/>
            </a:prstGeom>
            <a:noFill/>
            <a:ln>
              <a:noFill/>
            </a:ln>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b="1" dirty="0" smtClean="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（改正</a:t>
              </a:r>
              <a:r>
                <a:rPr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後</a:t>
              </a: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a:t>
              </a:r>
              <a:endParaRPr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endParaRPr lang="en-US" altLang="ja-JP" sz="1200"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sz="2000" b="1" dirty="0" smtClean="0">
                  <a:solidFill>
                    <a:srgbClr val="FF0000"/>
                  </a:solidFill>
                  <a:latin typeface="游ゴシック" panose="020B0400000000000000" pitchFamily="50" charset="-128"/>
                  <a:ea typeface="游ゴシック" panose="020B0400000000000000" pitchFamily="50" charset="-128"/>
                </a:rPr>
                <a:t>化学物質を使用等しない指定事業所は初回以後、使用等するまでの間報告を免除</a:t>
              </a:r>
              <a:endParaRPr lang="en-US" altLang="ja-JP" sz="2000" dirty="0" smtClean="0">
                <a:solidFill>
                  <a:srgbClr val="FF0000"/>
                </a:solidFill>
                <a:latin typeface="游ゴシック" panose="020B0400000000000000" pitchFamily="50" charset="-128"/>
                <a:ea typeface="游ゴシック" panose="020B0400000000000000" pitchFamily="50" charset="-128"/>
              </a:endParaRPr>
            </a:p>
          </p:txBody>
        </p:sp>
        <p:sp>
          <p:nvSpPr>
            <p:cNvPr id="20" name="テキスト ボックス 58"/>
            <p:cNvSpPr txBox="1">
              <a:spLocks noChangeArrowheads="1"/>
            </p:cNvSpPr>
            <p:nvPr/>
          </p:nvSpPr>
          <p:spPr bwMode="auto">
            <a:xfrm>
              <a:off x="3513212" y="4962350"/>
              <a:ext cx="634905" cy="523220"/>
            </a:xfrm>
            <a:prstGeom prst="rect">
              <a:avLst/>
            </a:prstGeom>
            <a:noFill/>
            <a:ln>
              <a:noFill/>
            </a:ln>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2800" b="1" dirty="0" smtClean="0">
                  <a:solidFill>
                    <a:srgbClr val="FF0000"/>
                  </a:solidFill>
                  <a:latin typeface="游ゴシック" panose="020B0400000000000000" pitchFamily="50" charset="-128"/>
                  <a:ea typeface="游ゴシック" panose="020B0400000000000000" pitchFamily="50" charset="-128"/>
                </a:rPr>
                <a:t>⇒</a:t>
              </a:r>
              <a:endParaRPr lang="en-US" altLang="ja-JP" sz="2800" b="1" dirty="0" smtClean="0">
                <a:solidFill>
                  <a:srgbClr val="FF0000"/>
                </a:solidFill>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4103055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線矢印コネクタ 70"/>
          <p:cNvCxnSpPr/>
          <p:nvPr/>
        </p:nvCxnSpPr>
        <p:spPr>
          <a:xfrm>
            <a:off x="3302741" y="2363932"/>
            <a:ext cx="0" cy="4212000"/>
          </a:xfrm>
          <a:prstGeom prst="straightConnector1">
            <a:avLst/>
          </a:prstGeom>
          <a:ln w="25400" cap="sq">
            <a:solidFill>
              <a:schemeClr val="accent5">
                <a:lumMod val="50000"/>
              </a:schemeClr>
            </a:solidFill>
            <a:prstDash val="sysDot"/>
            <a:miter lim="800000"/>
            <a:tailEnd type="none"/>
          </a:ln>
        </p:spPr>
        <p:style>
          <a:lnRef idx="1">
            <a:schemeClr val="accent1"/>
          </a:lnRef>
          <a:fillRef idx="0">
            <a:schemeClr val="accent1"/>
          </a:fillRef>
          <a:effectRef idx="0">
            <a:schemeClr val="accent1"/>
          </a:effectRef>
          <a:fontRef idx="minor">
            <a:schemeClr val="tx1"/>
          </a:fontRef>
        </p:style>
      </p:cxnSp>
      <p:grpSp>
        <p:nvGrpSpPr>
          <p:cNvPr id="7" name="グループ化 6"/>
          <p:cNvGrpSpPr/>
          <p:nvPr/>
        </p:nvGrpSpPr>
        <p:grpSpPr>
          <a:xfrm>
            <a:off x="133617" y="773976"/>
            <a:ext cx="8888500" cy="561975"/>
            <a:chOff x="690969" y="694429"/>
            <a:chExt cx="6401311" cy="561975"/>
          </a:xfrm>
        </p:grpSpPr>
        <p:sp>
          <p:nvSpPr>
            <p:cNvPr id="8" name="テキスト ボックス 58"/>
            <p:cNvSpPr txBox="1">
              <a:spLocks noChangeArrowheads="1"/>
            </p:cNvSpPr>
            <p:nvPr/>
          </p:nvSpPr>
          <p:spPr bwMode="auto">
            <a:xfrm>
              <a:off x="740615" y="757521"/>
              <a:ext cx="63516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a:solidFill>
                    <a:schemeClr val="accent5">
                      <a:lumMod val="50000"/>
                    </a:schemeClr>
                  </a:solidFill>
                  <a:latin typeface="游ゴシック" panose="020B0400000000000000" pitchFamily="50" charset="-128"/>
                  <a:ea typeface="游ゴシック" panose="020B0400000000000000" pitchFamily="50" charset="-128"/>
                </a:rPr>
                <a:t>②</a:t>
              </a: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　化学物質管理状況報告制度の合理化</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第</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42</a:t>
              </a: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条の３</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a:t>
              </a:r>
            </a:p>
          </p:txBody>
        </p:sp>
        <p:sp>
          <p:nvSpPr>
            <p:cNvPr id="9" name="円/楕円 6"/>
            <p:cNvSpPr/>
            <p:nvPr/>
          </p:nvSpPr>
          <p:spPr>
            <a:xfrm>
              <a:off x="690969" y="694429"/>
              <a:ext cx="404453"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grpSp>
      <p:sp>
        <p:nvSpPr>
          <p:cNvPr id="2" name="スライド番号プレースホルダー 1"/>
          <p:cNvSpPr>
            <a:spLocks noGrp="1"/>
          </p:cNvSpPr>
          <p:nvPr>
            <p:ph type="sldNum" sz="quarter" idx="12"/>
          </p:nvPr>
        </p:nvSpPr>
        <p:spPr>
          <a:xfrm>
            <a:off x="6979096" y="6356352"/>
            <a:ext cx="2057400" cy="365125"/>
          </a:xfrm>
        </p:spPr>
        <p:txBody>
          <a:bodyPr/>
          <a:lstStyle/>
          <a:p>
            <a:fld id="{6E12132C-C71E-4FE0-A767-5C1003A0C6BA}" type="slidenum">
              <a:rPr lang="ja-JP" altLang="en-US" smtClean="0"/>
              <a:pPr/>
              <a:t>18</a:t>
            </a:fld>
            <a:endParaRPr lang="ja-JP" altLang="en-US" dirty="0"/>
          </a:p>
        </p:txBody>
      </p:sp>
      <p:sp>
        <p:nvSpPr>
          <p:cNvPr id="13" name="Text Box 5"/>
          <p:cNvSpPr txBox="1">
            <a:spLocks noChangeArrowheads="1"/>
          </p:cNvSpPr>
          <p:nvPr/>
        </p:nvSpPr>
        <p:spPr bwMode="auto">
          <a:xfrm>
            <a:off x="695218" y="1700735"/>
            <a:ext cx="79729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イメージ</a:t>
            </a:r>
            <a:endPar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endParaRPr>
          </a:p>
        </p:txBody>
      </p:sp>
      <p:cxnSp>
        <p:nvCxnSpPr>
          <p:cNvPr id="66" name="直線コネクタ 65"/>
          <p:cNvCxnSpPr/>
          <p:nvPr/>
        </p:nvCxnSpPr>
        <p:spPr>
          <a:xfrm flipV="1">
            <a:off x="1032037" y="2235763"/>
            <a:ext cx="7380000"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83" name="テキスト ボックス 2"/>
          <p:cNvSpPr txBox="1">
            <a:spLocks noChangeArrowheads="1"/>
          </p:cNvSpPr>
          <p:nvPr/>
        </p:nvSpPr>
        <p:spPr bwMode="auto">
          <a:xfrm>
            <a:off x="4722037" y="4017176"/>
            <a:ext cx="3976299" cy="369332"/>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ja-JP" dirty="0">
                <a:solidFill>
                  <a:schemeClr val="accent5">
                    <a:lumMod val="50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これ以降、排出等するまで報告不要</a:t>
            </a:r>
            <a:endParaRPr lang="ja-JP" sz="2400" dirty="0">
              <a:solidFill>
                <a:schemeClr val="accent5">
                  <a:lumMod val="50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72" name="テキスト ボックス 2"/>
          <p:cNvSpPr txBox="1">
            <a:spLocks noChangeArrowheads="1"/>
          </p:cNvSpPr>
          <p:nvPr/>
        </p:nvSpPr>
        <p:spPr bwMode="auto">
          <a:xfrm>
            <a:off x="1044839" y="4658049"/>
            <a:ext cx="7242387" cy="369332"/>
          </a:xfrm>
          <a:prstGeom prst="rect">
            <a:avLst/>
          </a:prstGeom>
          <a:solidFill>
            <a:schemeClr val="bg1"/>
          </a:solidFill>
          <a:ln w="9525">
            <a:noFill/>
            <a:miter lim="800000"/>
            <a:headEnd/>
            <a:tailEnd/>
          </a:ln>
        </p:spPr>
        <p:txBody>
          <a:bodyPr rot="0" vert="horz" wrap="square" lIns="91440" tIns="45720" rIns="91440" bIns="45720" anchor="t" anchorCtr="0">
            <a:spAutoFit/>
          </a:bodyPr>
          <a:lstStyle/>
          <a:p>
            <a:pPr>
              <a:spcAft>
                <a:spcPts val="0"/>
              </a:spcAft>
            </a:pPr>
            <a:r>
              <a:rPr lang="ja-JP" dirty="0">
                <a:solidFill>
                  <a:schemeClr val="accent5">
                    <a:lumMod val="50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パターン③…令和７年４月１日以降初めて報告する場合</a:t>
            </a:r>
            <a:r>
              <a:rPr lang="en-US" dirty="0">
                <a:solidFill>
                  <a:schemeClr val="accent5">
                    <a:lumMod val="50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dirty="0">
                <a:solidFill>
                  <a:schemeClr val="accent5">
                    <a:lumMod val="50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排出等あり</a:t>
            </a:r>
            <a:r>
              <a:rPr lang="en-US" dirty="0">
                <a:solidFill>
                  <a:schemeClr val="accent5">
                    <a:lumMod val="50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dirty="0">
              <a:solidFill>
                <a:schemeClr val="accent5">
                  <a:lumMod val="50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102" name="テキスト ボックス 2"/>
          <p:cNvSpPr txBox="1">
            <a:spLocks noChangeArrowheads="1"/>
          </p:cNvSpPr>
          <p:nvPr/>
        </p:nvSpPr>
        <p:spPr bwMode="auto">
          <a:xfrm>
            <a:off x="1044839" y="5830803"/>
            <a:ext cx="7380016" cy="369332"/>
          </a:xfrm>
          <a:prstGeom prst="rect">
            <a:avLst/>
          </a:prstGeom>
          <a:solidFill>
            <a:schemeClr val="bg1"/>
          </a:solidFill>
          <a:ln w="9525">
            <a:noFill/>
            <a:miter lim="800000"/>
            <a:headEnd/>
            <a:tailEnd/>
          </a:ln>
        </p:spPr>
        <p:txBody>
          <a:bodyPr rot="0" vert="horz" wrap="square" lIns="91440" tIns="45720" rIns="91440" bIns="45720" anchor="t" anchorCtr="0">
            <a:spAutoFit/>
          </a:bodyPr>
          <a:lstStyle/>
          <a:p>
            <a:pPr>
              <a:spcAft>
                <a:spcPts val="0"/>
              </a:spcAft>
            </a:pPr>
            <a:r>
              <a:rPr lang="ja-JP" dirty="0">
                <a:solidFill>
                  <a:schemeClr val="accent5">
                    <a:lumMod val="50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パターン④…令和７年４月１日以降初めて報告する場合</a:t>
            </a:r>
            <a:r>
              <a:rPr lang="en-US" dirty="0">
                <a:solidFill>
                  <a:schemeClr val="accent5">
                    <a:lumMod val="50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dirty="0">
                <a:solidFill>
                  <a:schemeClr val="accent5">
                    <a:lumMod val="50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排出等</a:t>
            </a:r>
            <a:r>
              <a:rPr lang="ja-JP" dirty="0" smtClean="0">
                <a:solidFill>
                  <a:schemeClr val="accent5">
                    <a:lumMod val="50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なし</a:t>
            </a:r>
            <a:r>
              <a:rPr lang="en-US" altLang="ja-JP" dirty="0" smtClean="0">
                <a:solidFill>
                  <a:schemeClr val="accent5">
                    <a:lumMod val="50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dirty="0">
              <a:solidFill>
                <a:schemeClr val="accent5">
                  <a:lumMod val="50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108" name="テキスト ボックス 58"/>
          <p:cNvSpPr txBox="1">
            <a:spLocks noChangeArrowheads="1"/>
          </p:cNvSpPr>
          <p:nvPr/>
        </p:nvSpPr>
        <p:spPr bwMode="auto">
          <a:xfrm>
            <a:off x="2279477" y="1940831"/>
            <a:ext cx="2059960" cy="307777"/>
          </a:xfrm>
          <a:prstGeom prst="rect">
            <a:avLst/>
          </a:prstGeom>
          <a:noFill/>
          <a:ln>
            <a:noFill/>
          </a:ln>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1400" dirty="0" smtClean="0">
                <a:solidFill>
                  <a:schemeClr val="accent5">
                    <a:lumMod val="50000"/>
                  </a:schemeClr>
                </a:solidFill>
                <a:latin typeface="游ゴシック" panose="020B0400000000000000" pitchFamily="50" charset="-128"/>
                <a:ea typeface="游ゴシック" panose="020B0400000000000000" pitchFamily="50" charset="-128"/>
              </a:rPr>
              <a:t>令和７年４月１日</a:t>
            </a:r>
            <a:endParaRPr lang="en-US" altLang="ja-JP" sz="1400" dirty="0" smtClean="0">
              <a:solidFill>
                <a:schemeClr val="accent5">
                  <a:lumMod val="50000"/>
                </a:schemeClr>
              </a:solidFill>
              <a:latin typeface="游ゴシック" panose="020B0400000000000000" pitchFamily="50" charset="-128"/>
              <a:ea typeface="游ゴシック" panose="020B0400000000000000" pitchFamily="50" charset="-128"/>
            </a:endParaRPr>
          </a:p>
        </p:txBody>
      </p:sp>
      <p:grpSp>
        <p:nvGrpSpPr>
          <p:cNvPr id="5" name="グループ化 4"/>
          <p:cNvGrpSpPr/>
          <p:nvPr/>
        </p:nvGrpSpPr>
        <p:grpSpPr>
          <a:xfrm>
            <a:off x="1044839" y="2731557"/>
            <a:ext cx="5593371" cy="758710"/>
            <a:chOff x="1315350" y="3004110"/>
            <a:chExt cx="5593371" cy="758710"/>
          </a:xfrm>
        </p:grpSpPr>
        <p:grpSp>
          <p:nvGrpSpPr>
            <p:cNvPr id="91" name="グループ化 90"/>
            <p:cNvGrpSpPr/>
            <p:nvPr/>
          </p:nvGrpSpPr>
          <p:grpSpPr>
            <a:xfrm>
              <a:off x="1830317" y="3004110"/>
              <a:ext cx="4303044" cy="445012"/>
              <a:chOff x="402210" y="677632"/>
              <a:chExt cx="4303115" cy="445135"/>
            </a:xfrm>
            <a:solidFill>
              <a:schemeClr val="bg1"/>
            </a:solidFill>
          </p:grpSpPr>
          <p:grpSp>
            <p:nvGrpSpPr>
              <p:cNvPr id="92" name="グループ化 91"/>
              <p:cNvGrpSpPr/>
              <p:nvPr/>
            </p:nvGrpSpPr>
            <p:grpSpPr>
              <a:xfrm>
                <a:off x="3343250" y="677632"/>
                <a:ext cx="1362075" cy="445135"/>
                <a:chOff x="-43965" y="0"/>
                <a:chExt cx="1362271" cy="445151"/>
              </a:xfrm>
              <a:grpFill/>
            </p:grpSpPr>
            <p:sp>
              <p:nvSpPr>
                <p:cNvPr id="99" name="右中かっこ 98"/>
                <p:cNvSpPr/>
                <p:nvPr/>
              </p:nvSpPr>
              <p:spPr>
                <a:xfrm rot="16200000">
                  <a:off x="539199" y="-333957"/>
                  <a:ext cx="195944" cy="1362271"/>
                </a:xfrm>
                <a:prstGeom prst="rightBrace">
                  <a:avLst/>
                </a:prstGeom>
                <a:grpFill/>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schemeClr val="accent5">
                        <a:lumMod val="50000"/>
                      </a:schemeClr>
                    </a:solidFill>
                  </a:endParaRPr>
                </a:p>
              </p:txBody>
            </p:sp>
            <p:sp>
              <p:nvSpPr>
                <p:cNvPr id="100" name="テキスト ボックス 2"/>
                <p:cNvSpPr txBox="1">
                  <a:spLocks noChangeArrowheads="1"/>
                </p:cNvSpPr>
                <p:nvPr/>
              </p:nvSpPr>
              <p:spPr bwMode="auto">
                <a:xfrm>
                  <a:off x="354568" y="0"/>
                  <a:ext cx="564514" cy="253995"/>
                </a:xfrm>
                <a:prstGeom prst="rect">
                  <a:avLst/>
                </a:prstGeom>
                <a:grpFill/>
                <a:ln w="9525">
                  <a:noFill/>
                  <a:miter lim="800000"/>
                  <a:headEnd/>
                  <a:tailEnd/>
                </a:ln>
              </p:spPr>
              <p:txBody>
                <a:bodyPr rot="0" vert="horz" wrap="square" lIns="91440" tIns="45720" rIns="91440" bIns="45720" anchor="t" anchorCtr="0">
                  <a:spAutoFit/>
                </a:bodyPr>
                <a:lstStyle/>
                <a:p>
                  <a:pPr algn="ctr">
                    <a:spcAft>
                      <a:spcPts val="0"/>
                    </a:spcAft>
                  </a:pPr>
                  <a:r>
                    <a:rPr lang="ja-JP" sz="1050" dirty="0">
                      <a:solidFill>
                        <a:schemeClr val="accent5">
                          <a:lumMod val="50000"/>
                        </a:schemeClr>
                      </a:solidFill>
                      <a:effectLst/>
                      <a:latin typeface="游明朝" panose="02020400000000000000" pitchFamily="18" charset="-128"/>
                      <a:ea typeface="HG丸ｺﾞｼｯｸM-PRO" panose="020F0600000000000000" pitchFamily="50" charset="-128"/>
                      <a:cs typeface="Times New Roman" panose="02020603050405020304" pitchFamily="18" charset="0"/>
                    </a:rPr>
                    <a:t>３年</a:t>
                  </a:r>
                  <a:endParaRPr lang="ja-JP" sz="1200" dirty="0">
                    <a:solidFill>
                      <a:schemeClr val="accent5">
                        <a:lumMod val="50000"/>
                      </a:schemeClr>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grpSp>
            <p:nvGrpSpPr>
              <p:cNvPr id="93" name="グループ化 92"/>
              <p:cNvGrpSpPr/>
              <p:nvPr/>
            </p:nvGrpSpPr>
            <p:grpSpPr>
              <a:xfrm>
                <a:off x="1856791" y="677632"/>
                <a:ext cx="1362075" cy="445135"/>
                <a:chOff x="0" y="0"/>
                <a:chExt cx="1362271" cy="445151"/>
              </a:xfrm>
              <a:grpFill/>
            </p:grpSpPr>
            <p:sp>
              <p:nvSpPr>
                <p:cNvPr id="97" name="右中かっこ 96"/>
                <p:cNvSpPr/>
                <p:nvPr/>
              </p:nvSpPr>
              <p:spPr>
                <a:xfrm rot="16200000">
                  <a:off x="583164" y="-333957"/>
                  <a:ext cx="195944" cy="1362271"/>
                </a:xfrm>
                <a:prstGeom prst="rightBrace">
                  <a:avLst/>
                </a:prstGeom>
                <a:grpFill/>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schemeClr val="accent5">
                        <a:lumMod val="50000"/>
                      </a:schemeClr>
                    </a:solidFill>
                  </a:endParaRPr>
                </a:p>
              </p:txBody>
            </p:sp>
            <p:sp>
              <p:nvSpPr>
                <p:cNvPr id="98" name="テキスト ボックス 2"/>
                <p:cNvSpPr txBox="1">
                  <a:spLocks noChangeArrowheads="1"/>
                </p:cNvSpPr>
                <p:nvPr/>
              </p:nvSpPr>
              <p:spPr bwMode="auto">
                <a:xfrm>
                  <a:off x="398533" y="0"/>
                  <a:ext cx="564514" cy="253995"/>
                </a:xfrm>
                <a:prstGeom prst="rect">
                  <a:avLst/>
                </a:prstGeom>
                <a:grpFill/>
                <a:ln w="9525">
                  <a:noFill/>
                  <a:miter lim="800000"/>
                  <a:headEnd/>
                  <a:tailEnd/>
                </a:ln>
              </p:spPr>
              <p:txBody>
                <a:bodyPr rot="0" vert="horz" wrap="square" lIns="91440" tIns="45720" rIns="91440" bIns="45720" anchor="t" anchorCtr="0">
                  <a:spAutoFit/>
                </a:bodyPr>
                <a:lstStyle/>
                <a:p>
                  <a:pPr algn="ctr">
                    <a:spcAft>
                      <a:spcPts val="0"/>
                    </a:spcAft>
                  </a:pPr>
                  <a:r>
                    <a:rPr lang="ja-JP" sz="1050">
                      <a:solidFill>
                        <a:schemeClr val="accent5">
                          <a:lumMod val="50000"/>
                        </a:schemeClr>
                      </a:solidFill>
                      <a:effectLst/>
                      <a:latin typeface="游明朝" panose="02020400000000000000" pitchFamily="18" charset="-128"/>
                      <a:ea typeface="HG丸ｺﾞｼｯｸM-PRO" panose="020F0600000000000000" pitchFamily="50" charset="-128"/>
                      <a:cs typeface="Times New Roman" panose="02020603050405020304" pitchFamily="18" charset="0"/>
                    </a:rPr>
                    <a:t>３年</a:t>
                  </a:r>
                  <a:endParaRPr lang="ja-JP" sz="1200">
                    <a:solidFill>
                      <a:schemeClr val="accent5">
                        <a:lumMod val="50000"/>
                      </a:schemeClr>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grpSp>
            <p:nvGrpSpPr>
              <p:cNvPr id="94" name="グループ化 93"/>
              <p:cNvGrpSpPr/>
              <p:nvPr/>
            </p:nvGrpSpPr>
            <p:grpSpPr>
              <a:xfrm>
                <a:off x="402210" y="677632"/>
                <a:ext cx="1362075" cy="445135"/>
                <a:chOff x="79149" y="0"/>
                <a:chExt cx="1362271" cy="445151"/>
              </a:xfrm>
              <a:grpFill/>
            </p:grpSpPr>
            <p:sp>
              <p:nvSpPr>
                <p:cNvPr id="95" name="右中かっこ 94"/>
                <p:cNvSpPr/>
                <p:nvPr/>
              </p:nvSpPr>
              <p:spPr>
                <a:xfrm rot="16200000">
                  <a:off x="662313" y="-333957"/>
                  <a:ext cx="195944" cy="1362271"/>
                </a:xfrm>
                <a:prstGeom prst="rightBrace">
                  <a:avLst/>
                </a:prstGeom>
                <a:grpFill/>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schemeClr val="accent5">
                        <a:lumMod val="50000"/>
                      </a:schemeClr>
                    </a:solidFill>
                  </a:endParaRPr>
                </a:p>
              </p:txBody>
            </p:sp>
            <p:sp>
              <p:nvSpPr>
                <p:cNvPr id="96" name="テキスト ボックス 2"/>
                <p:cNvSpPr txBox="1">
                  <a:spLocks noChangeArrowheads="1"/>
                </p:cNvSpPr>
                <p:nvPr/>
              </p:nvSpPr>
              <p:spPr bwMode="auto">
                <a:xfrm>
                  <a:off x="477682" y="0"/>
                  <a:ext cx="564514" cy="253995"/>
                </a:xfrm>
                <a:prstGeom prst="rect">
                  <a:avLst/>
                </a:prstGeom>
                <a:grpFill/>
                <a:ln w="9525">
                  <a:noFill/>
                  <a:miter lim="800000"/>
                  <a:headEnd/>
                  <a:tailEnd/>
                </a:ln>
              </p:spPr>
              <p:txBody>
                <a:bodyPr rot="0" vert="horz" wrap="square" lIns="91440" tIns="45720" rIns="91440" bIns="45720" anchor="t" anchorCtr="0">
                  <a:spAutoFit/>
                </a:bodyPr>
                <a:lstStyle/>
                <a:p>
                  <a:pPr algn="ctr">
                    <a:spcAft>
                      <a:spcPts val="0"/>
                    </a:spcAft>
                  </a:pPr>
                  <a:r>
                    <a:rPr lang="ja-JP" sz="1050">
                      <a:solidFill>
                        <a:schemeClr val="accent5">
                          <a:lumMod val="50000"/>
                        </a:schemeClr>
                      </a:solidFill>
                      <a:effectLst/>
                      <a:latin typeface="游明朝" panose="02020400000000000000" pitchFamily="18" charset="-128"/>
                      <a:ea typeface="HG丸ｺﾞｼｯｸM-PRO" panose="020F0600000000000000" pitchFamily="50" charset="-128"/>
                      <a:cs typeface="Times New Roman" panose="02020603050405020304" pitchFamily="18" charset="0"/>
                    </a:rPr>
                    <a:t>３年</a:t>
                  </a:r>
                  <a:endParaRPr lang="ja-JP" sz="1200">
                    <a:solidFill>
                      <a:schemeClr val="accent5">
                        <a:lumMod val="50000"/>
                      </a:schemeClr>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grpSp>
        <p:sp>
          <p:nvSpPr>
            <p:cNvPr id="69" name="テキスト ボックス 2"/>
            <p:cNvSpPr txBox="1">
              <a:spLocks noChangeArrowheads="1"/>
            </p:cNvSpPr>
            <p:nvPr/>
          </p:nvSpPr>
          <p:spPr bwMode="auto">
            <a:xfrm>
              <a:off x="6403896" y="3253238"/>
              <a:ext cx="504825" cy="369332"/>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ja-JP" dirty="0">
                  <a:effectLst/>
                  <a:latin typeface="游明朝" panose="02020400000000000000" pitchFamily="18" charset="-128"/>
                  <a:ea typeface="HG丸ｺﾞｼｯｸM-PRO" panose="020F0600000000000000" pitchFamily="50" charset="-128"/>
                  <a:cs typeface="Times New Roman" panose="02020603050405020304" pitchFamily="18" charset="0"/>
                </a:rPr>
                <a:t>…</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 name="楕円 2"/>
            <p:cNvSpPr/>
            <p:nvPr/>
          </p:nvSpPr>
          <p:spPr>
            <a:xfrm>
              <a:off x="1315350" y="3425731"/>
              <a:ext cx="959576" cy="337089"/>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accent5">
                      <a:lumMod val="50000"/>
                    </a:schemeClr>
                  </a:solidFill>
                </a:rPr>
                <a:t>提出</a:t>
              </a:r>
              <a:endParaRPr kumimoji="1" lang="ja-JP" altLang="en-US" dirty="0">
                <a:solidFill>
                  <a:schemeClr val="accent5">
                    <a:lumMod val="50000"/>
                  </a:schemeClr>
                </a:solidFill>
              </a:endParaRPr>
            </a:p>
          </p:txBody>
        </p:sp>
        <p:sp>
          <p:nvSpPr>
            <p:cNvPr id="109" name="楕円 108"/>
            <p:cNvSpPr/>
            <p:nvPr/>
          </p:nvSpPr>
          <p:spPr>
            <a:xfrm>
              <a:off x="4230410" y="3425731"/>
              <a:ext cx="959576" cy="337089"/>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accent5">
                      <a:lumMod val="50000"/>
                    </a:schemeClr>
                  </a:solidFill>
                </a:rPr>
                <a:t>提出</a:t>
              </a:r>
              <a:endParaRPr kumimoji="1" lang="ja-JP" altLang="en-US" dirty="0">
                <a:solidFill>
                  <a:schemeClr val="accent5">
                    <a:lumMod val="50000"/>
                  </a:schemeClr>
                </a:solidFill>
              </a:endParaRPr>
            </a:p>
          </p:txBody>
        </p:sp>
        <p:sp>
          <p:nvSpPr>
            <p:cNvPr id="110" name="楕円 109"/>
            <p:cNvSpPr/>
            <p:nvPr/>
          </p:nvSpPr>
          <p:spPr>
            <a:xfrm>
              <a:off x="2755296" y="3425731"/>
              <a:ext cx="959576" cy="337089"/>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accent5">
                      <a:lumMod val="50000"/>
                    </a:schemeClr>
                  </a:solidFill>
                </a:rPr>
                <a:t>提出</a:t>
              </a:r>
              <a:endParaRPr kumimoji="1" lang="ja-JP" altLang="en-US" dirty="0">
                <a:solidFill>
                  <a:schemeClr val="accent5">
                    <a:lumMod val="50000"/>
                  </a:schemeClr>
                </a:solidFill>
              </a:endParaRPr>
            </a:p>
          </p:txBody>
        </p:sp>
        <p:sp>
          <p:nvSpPr>
            <p:cNvPr id="111" name="楕円 110"/>
            <p:cNvSpPr/>
            <p:nvPr/>
          </p:nvSpPr>
          <p:spPr>
            <a:xfrm>
              <a:off x="5714317" y="3425731"/>
              <a:ext cx="959576" cy="337089"/>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accent5">
                      <a:lumMod val="50000"/>
                    </a:schemeClr>
                  </a:solidFill>
                </a:rPr>
                <a:t>提出</a:t>
              </a:r>
              <a:endParaRPr kumimoji="1" lang="ja-JP" altLang="en-US" dirty="0">
                <a:solidFill>
                  <a:schemeClr val="accent5">
                    <a:lumMod val="50000"/>
                  </a:schemeClr>
                </a:solidFill>
              </a:endParaRPr>
            </a:p>
          </p:txBody>
        </p:sp>
      </p:grpSp>
      <p:sp>
        <p:nvSpPr>
          <p:cNvPr id="90" name="テキスト ボックス 2"/>
          <p:cNvSpPr txBox="1">
            <a:spLocks noChangeArrowheads="1"/>
          </p:cNvSpPr>
          <p:nvPr/>
        </p:nvSpPr>
        <p:spPr bwMode="auto">
          <a:xfrm>
            <a:off x="1044839" y="2423062"/>
            <a:ext cx="5222346" cy="369332"/>
          </a:xfrm>
          <a:prstGeom prst="rect">
            <a:avLst/>
          </a:prstGeom>
          <a:solidFill>
            <a:schemeClr val="bg1"/>
          </a:solidFill>
          <a:ln w="9525">
            <a:noFill/>
            <a:miter lim="800000"/>
            <a:headEnd/>
            <a:tailEnd/>
          </a:ln>
        </p:spPr>
        <p:txBody>
          <a:bodyPr rot="0" vert="horz" wrap="square" lIns="91440" tIns="45720" rIns="91440" bIns="45720" anchor="t" anchorCtr="0">
            <a:spAutoFit/>
          </a:bodyPr>
          <a:lstStyle/>
          <a:p>
            <a:pPr>
              <a:spcAft>
                <a:spcPts val="0"/>
              </a:spcAft>
            </a:pPr>
            <a:r>
              <a:rPr lang="ja-JP" dirty="0">
                <a:solidFill>
                  <a:schemeClr val="accent5">
                    <a:lumMod val="50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パターン</a:t>
            </a:r>
            <a:r>
              <a:rPr lang="en-US" dirty="0">
                <a:solidFill>
                  <a:schemeClr val="accent5">
                    <a:lumMod val="50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①</a:t>
            </a:r>
            <a:r>
              <a:rPr lang="en-US" dirty="0" smtClean="0">
                <a:solidFill>
                  <a:schemeClr val="accent5">
                    <a:lumMod val="50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altLang="en-US" dirty="0">
                <a:solidFill>
                  <a:schemeClr val="accent5">
                    <a:lumMod val="50000"/>
                  </a:schemeClr>
                </a:solidFill>
                <a:latin typeface="游ゴシック" panose="020B0400000000000000" pitchFamily="50" charset="-128"/>
                <a:ea typeface="游ゴシック" panose="020B0400000000000000" pitchFamily="50" charset="-128"/>
                <a:cs typeface="ＭＳ Ｐゴシック" panose="020B0600070205080204" pitchFamily="50" charset="-128"/>
              </a:rPr>
              <a:t>使用</a:t>
            </a:r>
            <a:r>
              <a:rPr lang="ja-JP" dirty="0" smtClean="0">
                <a:solidFill>
                  <a:schemeClr val="accent5">
                    <a:lumMod val="50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等</a:t>
            </a:r>
            <a:r>
              <a:rPr lang="ja-JP" dirty="0">
                <a:solidFill>
                  <a:schemeClr val="accent5">
                    <a:lumMod val="50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が続く場合</a:t>
            </a:r>
            <a:r>
              <a:rPr lang="en-US" dirty="0">
                <a:solidFill>
                  <a:schemeClr val="accent5">
                    <a:lumMod val="50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dirty="0">
                <a:solidFill>
                  <a:schemeClr val="accent5">
                    <a:lumMod val="50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これまでどおり</a:t>
            </a:r>
            <a:r>
              <a:rPr lang="en-US" dirty="0">
                <a:solidFill>
                  <a:schemeClr val="accent5">
                    <a:lumMod val="50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dirty="0">
              <a:solidFill>
                <a:schemeClr val="accent5">
                  <a:lumMod val="50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81" name="テキスト ボックス 2"/>
          <p:cNvSpPr txBox="1">
            <a:spLocks noChangeArrowheads="1"/>
          </p:cNvSpPr>
          <p:nvPr/>
        </p:nvSpPr>
        <p:spPr bwMode="auto">
          <a:xfrm>
            <a:off x="1044839" y="3551118"/>
            <a:ext cx="4104553" cy="369332"/>
          </a:xfrm>
          <a:prstGeom prst="rect">
            <a:avLst/>
          </a:prstGeom>
          <a:solidFill>
            <a:schemeClr val="bg1"/>
          </a:solidFill>
          <a:ln w="9525">
            <a:noFill/>
            <a:miter lim="800000"/>
            <a:headEnd/>
            <a:tailEnd/>
          </a:ln>
        </p:spPr>
        <p:txBody>
          <a:bodyPr rot="0" vert="horz" wrap="square" lIns="91440" tIns="45720" rIns="91440" bIns="45720" anchor="t" anchorCtr="0">
            <a:spAutoFit/>
          </a:bodyPr>
          <a:lstStyle/>
          <a:p>
            <a:pPr>
              <a:spcAft>
                <a:spcPts val="0"/>
              </a:spcAft>
            </a:pPr>
            <a:r>
              <a:rPr lang="ja-JP" dirty="0">
                <a:solidFill>
                  <a:schemeClr val="accent5">
                    <a:lumMod val="50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パターン②…排出等していない場合</a:t>
            </a:r>
          </a:p>
        </p:txBody>
      </p:sp>
      <p:grpSp>
        <p:nvGrpSpPr>
          <p:cNvPr id="112" name="グループ化 111"/>
          <p:cNvGrpSpPr/>
          <p:nvPr/>
        </p:nvGrpSpPr>
        <p:grpSpPr>
          <a:xfrm>
            <a:off x="1044839" y="3839182"/>
            <a:ext cx="3874636" cy="758710"/>
            <a:chOff x="1315350" y="3004110"/>
            <a:chExt cx="3874636" cy="758710"/>
          </a:xfrm>
        </p:grpSpPr>
        <p:grpSp>
          <p:nvGrpSpPr>
            <p:cNvPr id="113" name="グループ化 112"/>
            <p:cNvGrpSpPr/>
            <p:nvPr/>
          </p:nvGrpSpPr>
          <p:grpSpPr>
            <a:xfrm>
              <a:off x="1830317" y="3004110"/>
              <a:ext cx="2816610" cy="445012"/>
              <a:chOff x="402210" y="677632"/>
              <a:chExt cx="2816656" cy="445135"/>
            </a:xfrm>
            <a:solidFill>
              <a:schemeClr val="bg1"/>
            </a:solidFill>
          </p:grpSpPr>
          <p:grpSp>
            <p:nvGrpSpPr>
              <p:cNvPr id="120" name="グループ化 119"/>
              <p:cNvGrpSpPr/>
              <p:nvPr/>
            </p:nvGrpSpPr>
            <p:grpSpPr>
              <a:xfrm>
                <a:off x="1856791" y="677632"/>
                <a:ext cx="1362075" cy="445135"/>
                <a:chOff x="0" y="0"/>
                <a:chExt cx="1362271" cy="445151"/>
              </a:xfrm>
              <a:grpFill/>
            </p:grpSpPr>
            <p:sp>
              <p:nvSpPr>
                <p:cNvPr id="124" name="右中かっこ 123"/>
                <p:cNvSpPr/>
                <p:nvPr/>
              </p:nvSpPr>
              <p:spPr>
                <a:xfrm rot="16200000">
                  <a:off x="583164" y="-333957"/>
                  <a:ext cx="195944" cy="1362271"/>
                </a:xfrm>
                <a:prstGeom prst="rightBrace">
                  <a:avLst/>
                </a:prstGeom>
                <a:grpFill/>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schemeClr val="accent5">
                        <a:lumMod val="50000"/>
                      </a:schemeClr>
                    </a:solidFill>
                  </a:endParaRPr>
                </a:p>
              </p:txBody>
            </p:sp>
            <p:sp>
              <p:nvSpPr>
                <p:cNvPr id="125" name="テキスト ボックス 2"/>
                <p:cNvSpPr txBox="1">
                  <a:spLocks noChangeArrowheads="1"/>
                </p:cNvSpPr>
                <p:nvPr/>
              </p:nvSpPr>
              <p:spPr bwMode="auto">
                <a:xfrm>
                  <a:off x="398533" y="0"/>
                  <a:ext cx="564514" cy="253995"/>
                </a:xfrm>
                <a:prstGeom prst="rect">
                  <a:avLst/>
                </a:prstGeom>
                <a:grpFill/>
                <a:ln w="9525">
                  <a:noFill/>
                  <a:miter lim="800000"/>
                  <a:headEnd/>
                  <a:tailEnd/>
                </a:ln>
              </p:spPr>
              <p:txBody>
                <a:bodyPr rot="0" vert="horz" wrap="square" lIns="91440" tIns="45720" rIns="91440" bIns="45720" anchor="t" anchorCtr="0">
                  <a:spAutoFit/>
                </a:bodyPr>
                <a:lstStyle/>
                <a:p>
                  <a:pPr algn="ctr">
                    <a:spcAft>
                      <a:spcPts val="0"/>
                    </a:spcAft>
                  </a:pPr>
                  <a:r>
                    <a:rPr lang="ja-JP" sz="1050">
                      <a:solidFill>
                        <a:schemeClr val="accent5">
                          <a:lumMod val="50000"/>
                        </a:schemeClr>
                      </a:solidFill>
                      <a:effectLst/>
                      <a:latin typeface="游明朝" panose="02020400000000000000" pitchFamily="18" charset="-128"/>
                      <a:ea typeface="HG丸ｺﾞｼｯｸM-PRO" panose="020F0600000000000000" pitchFamily="50" charset="-128"/>
                      <a:cs typeface="Times New Roman" panose="02020603050405020304" pitchFamily="18" charset="0"/>
                    </a:rPr>
                    <a:t>３年</a:t>
                  </a:r>
                  <a:endParaRPr lang="ja-JP" sz="1200">
                    <a:solidFill>
                      <a:schemeClr val="accent5">
                        <a:lumMod val="50000"/>
                      </a:schemeClr>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grpSp>
            <p:nvGrpSpPr>
              <p:cNvPr id="121" name="グループ化 120"/>
              <p:cNvGrpSpPr/>
              <p:nvPr/>
            </p:nvGrpSpPr>
            <p:grpSpPr>
              <a:xfrm>
                <a:off x="402210" y="677632"/>
                <a:ext cx="1362075" cy="445135"/>
                <a:chOff x="79149" y="0"/>
                <a:chExt cx="1362271" cy="445151"/>
              </a:xfrm>
              <a:grpFill/>
            </p:grpSpPr>
            <p:sp>
              <p:nvSpPr>
                <p:cNvPr id="122" name="右中かっこ 121"/>
                <p:cNvSpPr/>
                <p:nvPr/>
              </p:nvSpPr>
              <p:spPr>
                <a:xfrm rot="16200000">
                  <a:off x="662313" y="-333957"/>
                  <a:ext cx="195944" cy="1362271"/>
                </a:xfrm>
                <a:prstGeom prst="rightBrace">
                  <a:avLst/>
                </a:prstGeom>
                <a:grpFill/>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schemeClr val="accent5">
                        <a:lumMod val="50000"/>
                      </a:schemeClr>
                    </a:solidFill>
                  </a:endParaRPr>
                </a:p>
              </p:txBody>
            </p:sp>
            <p:sp>
              <p:nvSpPr>
                <p:cNvPr id="123" name="テキスト ボックス 2"/>
                <p:cNvSpPr txBox="1">
                  <a:spLocks noChangeArrowheads="1"/>
                </p:cNvSpPr>
                <p:nvPr/>
              </p:nvSpPr>
              <p:spPr bwMode="auto">
                <a:xfrm>
                  <a:off x="477682" y="0"/>
                  <a:ext cx="564514" cy="253995"/>
                </a:xfrm>
                <a:prstGeom prst="rect">
                  <a:avLst/>
                </a:prstGeom>
                <a:grpFill/>
                <a:ln w="9525">
                  <a:noFill/>
                  <a:miter lim="800000"/>
                  <a:headEnd/>
                  <a:tailEnd/>
                </a:ln>
              </p:spPr>
              <p:txBody>
                <a:bodyPr rot="0" vert="horz" wrap="square" lIns="91440" tIns="45720" rIns="91440" bIns="45720" anchor="t" anchorCtr="0">
                  <a:spAutoFit/>
                </a:bodyPr>
                <a:lstStyle/>
                <a:p>
                  <a:pPr algn="ctr">
                    <a:spcAft>
                      <a:spcPts val="0"/>
                    </a:spcAft>
                  </a:pPr>
                  <a:r>
                    <a:rPr lang="ja-JP" sz="1050" dirty="0">
                      <a:solidFill>
                        <a:schemeClr val="accent5">
                          <a:lumMod val="50000"/>
                        </a:schemeClr>
                      </a:solidFill>
                      <a:effectLst/>
                      <a:latin typeface="游明朝" panose="02020400000000000000" pitchFamily="18" charset="-128"/>
                      <a:ea typeface="HG丸ｺﾞｼｯｸM-PRO" panose="020F0600000000000000" pitchFamily="50" charset="-128"/>
                      <a:cs typeface="Times New Roman" panose="02020603050405020304" pitchFamily="18" charset="0"/>
                    </a:rPr>
                    <a:t>３年</a:t>
                  </a:r>
                  <a:endParaRPr lang="ja-JP" sz="1200" dirty="0">
                    <a:solidFill>
                      <a:schemeClr val="accent5">
                        <a:lumMod val="50000"/>
                      </a:schemeClr>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grpSp>
        <p:sp>
          <p:nvSpPr>
            <p:cNvPr id="115" name="楕円 114"/>
            <p:cNvSpPr/>
            <p:nvPr/>
          </p:nvSpPr>
          <p:spPr>
            <a:xfrm>
              <a:off x="1315350" y="3425731"/>
              <a:ext cx="959576" cy="337089"/>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accent5">
                      <a:lumMod val="50000"/>
                    </a:schemeClr>
                  </a:solidFill>
                </a:rPr>
                <a:t>提出</a:t>
              </a:r>
              <a:endParaRPr kumimoji="1" lang="ja-JP" altLang="en-US" dirty="0">
                <a:solidFill>
                  <a:schemeClr val="accent5">
                    <a:lumMod val="50000"/>
                  </a:schemeClr>
                </a:solidFill>
              </a:endParaRPr>
            </a:p>
          </p:txBody>
        </p:sp>
        <p:sp>
          <p:nvSpPr>
            <p:cNvPr id="116" name="楕円 115"/>
            <p:cNvSpPr/>
            <p:nvPr/>
          </p:nvSpPr>
          <p:spPr>
            <a:xfrm>
              <a:off x="4230410" y="3425731"/>
              <a:ext cx="959576" cy="337089"/>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accent5">
                      <a:lumMod val="50000"/>
                    </a:schemeClr>
                  </a:solidFill>
                </a:rPr>
                <a:t>提出</a:t>
              </a:r>
              <a:endParaRPr kumimoji="1" lang="ja-JP" altLang="en-US" dirty="0">
                <a:solidFill>
                  <a:schemeClr val="accent5">
                    <a:lumMod val="50000"/>
                  </a:schemeClr>
                </a:solidFill>
              </a:endParaRPr>
            </a:p>
          </p:txBody>
        </p:sp>
        <p:sp>
          <p:nvSpPr>
            <p:cNvPr id="117" name="楕円 116"/>
            <p:cNvSpPr/>
            <p:nvPr/>
          </p:nvSpPr>
          <p:spPr>
            <a:xfrm>
              <a:off x="2755296" y="3425731"/>
              <a:ext cx="959576" cy="337089"/>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accent5">
                      <a:lumMod val="50000"/>
                    </a:schemeClr>
                  </a:solidFill>
                </a:rPr>
                <a:t>提出</a:t>
              </a:r>
              <a:endParaRPr kumimoji="1" lang="ja-JP" altLang="en-US" dirty="0">
                <a:solidFill>
                  <a:schemeClr val="accent5">
                    <a:lumMod val="50000"/>
                  </a:schemeClr>
                </a:solidFill>
              </a:endParaRPr>
            </a:p>
          </p:txBody>
        </p:sp>
      </p:grpSp>
      <p:grpSp>
        <p:nvGrpSpPr>
          <p:cNvPr id="6" name="グループ化 5"/>
          <p:cNvGrpSpPr/>
          <p:nvPr/>
        </p:nvGrpSpPr>
        <p:grpSpPr>
          <a:xfrm>
            <a:off x="3459056" y="4956769"/>
            <a:ext cx="4127048" cy="758710"/>
            <a:chOff x="3459056" y="5289006"/>
            <a:chExt cx="4127048" cy="758710"/>
          </a:xfrm>
        </p:grpSpPr>
        <p:grpSp>
          <p:nvGrpSpPr>
            <p:cNvPr id="128" name="グループ化 127"/>
            <p:cNvGrpSpPr/>
            <p:nvPr/>
          </p:nvGrpSpPr>
          <p:grpSpPr>
            <a:xfrm>
              <a:off x="3459056" y="5289006"/>
              <a:ext cx="3874636" cy="758710"/>
              <a:chOff x="1315350" y="3004110"/>
              <a:chExt cx="3874636" cy="758710"/>
            </a:xfrm>
          </p:grpSpPr>
          <p:grpSp>
            <p:nvGrpSpPr>
              <p:cNvPr id="129" name="グループ化 128"/>
              <p:cNvGrpSpPr/>
              <p:nvPr/>
            </p:nvGrpSpPr>
            <p:grpSpPr>
              <a:xfrm>
                <a:off x="1830317" y="3004110"/>
                <a:ext cx="2816610" cy="445012"/>
                <a:chOff x="402210" y="677632"/>
                <a:chExt cx="2816656" cy="445135"/>
              </a:xfrm>
              <a:solidFill>
                <a:schemeClr val="bg1"/>
              </a:solidFill>
            </p:grpSpPr>
            <p:grpSp>
              <p:nvGrpSpPr>
                <p:cNvPr id="133" name="グループ化 132"/>
                <p:cNvGrpSpPr/>
                <p:nvPr/>
              </p:nvGrpSpPr>
              <p:grpSpPr>
                <a:xfrm>
                  <a:off x="1856791" y="677632"/>
                  <a:ext cx="1362075" cy="445135"/>
                  <a:chOff x="0" y="0"/>
                  <a:chExt cx="1362271" cy="445151"/>
                </a:xfrm>
                <a:grpFill/>
              </p:grpSpPr>
              <p:sp>
                <p:nvSpPr>
                  <p:cNvPr id="137" name="右中かっこ 136"/>
                  <p:cNvSpPr/>
                  <p:nvPr/>
                </p:nvSpPr>
                <p:spPr>
                  <a:xfrm rot="16200000">
                    <a:off x="583164" y="-333957"/>
                    <a:ext cx="195944" cy="1362271"/>
                  </a:xfrm>
                  <a:prstGeom prst="rightBrace">
                    <a:avLst/>
                  </a:prstGeom>
                  <a:grpFill/>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schemeClr val="accent5">
                          <a:lumMod val="50000"/>
                        </a:schemeClr>
                      </a:solidFill>
                    </a:endParaRPr>
                  </a:p>
                </p:txBody>
              </p:sp>
              <p:sp>
                <p:nvSpPr>
                  <p:cNvPr id="138" name="テキスト ボックス 2"/>
                  <p:cNvSpPr txBox="1">
                    <a:spLocks noChangeArrowheads="1"/>
                  </p:cNvSpPr>
                  <p:nvPr/>
                </p:nvSpPr>
                <p:spPr bwMode="auto">
                  <a:xfrm>
                    <a:off x="398533" y="0"/>
                    <a:ext cx="564514" cy="253995"/>
                  </a:xfrm>
                  <a:prstGeom prst="rect">
                    <a:avLst/>
                  </a:prstGeom>
                  <a:grpFill/>
                  <a:ln w="9525">
                    <a:noFill/>
                    <a:miter lim="800000"/>
                    <a:headEnd/>
                    <a:tailEnd/>
                  </a:ln>
                </p:spPr>
                <p:txBody>
                  <a:bodyPr rot="0" vert="horz" wrap="square" lIns="91440" tIns="45720" rIns="91440" bIns="45720" anchor="t" anchorCtr="0">
                    <a:spAutoFit/>
                  </a:bodyPr>
                  <a:lstStyle/>
                  <a:p>
                    <a:pPr algn="ctr">
                      <a:spcAft>
                        <a:spcPts val="0"/>
                      </a:spcAft>
                    </a:pPr>
                    <a:r>
                      <a:rPr lang="ja-JP" sz="1050">
                        <a:solidFill>
                          <a:schemeClr val="accent5">
                            <a:lumMod val="50000"/>
                          </a:schemeClr>
                        </a:solidFill>
                        <a:effectLst/>
                        <a:latin typeface="游明朝" panose="02020400000000000000" pitchFamily="18" charset="-128"/>
                        <a:ea typeface="HG丸ｺﾞｼｯｸM-PRO" panose="020F0600000000000000" pitchFamily="50" charset="-128"/>
                        <a:cs typeface="Times New Roman" panose="02020603050405020304" pitchFamily="18" charset="0"/>
                      </a:rPr>
                      <a:t>３年</a:t>
                    </a:r>
                    <a:endParaRPr lang="ja-JP" sz="1200">
                      <a:solidFill>
                        <a:schemeClr val="accent5">
                          <a:lumMod val="50000"/>
                        </a:schemeClr>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grpSp>
              <p:nvGrpSpPr>
                <p:cNvPr id="134" name="グループ化 133"/>
                <p:cNvGrpSpPr/>
                <p:nvPr/>
              </p:nvGrpSpPr>
              <p:grpSpPr>
                <a:xfrm>
                  <a:off x="402210" y="677632"/>
                  <a:ext cx="1362075" cy="445135"/>
                  <a:chOff x="79149" y="0"/>
                  <a:chExt cx="1362271" cy="445151"/>
                </a:xfrm>
                <a:grpFill/>
              </p:grpSpPr>
              <p:sp>
                <p:nvSpPr>
                  <p:cNvPr id="135" name="右中かっこ 134"/>
                  <p:cNvSpPr/>
                  <p:nvPr/>
                </p:nvSpPr>
                <p:spPr>
                  <a:xfrm rot="16200000">
                    <a:off x="662313" y="-333957"/>
                    <a:ext cx="195944" cy="1362271"/>
                  </a:xfrm>
                  <a:prstGeom prst="rightBrace">
                    <a:avLst/>
                  </a:prstGeom>
                  <a:grpFill/>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schemeClr val="accent5">
                          <a:lumMod val="50000"/>
                        </a:schemeClr>
                      </a:solidFill>
                    </a:endParaRPr>
                  </a:p>
                </p:txBody>
              </p:sp>
              <p:sp>
                <p:nvSpPr>
                  <p:cNvPr id="136" name="テキスト ボックス 2"/>
                  <p:cNvSpPr txBox="1">
                    <a:spLocks noChangeArrowheads="1"/>
                  </p:cNvSpPr>
                  <p:nvPr/>
                </p:nvSpPr>
                <p:spPr bwMode="auto">
                  <a:xfrm>
                    <a:off x="477682" y="0"/>
                    <a:ext cx="564514" cy="253995"/>
                  </a:xfrm>
                  <a:prstGeom prst="rect">
                    <a:avLst/>
                  </a:prstGeom>
                  <a:grpFill/>
                  <a:ln w="9525">
                    <a:noFill/>
                    <a:miter lim="800000"/>
                    <a:headEnd/>
                    <a:tailEnd/>
                  </a:ln>
                </p:spPr>
                <p:txBody>
                  <a:bodyPr rot="0" vert="horz" wrap="square" lIns="91440" tIns="45720" rIns="91440" bIns="45720" anchor="t" anchorCtr="0">
                    <a:spAutoFit/>
                  </a:bodyPr>
                  <a:lstStyle/>
                  <a:p>
                    <a:pPr algn="ctr">
                      <a:spcAft>
                        <a:spcPts val="0"/>
                      </a:spcAft>
                    </a:pPr>
                    <a:r>
                      <a:rPr lang="ja-JP" sz="1050" dirty="0">
                        <a:solidFill>
                          <a:schemeClr val="accent5">
                            <a:lumMod val="50000"/>
                          </a:schemeClr>
                        </a:solidFill>
                        <a:effectLst/>
                        <a:latin typeface="游明朝" panose="02020400000000000000" pitchFamily="18" charset="-128"/>
                        <a:ea typeface="HG丸ｺﾞｼｯｸM-PRO" panose="020F0600000000000000" pitchFamily="50" charset="-128"/>
                        <a:cs typeface="Times New Roman" panose="02020603050405020304" pitchFamily="18" charset="0"/>
                      </a:rPr>
                      <a:t>３年</a:t>
                    </a:r>
                    <a:endParaRPr lang="ja-JP" sz="1200" dirty="0">
                      <a:solidFill>
                        <a:schemeClr val="accent5">
                          <a:lumMod val="50000"/>
                        </a:schemeClr>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grpSp>
          <p:sp>
            <p:nvSpPr>
              <p:cNvPr id="130" name="楕円 129"/>
              <p:cNvSpPr/>
              <p:nvPr/>
            </p:nvSpPr>
            <p:spPr>
              <a:xfrm>
                <a:off x="1315350" y="3425731"/>
                <a:ext cx="959576" cy="337089"/>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accent5">
                        <a:lumMod val="50000"/>
                      </a:schemeClr>
                    </a:solidFill>
                  </a:rPr>
                  <a:t>提出</a:t>
                </a:r>
                <a:endParaRPr kumimoji="1" lang="ja-JP" altLang="en-US" dirty="0">
                  <a:solidFill>
                    <a:schemeClr val="accent5">
                      <a:lumMod val="50000"/>
                    </a:schemeClr>
                  </a:solidFill>
                </a:endParaRPr>
              </a:p>
            </p:txBody>
          </p:sp>
          <p:sp>
            <p:nvSpPr>
              <p:cNvPr id="131" name="楕円 130"/>
              <p:cNvSpPr/>
              <p:nvPr/>
            </p:nvSpPr>
            <p:spPr>
              <a:xfrm>
                <a:off x="4230410" y="3425731"/>
                <a:ext cx="959576" cy="337089"/>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accent5">
                        <a:lumMod val="50000"/>
                      </a:schemeClr>
                    </a:solidFill>
                  </a:rPr>
                  <a:t>提出</a:t>
                </a:r>
                <a:endParaRPr kumimoji="1" lang="ja-JP" altLang="en-US" dirty="0">
                  <a:solidFill>
                    <a:schemeClr val="accent5">
                      <a:lumMod val="50000"/>
                    </a:schemeClr>
                  </a:solidFill>
                </a:endParaRPr>
              </a:p>
            </p:txBody>
          </p:sp>
          <p:sp>
            <p:nvSpPr>
              <p:cNvPr id="132" name="楕円 131"/>
              <p:cNvSpPr/>
              <p:nvPr/>
            </p:nvSpPr>
            <p:spPr>
              <a:xfrm>
                <a:off x="2755296" y="3425731"/>
                <a:ext cx="959576" cy="337089"/>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accent5">
                        <a:lumMod val="50000"/>
                      </a:schemeClr>
                    </a:solidFill>
                  </a:rPr>
                  <a:t>提出</a:t>
                </a:r>
                <a:endParaRPr kumimoji="1" lang="ja-JP" altLang="en-US" dirty="0">
                  <a:solidFill>
                    <a:schemeClr val="accent5">
                      <a:lumMod val="50000"/>
                    </a:schemeClr>
                  </a:solidFill>
                </a:endParaRPr>
              </a:p>
            </p:txBody>
          </p:sp>
        </p:grpSp>
        <p:sp>
          <p:nvSpPr>
            <p:cNvPr id="139" name="テキスト ボックス 2"/>
            <p:cNvSpPr txBox="1">
              <a:spLocks noChangeArrowheads="1"/>
            </p:cNvSpPr>
            <p:nvPr/>
          </p:nvSpPr>
          <p:spPr bwMode="auto">
            <a:xfrm>
              <a:off x="7081279" y="5536349"/>
              <a:ext cx="504825" cy="369332"/>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ja-JP" dirty="0">
                  <a:effectLst/>
                  <a:latin typeface="游明朝" panose="02020400000000000000" pitchFamily="18" charset="-128"/>
                  <a:ea typeface="HG丸ｺﾞｼｯｸM-PRO" panose="020F0600000000000000" pitchFamily="50" charset="-128"/>
                  <a:cs typeface="Times New Roman" panose="02020603050405020304" pitchFamily="18" charset="0"/>
                </a:rPr>
                <a:t>…</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sp>
        <p:nvSpPr>
          <p:cNvPr id="142" name="楕円 141"/>
          <p:cNvSpPr/>
          <p:nvPr/>
        </p:nvSpPr>
        <p:spPr>
          <a:xfrm>
            <a:off x="3470996" y="6227260"/>
            <a:ext cx="959576" cy="337089"/>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accent5">
                    <a:lumMod val="50000"/>
                  </a:schemeClr>
                </a:solidFill>
              </a:rPr>
              <a:t>提出</a:t>
            </a:r>
            <a:endParaRPr kumimoji="1" lang="ja-JP" altLang="en-US" dirty="0">
              <a:solidFill>
                <a:schemeClr val="accent5">
                  <a:lumMod val="50000"/>
                </a:schemeClr>
              </a:solidFill>
            </a:endParaRPr>
          </a:p>
        </p:txBody>
      </p:sp>
      <p:sp>
        <p:nvSpPr>
          <p:cNvPr id="151" name="テキスト ボックス 2"/>
          <p:cNvSpPr txBox="1">
            <a:spLocks noChangeArrowheads="1"/>
          </p:cNvSpPr>
          <p:nvPr/>
        </p:nvSpPr>
        <p:spPr bwMode="auto">
          <a:xfrm>
            <a:off x="4493747" y="6211138"/>
            <a:ext cx="3976299" cy="369332"/>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ja-JP" dirty="0">
                <a:solidFill>
                  <a:schemeClr val="accent5">
                    <a:lumMod val="50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これ以降、排出等するまで報告不要</a:t>
            </a:r>
            <a:endParaRPr lang="ja-JP" sz="2400" dirty="0">
              <a:solidFill>
                <a:schemeClr val="accent5">
                  <a:lumMod val="50000"/>
                </a:schemeClr>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Tree>
    <p:extLst>
      <p:ext uri="{BB962C8B-B14F-4D97-AF65-F5344CB8AC3E}">
        <p14:creationId xmlns:p14="http://schemas.microsoft.com/office/powerpoint/2010/main" val="1142773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9800" y="6288475"/>
            <a:ext cx="2057400" cy="365125"/>
          </a:xfrm>
        </p:spPr>
        <p:txBody>
          <a:bodyPr/>
          <a:lstStyle/>
          <a:p>
            <a:fld id="{6E12132C-C71E-4FE0-A767-5C1003A0C6BA}" type="slidenum">
              <a:rPr lang="ja-JP" altLang="en-US" smtClean="0"/>
              <a:pPr/>
              <a:t>1</a:t>
            </a:fld>
            <a:endParaRPr lang="ja-JP" altLang="en-US" dirty="0"/>
          </a:p>
        </p:txBody>
      </p:sp>
      <p:sp>
        <p:nvSpPr>
          <p:cNvPr id="18" name="正方形/長方形 17"/>
          <p:cNvSpPr/>
          <p:nvPr/>
        </p:nvSpPr>
        <p:spPr>
          <a:xfrm>
            <a:off x="562074" y="2277548"/>
            <a:ext cx="8362118" cy="400110"/>
          </a:xfrm>
          <a:prstGeom prst="rect">
            <a:avLst/>
          </a:prstGeom>
        </p:spPr>
        <p:txBody>
          <a:bodyPr wrap="square">
            <a:spAutoFit/>
          </a:bodyPr>
          <a:lstStyle/>
          <a:p>
            <a:pPr>
              <a:defRPr/>
            </a:pP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１　神奈川県生活環境の保全等に関する条例の概要と見直しについて</a:t>
            </a:r>
            <a:endParaRPr lang="en-US" altLang="ja-JP" sz="2000" b="1" dirty="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14" name="正方形/長方形 13"/>
          <p:cNvSpPr/>
          <p:nvPr/>
        </p:nvSpPr>
        <p:spPr>
          <a:xfrm>
            <a:off x="562074" y="2818174"/>
            <a:ext cx="8325278" cy="2246769"/>
          </a:xfrm>
          <a:prstGeom prst="rect">
            <a:avLst/>
          </a:prstGeom>
        </p:spPr>
        <p:txBody>
          <a:bodyPr wrap="square">
            <a:spAutoFit/>
          </a:bodyPr>
          <a:lstStyle/>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２</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　条例、条例施行規則改正の内容　</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(1)</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指定事業所の変更続きの変更</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(2)</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化学物質管理に関する制度の変更</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(3)</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地下水採取事業</a:t>
            </a: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者</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の手続きの合理化</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(4)</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事故時における物質の変更</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(5)</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環境汚染原因物質の追加及び測定方法の変更</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(6)</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その</a:t>
            </a: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他</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p:txBody>
      </p:sp>
      <p:sp>
        <p:nvSpPr>
          <p:cNvPr id="6" name="テキスト ボックス 58"/>
          <p:cNvSpPr txBox="1">
            <a:spLocks noChangeArrowheads="1"/>
          </p:cNvSpPr>
          <p:nvPr/>
        </p:nvSpPr>
        <p:spPr bwMode="auto">
          <a:xfrm>
            <a:off x="249025" y="828377"/>
            <a:ext cx="724415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smtClean="0">
                <a:solidFill>
                  <a:srgbClr val="002060"/>
                </a:solidFill>
                <a:latin typeface="游ゴシック" panose="020B0400000000000000" pitchFamily="50" charset="-128"/>
                <a:ea typeface="游ゴシック" panose="020B0400000000000000" pitchFamily="50" charset="-128"/>
              </a:rPr>
              <a:t>目次</a:t>
            </a:r>
            <a:endParaRPr lang="en-US" altLang="ja-JP" sz="2600" b="1" dirty="0" smtClean="0">
              <a:solidFill>
                <a:srgbClr val="002060"/>
              </a:solidFill>
              <a:latin typeface="游ゴシック" panose="020B0400000000000000" pitchFamily="50" charset="-128"/>
              <a:ea typeface="游ゴシック" panose="020B0400000000000000" pitchFamily="50" charset="-128"/>
            </a:endParaRPr>
          </a:p>
        </p:txBody>
      </p:sp>
      <p:sp>
        <p:nvSpPr>
          <p:cNvPr id="7" name="円/楕円 6"/>
          <p:cNvSpPr/>
          <p:nvPr/>
        </p:nvSpPr>
        <p:spPr>
          <a:xfrm>
            <a:off x="85491" y="764704"/>
            <a:ext cx="580379"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71330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33617" y="773976"/>
            <a:ext cx="8888500" cy="561975"/>
            <a:chOff x="690969" y="694429"/>
            <a:chExt cx="6401311" cy="561975"/>
          </a:xfrm>
        </p:grpSpPr>
        <p:sp>
          <p:nvSpPr>
            <p:cNvPr id="8" name="テキスト ボックス 58"/>
            <p:cNvSpPr txBox="1">
              <a:spLocks noChangeArrowheads="1"/>
            </p:cNvSpPr>
            <p:nvPr/>
          </p:nvSpPr>
          <p:spPr bwMode="auto">
            <a:xfrm>
              <a:off x="740615" y="757521"/>
              <a:ext cx="63516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a:solidFill>
                    <a:schemeClr val="accent5">
                      <a:lumMod val="50000"/>
                    </a:schemeClr>
                  </a:solidFill>
                  <a:latin typeface="游ゴシック" panose="020B0400000000000000" pitchFamily="50" charset="-128"/>
                  <a:ea typeface="游ゴシック" panose="020B0400000000000000" pitchFamily="50" charset="-128"/>
                </a:rPr>
                <a:t>②</a:t>
              </a: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　化学物質管理状況報告制度の合理化</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第</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42</a:t>
              </a: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条の３</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a:t>
              </a:r>
            </a:p>
          </p:txBody>
        </p:sp>
        <p:sp>
          <p:nvSpPr>
            <p:cNvPr id="9" name="円/楕円 6"/>
            <p:cNvSpPr/>
            <p:nvPr/>
          </p:nvSpPr>
          <p:spPr>
            <a:xfrm>
              <a:off x="690969" y="694429"/>
              <a:ext cx="404453"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grpSp>
      <p:sp>
        <p:nvSpPr>
          <p:cNvPr id="2" name="スライド番号プレースホルダー 1"/>
          <p:cNvSpPr>
            <a:spLocks noGrp="1"/>
          </p:cNvSpPr>
          <p:nvPr>
            <p:ph type="sldNum" sz="quarter" idx="12"/>
          </p:nvPr>
        </p:nvSpPr>
        <p:spPr>
          <a:xfrm>
            <a:off x="6979096" y="6356352"/>
            <a:ext cx="2057400" cy="365125"/>
          </a:xfrm>
        </p:spPr>
        <p:txBody>
          <a:bodyPr/>
          <a:lstStyle/>
          <a:p>
            <a:fld id="{6E12132C-C71E-4FE0-A767-5C1003A0C6BA}" type="slidenum">
              <a:rPr lang="ja-JP" altLang="en-US" smtClean="0"/>
              <a:pPr/>
              <a:t>19</a:t>
            </a:fld>
            <a:endParaRPr lang="ja-JP" altLang="en-US" dirty="0"/>
          </a:p>
        </p:txBody>
      </p:sp>
      <p:sp>
        <p:nvSpPr>
          <p:cNvPr id="21" name="Text Box 5"/>
          <p:cNvSpPr txBox="1">
            <a:spLocks noChangeArrowheads="1"/>
          </p:cNvSpPr>
          <p:nvPr/>
        </p:nvSpPr>
        <p:spPr bwMode="auto">
          <a:xfrm>
            <a:off x="695218" y="1700735"/>
            <a:ext cx="7972920"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令和７年度からの報告　</a:t>
            </a: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はこれまでと変更なし</a:t>
            </a:r>
            <a:endParaRPr kumimoji="0" lang="ja-JP" altLang="en-US" dirty="0">
              <a:solidFill>
                <a:schemeClr val="accent5">
                  <a:lumMod val="50000"/>
                </a:schemeClr>
              </a:solidFill>
              <a:latin typeface="游ゴシック" panose="020B0400000000000000" pitchFamily="50" charset="-128"/>
              <a:ea typeface="游ゴシック" panose="020B0400000000000000" pitchFamily="50" charset="-128"/>
            </a:endParaRPr>
          </a:p>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・対象　指定事業所</a:t>
            </a:r>
            <a:endParaRPr kumimoji="0" lang="en-US" altLang="ja-JP" baseline="30000" dirty="0" smtClean="0">
              <a:solidFill>
                <a:schemeClr val="accent5">
                  <a:lumMod val="50000"/>
                </a:schemeClr>
              </a:solidFill>
              <a:latin typeface="游ゴシック" panose="020B0400000000000000" pitchFamily="50" charset="-128"/>
              <a:ea typeface="游ゴシック" panose="020B0400000000000000" pitchFamily="50" charset="-128"/>
            </a:endParaRPr>
          </a:p>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ただし、</a:t>
            </a:r>
            <a:r>
              <a:rPr lang="ja-JP" altLang="en-US" b="1" dirty="0">
                <a:solidFill>
                  <a:srgbClr val="FF0000"/>
                </a:solidFill>
                <a:latin typeface="游ゴシック" panose="020B0400000000000000" pitchFamily="50" charset="-128"/>
                <a:ea typeface="游ゴシック" panose="020B0400000000000000" pitchFamily="50" charset="-128"/>
              </a:rPr>
              <a:t>化学物質を使用等しない指定事業所は初回以後、使用</a:t>
            </a:r>
            <a:r>
              <a:rPr lang="ja-JP" altLang="en-US" b="1" dirty="0" smtClean="0">
                <a:solidFill>
                  <a:srgbClr val="FF0000"/>
                </a:solidFill>
                <a:latin typeface="游ゴシック" panose="020B0400000000000000" pitchFamily="50" charset="-128"/>
                <a:ea typeface="游ゴシック" panose="020B0400000000000000" pitchFamily="50" charset="-128"/>
              </a:rPr>
              <a:t>等</a:t>
            </a:r>
            <a:endParaRPr lang="en-US" altLang="ja-JP" b="1" dirty="0" smtClean="0">
              <a:solidFill>
                <a:srgbClr val="FF0000"/>
              </a:solidFill>
              <a:latin typeface="游ゴシック" panose="020B0400000000000000" pitchFamily="50" charset="-128"/>
              <a:ea typeface="游ゴシック" panose="020B0400000000000000" pitchFamily="50" charset="-128"/>
            </a:endParaRPr>
          </a:p>
          <a:p>
            <a:pPr>
              <a:spcBef>
                <a:spcPct val="50000"/>
              </a:spcBef>
            </a:pPr>
            <a:r>
              <a:rPr lang="ja-JP" altLang="en-US" b="1" dirty="0">
                <a:solidFill>
                  <a:srgbClr val="FF0000"/>
                </a:solidFill>
                <a:latin typeface="游ゴシック" panose="020B0400000000000000" pitchFamily="50" charset="-128"/>
                <a:ea typeface="游ゴシック" panose="020B0400000000000000" pitchFamily="50" charset="-128"/>
              </a:rPr>
              <a:t>　</a:t>
            </a:r>
            <a:r>
              <a:rPr lang="ja-JP" altLang="en-US" b="1" dirty="0" smtClean="0">
                <a:solidFill>
                  <a:srgbClr val="FF0000"/>
                </a:solidFill>
                <a:latin typeface="游ゴシック" panose="020B0400000000000000" pitchFamily="50" charset="-128"/>
                <a:ea typeface="游ゴシック" panose="020B0400000000000000" pitchFamily="50" charset="-128"/>
              </a:rPr>
              <a:t>　　　　する</a:t>
            </a:r>
            <a:r>
              <a:rPr lang="ja-JP" altLang="en-US" b="1" dirty="0">
                <a:solidFill>
                  <a:srgbClr val="FF0000"/>
                </a:solidFill>
                <a:latin typeface="游ゴシック" panose="020B0400000000000000" pitchFamily="50" charset="-128"/>
                <a:ea typeface="游ゴシック" panose="020B0400000000000000" pitchFamily="50" charset="-128"/>
              </a:rPr>
              <a:t>までの間</a:t>
            </a:r>
            <a:r>
              <a:rPr lang="ja-JP" altLang="en-US" b="1" dirty="0" smtClean="0">
                <a:solidFill>
                  <a:srgbClr val="FF0000"/>
                </a:solidFill>
                <a:latin typeface="游ゴシック" panose="020B0400000000000000" pitchFamily="50" charset="-128"/>
                <a:ea typeface="游ゴシック" panose="020B0400000000000000" pitchFamily="50" charset="-128"/>
              </a:rPr>
              <a:t>報告不要</a:t>
            </a:r>
            <a:endParaRPr lang="en-US" altLang="ja-JP" dirty="0">
              <a:solidFill>
                <a:srgbClr val="FF0000"/>
              </a:solidFill>
              <a:latin typeface="游ゴシック" panose="020B0400000000000000" pitchFamily="50" charset="-128"/>
              <a:ea typeface="游ゴシック" panose="020B0400000000000000" pitchFamily="50" charset="-128"/>
            </a:endParaRPr>
          </a:p>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・内容　使用等する化学物質や環境に係る組織体制の整備状況</a:t>
            </a:r>
            <a:r>
              <a:rPr kumimoji="0" lang="en-US" altLang="ja-JP" baseline="30000" dirty="0" smtClean="0">
                <a:solidFill>
                  <a:schemeClr val="accent5">
                    <a:lumMod val="50000"/>
                  </a:schemeClr>
                </a:solidFill>
                <a:latin typeface="游ゴシック" panose="020B0400000000000000" pitchFamily="50" charset="-128"/>
                <a:ea typeface="游ゴシック" panose="020B0400000000000000" pitchFamily="50" charset="-128"/>
              </a:rPr>
              <a:t>※</a:t>
            </a:r>
          </a:p>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・期限　３年に１度</a:t>
            </a:r>
            <a:r>
              <a:rPr kumimoji="0" lang="en-US" altLang="ja-JP" baseline="30000" dirty="0" smtClean="0">
                <a:solidFill>
                  <a:schemeClr val="accent5">
                    <a:lumMod val="50000"/>
                  </a:schemeClr>
                </a:solidFill>
                <a:latin typeface="游ゴシック" panose="020B0400000000000000" pitchFamily="50" charset="-128"/>
                <a:ea typeface="游ゴシック" panose="020B0400000000000000" pitchFamily="50" charset="-128"/>
              </a:rPr>
              <a:t>※</a:t>
            </a:r>
            <a:endParaRPr kumimoji="0" lang="en-US" altLang="ja-JP" baseline="30000" dirty="0">
              <a:solidFill>
                <a:schemeClr val="accent5">
                  <a:lumMod val="50000"/>
                </a:schemeClr>
              </a:solidFill>
              <a:latin typeface="游ゴシック" panose="020B0400000000000000" pitchFamily="50" charset="-128"/>
              <a:ea typeface="游ゴシック" panose="020B0400000000000000" pitchFamily="50" charset="-128"/>
            </a:endParaRPr>
          </a:p>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・方法　書面による届出</a:t>
            </a:r>
            <a:r>
              <a:rPr kumimoji="0" lang="en-US" altLang="ja-JP" baseline="30000" dirty="0" smtClean="0">
                <a:solidFill>
                  <a:schemeClr val="accent5">
                    <a:lumMod val="50000"/>
                  </a:schemeClr>
                </a:solidFill>
                <a:latin typeface="游ゴシック" panose="020B0400000000000000" pitchFamily="50" charset="-128"/>
                <a:ea typeface="游ゴシック" panose="020B0400000000000000" pitchFamily="50" charset="-128"/>
              </a:rPr>
              <a:t>※</a:t>
            </a:r>
          </a:p>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・様式　県ホームページに掲載</a:t>
            </a:r>
            <a:r>
              <a:rPr kumimoji="0" lang="en-US" altLang="ja-JP" baseline="30000" dirty="0" smtClean="0">
                <a:solidFill>
                  <a:schemeClr val="accent5">
                    <a:lumMod val="50000"/>
                  </a:schemeClr>
                </a:solidFill>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2695134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33617" y="773976"/>
            <a:ext cx="8888500" cy="561975"/>
            <a:chOff x="690969" y="694429"/>
            <a:chExt cx="6401311" cy="561975"/>
          </a:xfrm>
        </p:grpSpPr>
        <p:sp>
          <p:nvSpPr>
            <p:cNvPr id="8" name="テキスト ボックス 58"/>
            <p:cNvSpPr txBox="1">
              <a:spLocks noChangeArrowheads="1"/>
            </p:cNvSpPr>
            <p:nvPr/>
          </p:nvSpPr>
          <p:spPr bwMode="auto">
            <a:xfrm>
              <a:off x="740615" y="757521"/>
              <a:ext cx="63516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③　化学物質管理計画の作成と提出</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第</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42</a:t>
              </a: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条の４</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a:t>
              </a:r>
            </a:p>
          </p:txBody>
        </p:sp>
        <p:sp>
          <p:nvSpPr>
            <p:cNvPr id="9" name="円/楕円 6"/>
            <p:cNvSpPr/>
            <p:nvPr/>
          </p:nvSpPr>
          <p:spPr>
            <a:xfrm>
              <a:off x="690969" y="694429"/>
              <a:ext cx="404453"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grpSp>
      <p:sp>
        <p:nvSpPr>
          <p:cNvPr id="2" name="スライド番号プレースホルダー 1"/>
          <p:cNvSpPr>
            <a:spLocks noGrp="1"/>
          </p:cNvSpPr>
          <p:nvPr>
            <p:ph type="sldNum" sz="quarter" idx="12"/>
          </p:nvPr>
        </p:nvSpPr>
        <p:spPr>
          <a:xfrm>
            <a:off x="6979096" y="6356352"/>
            <a:ext cx="2057400" cy="365125"/>
          </a:xfrm>
        </p:spPr>
        <p:txBody>
          <a:bodyPr/>
          <a:lstStyle/>
          <a:p>
            <a:fld id="{6E12132C-C71E-4FE0-A767-5C1003A0C6BA}" type="slidenum">
              <a:rPr lang="ja-JP" altLang="en-US" smtClean="0"/>
              <a:pPr/>
              <a:t>20</a:t>
            </a:fld>
            <a:endParaRPr lang="ja-JP" altLang="en-US" dirty="0"/>
          </a:p>
        </p:txBody>
      </p:sp>
      <p:sp>
        <p:nvSpPr>
          <p:cNvPr id="13" name="Text Box 5"/>
          <p:cNvSpPr txBox="1">
            <a:spLocks noChangeArrowheads="1"/>
          </p:cNvSpPr>
          <p:nvPr/>
        </p:nvSpPr>
        <p:spPr bwMode="auto">
          <a:xfrm>
            <a:off x="695218" y="1700735"/>
            <a:ext cx="797292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背景</a:t>
            </a:r>
            <a:endPar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自然災害が増加し、一部は激甚化</a:t>
            </a:r>
            <a:endParaRPr kumimoji="0" lang="ja-JP" altLang="en-US" dirty="0">
              <a:solidFill>
                <a:schemeClr val="accent5">
                  <a:lumMod val="50000"/>
                </a:schemeClr>
              </a:solidFill>
              <a:latin typeface="游ゴシック" panose="020B0400000000000000" pitchFamily="50" charset="-128"/>
              <a:ea typeface="游ゴシック" panose="020B0400000000000000" pitchFamily="50" charset="-128"/>
            </a:endParaRPr>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64589" y="2852342"/>
            <a:ext cx="2346960" cy="2346960"/>
          </a:xfrm>
          <a:prstGeom prst="rect">
            <a:avLst/>
          </a:prstGeom>
        </p:spPr>
      </p:pic>
      <p:pic>
        <p:nvPicPr>
          <p:cNvPr id="6" name="図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7101" y="2528500"/>
            <a:ext cx="4709160" cy="2987040"/>
          </a:xfrm>
          <a:prstGeom prst="rect">
            <a:avLst/>
          </a:prstGeom>
        </p:spPr>
      </p:pic>
      <p:sp>
        <p:nvSpPr>
          <p:cNvPr id="14" name="テキスト ボックス 58"/>
          <p:cNvSpPr txBox="1">
            <a:spLocks noChangeArrowheads="1"/>
          </p:cNvSpPr>
          <p:nvPr/>
        </p:nvSpPr>
        <p:spPr bwMode="auto">
          <a:xfrm>
            <a:off x="1649308" y="5925114"/>
            <a:ext cx="5976664" cy="430887"/>
          </a:xfrm>
          <a:prstGeom prst="rect">
            <a:avLst/>
          </a:prstGeom>
          <a:no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en-US" altLang="ja-JP" sz="1100"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1100" dirty="0" smtClean="0">
                <a:solidFill>
                  <a:schemeClr val="accent5">
                    <a:lumMod val="50000"/>
                  </a:schemeClr>
                </a:solidFill>
                <a:latin typeface="游ゴシック" panose="020B0400000000000000" pitchFamily="50" charset="-128"/>
                <a:ea typeface="游ゴシック" panose="020B0400000000000000" pitchFamily="50" charset="-128"/>
              </a:rPr>
              <a:t>出展：</a:t>
            </a:r>
            <a:r>
              <a:rPr lang="en-US" altLang="ja-JP" sz="1100"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1100" dirty="0" smtClean="0">
                <a:solidFill>
                  <a:schemeClr val="accent5">
                    <a:lumMod val="50000"/>
                  </a:schemeClr>
                </a:solidFill>
                <a:latin typeface="游ゴシック" panose="020B0400000000000000" pitchFamily="50" charset="-128"/>
                <a:ea typeface="游ゴシック" panose="020B0400000000000000" pitchFamily="50" charset="-128"/>
              </a:rPr>
              <a:t>左</a:t>
            </a:r>
            <a:r>
              <a:rPr lang="en-US" altLang="ja-JP" sz="1100"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1100" dirty="0" smtClean="0">
                <a:solidFill>
                  <a:schemeClr val="accent5">
                    <a:lumMod val="50000"/>
                  </a:schemeClr>
                </a:solidFill>
                <a:latin typeface="游ゴシック" panose="020B0400000000000000" pitchFamily="50" charset="-128"/>
                <a:ea typeface="游ゴシック" panose="020B0400000000000000" pitchFamily="50" charset="-128"/>
              </a:rPr>
              <a:t>国土交通白書</a:t>
            </a:r>
            <a:r>
              <a:rPr lang="en-US" altLang="ja-JP" sz="1100" dirty="0" smtClean="0">
                <a:solidFill>
                  <a:schemeClr val="accent5">
                    <a:lumMod val="50000"/>
                  </a:schemeClr>
                </a:solidFill>
                <a:latin typeface="游ゴシック" panose="020B0400000000000000" pitchFamily="50" charset="-128"/>
                <a:ea typeface="游ゴシック" panose="020B0400000000000000" pitchFamily="50" charset="-128"/>
              </a:rPr>
              <a:t>2020(</a:t>
            </a:r>
            <a:r>
              <a:rPr lang="ja-JP" altLang="en-US" sz="1100" dirty="0" smtClean="0">
                <a:solidFill>
                  <a:schemeClr val="accent5">
                    <a:lumMod val="50000"/>
                  </a:schemeClr>
                </a:solidFill>
                <a:latin typeface="游ゴシック" panose="020B0400000000000000" pitchFamily="50" charset="-128"/>
                <a:ea typeface="游ゴシック" panose="020B0400000000000000" pitchFamily="50" charset="-128"/>
              </a:rPr>
              <a:t>国交省</a:t>
            </a:r>
            <a:r>
              <a:rPr lang="en-US" altLang="ja-JP" sz="1100" dirty="0" smtClean="0">
                <a:solidFill>
                  <a:schemeClr val="accent5">
                    <a:lumMod val="50000"/>
                  </a:schemeClr>
                </a:solidFill>
                <a:latin typeface="游ゴシック" panose="020B0400000000000000" pitchFamily="50" charset="-128"/>
                <a:ea typeface="游ゴシック" panose="020B0400000000000000" pitchFamily="50" charset="-128"/>
              </a:rPr>
              <a:t>)</a:t>
            </a:r>
          </a:p>
          <a:p>
            <a:pPr>
              <a:defRPr/>
            </a:pPr>
            <a:r>
              <a:rPr lang="ja-JP" altLang="en-US" sz="1100" dirty="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sz="1100" dirty="0" smtClean="0">
                <a:solidFill>
                  <a:schemeClr val="accent5">
                    <a:lumMod val="50000"/>
                  </a:schemeClr>
                </a:solidFill>
                <a:latin typeface="游ゴシック" panose="020B0400000000000000" pitchFamily="50" charset="-128"/>
                <a:ea typeface="游ゴシック" panose="020B0400000000000000" pitchFamily="50" charset="-128"/>
              </a:rPr>
              <a:t>　　　</a:t>
            </a:r>
            <a:r>
              <a:rPr lang="en-US" altLang="ja-JP" sz="1100"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1100" dirty="0" smtClean="0">
                <a:solidFill>
                  <a:schemeClr val="accent5">
                    <a:lumMod val="50000"/>
                  </a:schemeClr>
                </a:solidFill>
                <a:latin typeface="游ゴシック" panose="020B0400000000000000" pitchFamily="50" charset="-128"/>
                <a:ea typeface="游ゴシック" panose="020B0400000000000000" pitchFamily="50" charset="-128"/>
              </a:rPr>
              <a:t>右</a:t>
            </a:r>
            <a:r>
              <a:rPr lang="en-US" altLang="ja-JP" sz="1100"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1100" dirty="0" smtClean="0">
                <a:solidFill>
                  <a:schemeClr val="accent5">
                    <a:lumMod val="50000"/>
                  </a:schemeClr>
                </a:solidFill>
                <a:latin typeface="游ゴシック" panose="020B0400000000000000" pitchFamily="50" charset="-128"/>
                <a:ea typeface="游ゴシック" panose="020B0400000000000000" pitchFamily="50" charset="-128"/>
              </a:rPr>
              <a:t>令和元年</a:t>
            </a:r>
            <a:r>
              <a:rPr lang="en-US" altLang="ja-JP" sz="1100" dirty="0" smtClean="0">
                <a:solidFill>
                  <a:schemeClr val="accent5">
                    <a:lumMod val="50000"/>
                  </a:schemeClr>
                </a:solidFill>
                <a:latin typeface="游ゴシック" panose="020B0400000000000000" pitchFamily="50" charset="-128"/>
                <a:ea typeface="游ゴシック" panose="020B0400000000000000" pitchFamily="50" charset="-128"/>
              </a:rPr>
              <a:t>11</a:t>
            </a:r>
            <a:r>
              <a:rPr lang="ja-JP" altLang="en-US" sz="1100" dirty="0" smtClean="0">
                <a:solidFill>
                  <a:schemeClr val="accent5">
                    <a:lumMod val="50000"/>
                  </a:schemeClr>
                </a:solidFill>
                <a:latin typeface="游ゴシック" panose="020B0400000000000000" pitchFamily="50" charset="-128"/>
                <a:ea typeface="游ゴシック" panose="020B0400000000000000" pitchFamily="50" charset="-128"/>
              </a:rPr>
              <a:t>月</a:t>
            </a:r>
            <a:r>
              <a:rPr lang="en-US" altLang="ja-JP" sz="1100" dirty="0" smtClean="0">
                <a:solidFill>
                  <a:schemeClr val="accent5">
                    <a:lumMod val="50000"/>
                  </a:schemeClr>
                </a:solidFill>
                <a:latin typeface="游ゴシック" panose="020B0400000000000000" pitchFamily="50" charset="-128"/>
                <a:ea typeface="游ゴシック" panose="020B0400000000000000" pitchFamily="50" charset="-128"/>
              </a:rPr>
              <a:t>19</a:t>
            </a:r>
            <a:r>
              <a:rPr lang="ja-JP" altLang="en-US" sz="1100" dirty="0" smtClean="0">
                <a:solidFill>
                  <a:schemeClr val="accent5">
                    <a:lumMod val="50000"/>
                  </a:schemeClr>
                </a:solidFill>
                <a:latin typeface="游ゴシック" panose="020B0400000000000000" pitchFamily="50" charset="-128"/>
                <a:ea typeface="游ゴシック" panose="020B0400000000000000" pitchFamily="50" charset="-128"/>
              </a:rPr>
              <a:t>日交通政策審議会第</a:t>
            </a:r>
            <a:r>
              <a:rPr lang="en-US" altLang="ja-JP" sz="1100" dirty="0" smtClean="0">
                <a:solidFill>
                  <a:schemeClr val="accent5">
                    <a:lumMod val="50000"/>
                  </a:schemeClr>
                </a:solidFill>
                <a:latin typeface="游ゴシック" panose="020B0400000000000000" pitchFamily="50" charset="-128"/>
                <a:ea typeface="游ゴシック" panose="020B0400000000000000" pitchFamily="50" charset="-128"/>
              </a:rPr>
              <a:t>77</a:t>
            </a:r>
            <a:r>
              <a:rPr lang="ja-JP" altLang="en-US" sz="1100" dirty="0" smtClean="0">
                <a:solidFill>
                  <a:schemeClr val="accent5">
                    <a:lumMod val="50000"/>
                  </a:schemeClr>
                </a:solidFill>
                <a:latin typeface="游ゴシック" panose="020B0400000000000000" pitchFamily="50" charset="-128"/>
                <a:ea typeface="游ゴシック" panose="020B0400000000000000" pitchFamily="50" charset="-128"/>
              </a:rPr>
              <a:t>回港湾分科会参考資料</a:t>
            </a:r>
            <a:r>
              <a:rPr lang="en-US" altLang="ja-JP" sz="1100"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1100" dirty="0" smtClean="0">
                <a:solidFill>
                  <a:schemeClr val="accent5">
                    <a:lumMod val="50000"/>
                  </a:schemeClr>
                </a:solidFill>
                <a:latin typeface="游ゴシック" panose="020B0400000000000000" pitchFamily="50" charset="-128"/>
                <a:ea typeface="游ゴシック" panose="020B0400000000000000" pitchFamily="50" charset="-128"/>
              </a:rPr>
              <a:t>国交省</a:t>
            </a:r>
            <a:r>
              <a:rPr lang="en-US" altLang="ja-JP" sz="1100" dirty="0" smtClean="0">
                <a:solidFill>
                  <a:schemeClr val="accent5">
                    <a:lumMod val="50000"/>
                  </a:schemeClr>
                </a:solidFill>
                <a:latin typeface="游ゴシック" panose="020B0400000000000000" pitchFamily="50" charset="-128"/>
                <a:ea typeface="游ゴシック" panose="020B0400000000000000" pitchFamily="50" charset="-128"/>
              </a:rPr>
              <a:t>)</a:t>
            </a:r>
          </a:p>
        </p:txBody>
      </p:sp>
      <p:sp>
        <p:nvSpPr>
          <p:cNvPr id="16" name="テキスト ボックス 58"/>
          <p:cNvSpPr txBox="1">
            <a:spLocks noChangeArrowheads="1"/>
          </p:cNvSpPr>
          <p:nvPr/>
        </p:nvSpPr>
        <p:spPr bwMode="auto">
          <a:xfrm>
            <a:off x="930159" y="5544500"/>
            <a:ext cx="7547448" cy="369332"/>
          </a:xfrm>
          <a:prstGeom prst="rect">
            <a:avLst/>
          </a:prstGeom>
          <a:no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例　</a:t>
            </a:r>
            <a:r>
              <a:rPr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左</a:t>
            </a:r>
            <a:r>
              <a:rPr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土砂災害の発生</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件数</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の推移 </a:t>
            </a:r>
            <a:r>
              <a:rPr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右</a:t>
            </a:r>
            <a:r>
              <a:rPr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令和</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元年の台風による</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被害</a:t>
            </a:r>
            <a:endParaRPr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71458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33617" y="773976"/>
            <a:ext cx="8888500" cy="561975"/>
            <a:chOff x="690969" y="694429"/>
            <a:chExt cx="6401311" cy="561975"/>
          </a:xfrm>
        </p:grpSpPr>
        <p:sp>
          <p:nvSpPr>
            <p:cNvPr id="8" name="テキスト ボックス 58"/>
            <p:cNvSpPr txBox="1">
              <a:spLocks noChangeArrowheads="1"/>
            </p:cNvSpPr>
            <p:nvPr/>
          </p:nvSpPr>
          <p:spPr bwMode="auto">
            <a:xfrm>
              <a:off x="740615" y="757521"/>
              <a:ext cx="63516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③　化学物質管理計画の作成と提出</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第</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42</a:t>
              </a: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条の４</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a:t>
              </a:r>
            </a:p>
          </p:txBody>
        </p:sp>
        <p:sp>
          <p:nvSpPr>
            <p:cNvPr id="9" name="円/楕円 6"/>
            <p:cNvSpPr/>
            <p:nvPr/>
          </p:nvSpPr>
          <p:spPr>
            <a:xfrm>
              <a:off x="690969" y="694429"/>
              <a:ext cx="404453"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grpSp>
      <p:sp>
        <p:nvSpPr>
          <p:cNvPr id="2" name="スライド番号プレースホルダー 1"/>
          <p:cNvSpPr>
            <a:spLocks noGrp="1"/>
          </p:cNvSpPr>
          <p:nvPr>
            <p:ph type="sldNum" sz="quarter" idx="12"/>
          </p:nvPr>
        </p:nvSpPr>
        <p:spPr>
          <a:xfrm>
            <a:off x="6979096" y="6356352"/>
            <a:ext cx="2057400" cy="365125"/>
          </a:xfrm>
        </p:spPr>
        <p:txBody>
          <a:bodyPr/>
          <a:lstStyle/>
          <a:p>
            <a:fld id="{6E12132C-C71E-4FE0-A767-5C1003A0C6BA}" type="slidenum">
              <a:rPr lang="ja-JP" altLang="en-US" smtClean="0"/>
              <a:pPr/>
              <a:t>21</a:t>
            </a:fld>
            <a:endParaRPr lang="ja-JP" altLang="en-US" dirty="0"/>
          </a:p>
        </p:txBody>
      </p:sp>
      <p:sp>
        <p:nvSpPr>
          <p:cNvPr id="13" name="Text Box 5"/>
          <p:cNvSpPr txBox="1">
            <a:spLocks noChangeArrowheads="1"/>
          </p:cNvSpPr>
          <p:nvPr/>
        </p:nvSpPr>
        <p:spPr bwMode="auto">
          <a:xfrm>
            <a:off x="695218" y="1700735"/>
            <a:ext cx="79729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課題</a:t>
            </a:r>
          </a:p>
          <a:p>
            <a:pPr>
              <a:defRPr/>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b="1" dirty="0" smtClean="0">
                <a:solidFill>
                  <a:srgbClr val="FF0000"/>
                </a:solidFill>
                <a:latin typeface="游ゴシック" panose="020B0400000000000000" pitchFamily="50" charset="-128"/>
                <a:ea typeface="游ゴシック" panose="020B0400000000000000" pitchFamily="50" charset="-128"/>
              </a:rPr>
              <a:t>自然災害の頻発化・激甚化</a:t>
            </a:r>
            <a:r>
              <a:rPr lang="ja-JP" altLang="en-US" dirty="0" smtClean="0">
                <a:solidFill>
                  <a:srgbClr val="002060"/>
                </a:solidFill>
                <a:latin typeface="游ゴシック" panose="020B0400000000000000" pitchFamily="50" charset="-128"/>
                <a:ea typeface="游ゴシック" panose="020B0400000000000000" pitchFamily="50" charset="-128"/>
              </a:rPr>
              <a:t>を踏まえ、施設破損等による化学物質の漏えい</a:t>
            </a:r>
            <a:r>
              <a:rPr lang="ja-JP" altLang="en-US" dirty="0">
                <a:solidFill>
                  <a:srgbClr val="002060"/>
                </a:solidFill>
                <a:latin typeface="游ゴシック" panose="020B0400000000000000" pitchFamily="50" charset="-128"/>
                <a:ea typeface="游ゴシック" panose="020B0400000000000000" pitchFamily="50" charset="-128"/>
              </a:rPr>
              <a:t>等を</a:t>
            </a:r>
            <a:r>
              <a:rPr lang="ja-JP" altLang="en-US" b="1" dirty="0">
                <a:solidFill>
                  <a:srgbClr val="FF0000"/>
                </a:solidFill>
                <a:latin typeface="游ゴシック" panose="020B0400000000000000" pitchFamily="50" charset="-128"/>
                <a:ea typeface="游ゴシック" panose="020B0400000000000000" pitchFamily="50" charset="-128"/>
              </a:rPr>
              <a:t>予防する措置</a:t>
            </a:r>
            <a:r>
              <a:rPr lang="ja-JP" altLang="en-US" dirty="0">
                <a:solidFill>
                  <a:srgbClr val="002060"/>
                </a:solidFill>
                <a:latin typeface="游ゴシック" panose="020B0400000000000000" pitchFamily="50" charset="-128"/>
                <a:ea typeface="游ゴシック" panose="020B0400000000000000" pitchFamily="50" charset="-128"/>
              </a:rPr>
              <a:t>、漏えい等の際の</a:t>
            </a:r>
            <a:r>
              <a:rPr lang="ja-JP" altLang="en-US" b="1" dirty="0">
                <a:solidFill>
                  <a:srgbClr val="FF0000"/>
                </a:solidFill>
                <a:latin typeface="游ゴシック" panose="020B0400000000000000" pitchFamily="50" charset="-128"/>
                <a:ea typeface="游ゴシック" panose="020B0400000000000000" pitchFamily="50" charset="-128"/>
              </a:rPr>
              <a:t>応急体制の構築</a:t>
            </a:r>
            <a:r>
              <a:rPr lang="ja-JP" altLang="en-US" dirty="0">
                <a:solidFill>
                  <a:srgbClr val="002060"/>
                </a:solidFill>
                <a:latin typeface="游ゴシック" panose="020B0400000000000000" pitchFamily="50" charset="-128"/>
                <a:ea typeface="游ゴシック" panose="020B0400000000000000" pitchFamily="50" charset="-128"/>
              </a:rPr>
              <a:t>が</a:t>
            </a:r>
            <a:r>
              <a:rPr lang="ja-JP" altLang="en-US" dirty="0" smtClean="0">
                <a:solidFill>
                  <a:srgbClr val="002060"/>
                </a:solidFill>
                <a:latin typeface="游ゴシック" panose="020B0400000000000000" pitchFamily="50" charset="-128"/>
                <a:ea typeface="游ゴシック" panose="020B0400000000000000" pitchFamily="50" charset="-128"/>
              </a:rPr>
              <a:t>必要</a:t>
            </a:r>
            <a:endParaRPr kumimoji="0" lang="ja-JP" altLang="en-US" dirty="0">
              <a:solidFill>
                <a:schemeClr val="accent5">
                  <a:lumMod val="50000"/>
                </a:schemeClr>
              </a:solidFill>
              <a:latin typeface="游ゴシック" panose="020B0400000000000000" pitchFamily="50" charset="-128"/>
              <a:ea typeface="游ゴシック" panose="020B0400000000000000" pitchFamily="50" charset="-128"/>
            </a:endParaRPr>
          </a:p>
        </p:txBody>
      </p:sp>
      <p:grpSp>
        <p:nvGrpSpPr>
          <p:cNvPr id="3" name="グループ化 2"/>
          <p:cNvGrpSpPr/>
          <p:nvPr/>
        </p:nvGrpSpPr>
        <p:grpSpPr>
          <a:xfrm>
            <a:off x="1649308" y="2795003"/>
            <a:ext cx="5976664" cy="3391721"/>
            <a:chOff x="1649308" y="2795003"/>
            <a:chExt cx="5976664" cy="3391721"/>
          </a:xfrm>
        </p:grpSpPr>
        <p:pic>
          <p:nvPicPr>
            <p:cNvPr id="22" name="図 2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2871413" y="2795003"/>
              <a:ext cx="3532454" cy="2691394"/>
            </a:xfrm>
            <a:prstGeom prst="rect">
              <a:avLst/>
            </a:prstGeom>
            <a:ln>
              <a:noFill/>
            </a:ln>
            <a:extLst>
              <a:ext uri="{53640926-AAD7-44D8-BBD7-CCE9431645EC}">
                <a14:shadowObscured xmlns:a14="http://schemas.microsoft.com/office/drawing/2010/main"/>
              </a:ext>
            </a:extLst>
          </p:spPr>
        </p:pic>
        <p:sp>
          <p:nvSpPr>
            <p:cNvPr id="23" name="テキスト ボックス 58"/>
            <p:cNvSpPr txBox="1">
              <a:spLocks noChangeArrowheads="1"/>
            </p:cNvSpPr>
            <p:nvPr/>
          </p:nvSpPr>
          <p:spPr bwMode="auto">
            <a:xfrm>
              <a:off x="1649308" y="5925114"/>
              <a:ext cx="5976664" cy="261610"/>
            </a:xfrm>
            <a:prstGeom prst="rect">
              <a:avLst/>
            </a:prstGeom>
            <a:no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en-US" altLang="ja-JP" sz="1100"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1100" dirty="0" smtClean="0">
                  <a:solidFill>
                    <a:schemeClr val="accent5">
                      <a:lumMod val="50000"/>
                    </a:schemeClr>
                  </a:solidFill>
                  <a:latin typeface="游ゴシック" panose="020B0400000000000000" pitchFamily="50" charset="-128"/>
                  <a:ea typeface="游ゴシック" panose="020B0400000000000000" pitchFamily="50" charset="-128"/>
                </a:rPr>
                <a:t>出展：令和元</a:t>
              </a:r>
              <a:r>
                <a:rPr lang="ja-JP" altLang="en-US" sz="1100" dirty="0">
                  <a:solidFill>
                    <a:schemeClr val="accent5">
                      <a:lumMod val="50000"/>
                    </a:schemeClr>
                  </a:solidFill>
                  <a:latin typeface="游ゴシック" panose="020B0400000000000000" pitchFamily="50" charset="-128"/>
                  <a:ea typeface="游ゴシック" panose="020B0400000000000000" pitchFamily="50" charset="-128"/>
                </a:rPr>
                <a:t>年度第１回危険物施設の風水害対策のあり方に関する</a:t>
              </a:r>
              <a:r>
                <a:rPr lang="ja-JP" altLang="en-US" sz="1100" dirty="0" smtClean="0">
                  <a:solidFill>
                    <a:schemeClr val="accent5">
                      <a:lumMod val="50000"/>
                    </a:schemeClr>
                  </a:solidFill>
                  <a:latin typeface="游ゴシック" panose="020B0400000000000000" pitchFamily="50" charset="-128"/>
                  <a:ea typeface="游ゴシック" panose="020B0400000000000000" pitchFamily="50" charset="-128"/>
                </a:rPr>
                <a:t>検討会資料</a:t>
              </a:r>
              <a:r>
                <a:rPr lang="en-US" altLang="ja-JP" sz="1100"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1100" dirty="0" smtClean="0">
                  <a:solidFill>
                    <a:schemeClr val="accent5">
                      <a:lumMod val="50000"/>
                    </a:schemeClr>
                  </a:solidFill>
                  <a:latin typeface="游ゴシック" panose="020B0400000000000000" pitchFamily="50" charset="-128"/>
                  <a:ea typeface="游ゴシック" panose="020B0400000000000000" pitchFamily="50" charset="-128"/>
                </a:rPr>
                <a:t>消防庁</a:t>
              </a:r>
              <a:r>
                <a:rPr lang="en-US" altLang="ja-JP" sz="1100" dirty="0" smtClean="0">
                  <a:solidFill>
                    <a:schemeClr val="accent5">
                      <a:lumMod val="50000"/>
                    </a:schemeClr>
                  </a:solidFill>
                  <a:latin typeface="游ゴシック" panose="020B0400000000000000" pitchFamily="50" charset="-128"/>
                  <a:ea typeface="游ゴシック" panose="020B0400000000000000" pitchFamily="50" charset="-128"/>
                </a:rPr>
                <a:t>)</a:t>
              </a:r>
            </a:p>
          </p:txBody>
        </p:sp>
        <p:sp>
          <p:nvSpPr>
            <p:cNvPr id="24" name="テキスト ボックス 58"/>
            <p:cNvSpPr txBox="1">
              <a:spLocks noChangeArrowheads="1"/>
            </p:cNvSpPr>
            <p:nvPr/>
          </p:nvSpPr>
          <p:spPr bwMode="auto">
            <a:xfrm>
              <a:off x="2153365" y="5586412"/>
              <a:ext cx="4968551" cy="369332"/>
            </a:xfrm>
            <a:prstGeom prst="rect">
              <a:avLst/>
            </a:prstGeom>
            <a:no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例　令和元年</a:t>
              </a:r>
              <a:r>
                <a:rPr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8</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月の九州北部豪雨による油流出</a:t>
              </a:r>
              <a:endParaRPr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3384378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33617" y="773976"/>
            <a:ext cx="8888500" cy="561975"/>
            <a:chOff x="690969" y="694429"/>
            <a:chExt cx="6401311" cy="561975"/>
          </a:xfrm>
        </p:grpSpPr>
        <p:sp>
          <p:nvSpPr>
            <p:cNvPr id="8" name="テキスト ボックス 58"/>
            <p:cNvSpPr txBox="1">
              <a:spLocks noChangeArrowheads="1"/>
            </p:cNvSpPr>
            <p:nvPr/>
          </p:nvSpPr>
          <p:spPr bwMode="auto">
            <a:xfrm>
              <a:off x="740615" y="757521"/>
              <a:ext cx="63516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③　化学物質管理計画の作成と提出</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第</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42</a:t>
              </a: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条の４</a:t>
              </a:r>
              <a:r>
                <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rPr>
                <a:t>)</a:t>
              </a:r>
            </a:p>
          </p:txBody>
        </p:sp>
        <p:sp>
          <p:nvSpPr>
            <p:cNvPr id="9" name="円/楕円 6"/>
            <p:cNvSpPr/>
            <p:nvPr/>
          </p:nvSpPr>
          <p:spPr>
            <a:xfrm>
              <a:off x="690969" y="694429"/>
              <a:ext cx="404453"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grpSp>
      <p:sp>
        <p:nvSpPr>
          <p:cNvPr id="2" name="スライド番号プレースホルダー 1"/>
          <p:cNvSpPr>
            <a:spLocks noGrp="1"/>
          </p:cNvSpPr>
          <p:nvPr>
            <p:ph type="sldNum" sz="quarter" idx="12"/>
          </p:nvPr>
        </p:nvSpPr>
        <p:spPr>
          <a:xfrm>
            <a:off x="6979096" y="6356352"/>
            <a:ext cx="2057400" cy="365125"/>
          </a:xfrm>
        </p:spPr>
        <p:txBody>
          <a:bodyPr/>
          <a:lstStyle/>
          <a:p>
            <a:fld id="{6E12132C-C71E-4FE0-A767-5C1003A0C6BA}" type="slidenum">
              <a:rPr lang="ja-JP" altLang="en-US" smtClean="0"/>
              <a:pPr/>
              <a:t>22</a:t>
            </a:fld>
            <a:endParaRPr lang="ja-JP" altLang="en-US" dirty="0"/>
          </a:p>
        </p:txBody>
      </p:sp>
      <p:sp>
        <p:nvSpPr>
          <p:cNvPr id="16" name="右矢印 15"/>
          <p:cNvSpPr/>
          <p:nvPr/>
        </p:nvSpPr>
        <p:spPr>
          <a:xfrm>
            <a:off x="157801" y="1961539"/>
            <a:ext cx="600394" cy="695368"/>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896988" y="1740393"/>
            <a:ext cx="8022207" cy="1287306"/>
          </a:xfrm>
          <a:prstGeom prst="roundRect">
            <a:avLst>
              <a:gd name="adj" fmla="val 13051"/>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58"/>
          <p:cNvSpPr txBox="1">
            <a:spLocks noChangeArrowheads="1"/>
          </p:cNvSpPr>
          <p:nvPr/>
        </p:nvSpPr>
        <p:spPr bwMode="auto">
          <a:xfrm>
            <a:off x="1012743" y="1574132"/>
            <a:ext cx="7212931" cy="400110"/>
          </a:xfrm>
          <a:prstGeom prst="rect">
            <a:avLst/>
          </a:prstGeom>
          <a:solidFill>
            <a:schemeClr val="bg1"/>
          </a:solidFill>
          <a:ln>
            <a:noFill/>
          </a:ln>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2000" b="1" dirty="0">
                <a:solidFill>
                  <a:srgbClr val="FF0000"/>
                </a:solidFill>
                <a:latin typeface="游ゴシック" panose="020B0400000000000000" pitchFamily="50" charset="-128"/>
                <a:ea typeface="游ゴシック" panose="020B0400000000000000" pitchFamily="50" charset="-128"/>
              </a:rPr>
              <a:t>災害</a:t>
            </a:r>
            <a:r>
              <a:rPr lang="ja-JP" altLang="en-US" sz="2000" b="1" dirty="0" smtClean="0">
                <a:solidFill>
                  <a:srgbClr val="FF0000"/>
                </a:solidFill>
                <a:latin typeface="游ゴシック" panose="020B0400000000000000" pitchFamily="50" charset="-128"/>
                <a:ea typeface="游ゴシック" panose="020B0400000000000000" pitchFamily="50" charset="-128"/>
              </a:rPr>
              <a:t>対策も念頭に置いた化学物質</a:t>
            </a:r>
            <a:r>
              <a:rPr lang="ja-JP" altLang="en-US" sz="2000" b="1" dirty="0">
                <a:solidFill>
                  <a:srgbClr val="FF0000"/>
                </a:solidFill>
                <a:latin typeface="游ゴシック" panose="020B0400000000000000" pitchFamily="50" charset="-128"/>
                <a:ea typeface="游ゴシック" panose="020B0400000000000000" pitchFamily="50" charset="-128"/>
              </a:rPr>
              <a:t>管理計画</a:t>
            </a:r>
            <a:r>
              <a:rPr lang="ja-JP" altLang="en-US" sz="2000" b="1" dirty="0" smtClean="0">
                <a:solidFill>
                  <a:srgbClr val="FF0000"/>
                </a:solidFill>
                <a:latin typeface="游ゴシック" panose="020B0400000000000000" pitchFamily="50" charset="-128"/>
                <a:ea typeface="游ゴシック" panose="020B0400000000000000" pitchFamily="50" charset="-128"/>
              </a:rPr>
              <a:t>の策定を義務付け</a:t>
            </a:r>
            <a:endParaRPr lang="en-US" altLang="ja-JP" sz="2000" dirty="0">
              <a:solidFill>
                <a:srgbClr val="FF0000"/>
              </a:solidFill>
              <a:latin typeface="游ゴシック" panose="020B0400000000000000" pitchFamily="50" charset="-128"/>
              <a:ea typeface="游ゴシック" panose="020B0400000000000000" pitchFamily="50" charset="-128"/>
            </a:endParaRPr>
          </a:p>
        </p:txBody>
      </p:sp>
      <p:sp>
        <p:nvSpPr>
          <p:cNvPr id="25" name="Text Box 5"/>
          <p:cNvSpPr txBox="1">
            <a:spLocks noChangeArrowheads="1"/>
          </p:cNvSpPr>
          <p:nvPr/>
        </p:nvSpPr>
        <p:spPr bwMode="auto">
          <a:xfrm>
            <a:off x="946275" y="1974242"/>
            <a:ext cx="79729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災害時の化学物質の漏えい等を防止することも念頭に置いた、化学物質の管理計画（化学物質の有害性の把握、現状の対策、今後講じる予定の対策等を記載）を作成し、提出する。</a:t>
            </a:r>
            <a:endParaRPr kumimoji="0" lang="ja-JP" altLang="en-US" dirty="0">
              <a:solidFill>
                <a:schemeClr val="accent5">
                  <a:lumMod val="50000"/>
                </a:schemeClr>
              </a:solidFill>
              <a:latin typeface="游ゴシック" panose="020B0400000000000000" pitchFamily="50" charset="-128"/>
              <a:ea typeface="游ゴシック" panose="020B0400000000000000" pitchFamily="50" charset="-128"/>
            </a:endParaRPr>
          </a:p>
        </p:txBody>
      </p:sp>
      <p:pic>
        <p:nvPicPr>
          <p:cNvPr id="26" name="図 2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41241" y="3517812"/>
            <a:ext cx="2429689" cy="1606834"/>
          </a:xfrm>
          <a:prstGeom prst="rect">
            <a:avLst/>
          </a:prstGeom>
        </p:spPr>
      </p:pic>
      <p:pic>
        <p:nvPicPr>
          <p:cNvPr id="6" name="図 5"/>
          <p:cNvPicPr>
            <a:picLocks noChangeAspect="1"/>
          </p:cNvPicPr>
          <p:nvPr/>
        </p:nvPicPr>
        <p:blipFill rotWithShape="1">
          <a:blip r:embed="rId4" cstate="email">
            <a:extLst>
              <a:ext uri="{28A0092B-C50C-407E-A947-70E740481C1C}">
                <a14:useLocalDpi xmlns:a14="http://schemas.microsoft.com/office/drawing/2010/main"/>
              </a:ext>
            </a:extLst>
          </a:blip>
          <a:srcRect l="33333" t="32370" r="34500" b="24667"/>
          <a:stretch/>
        </p:blipFill>
        <p:spPr>
          <a:xfrm>
            <a:off x="6624449" y="3517812"/>
            <a:ext cx="2138751" cy="1606834"/>
          </a:xfrm>
          <a:prstGeom prst="rect">
            <a:avLst/>
          </a:prstGeom>
        </p:spPr>
      </p:pic>
      <p:grpSp>
        <p:nvGrpSpPr>
          <p:cNvPr id="10" name="グループ化 9"/>
          <p:cNvGrpSpPr/>
          <p:nvPr/>
        </p:nvGrpSpPr>
        <p:grpSpPr>
          <a:xfrm>
            <a:off x="811254" y="3476716"/>
            <a:ext cx="1841207" cy="1689027"/>
            <a:chOff x="989974" y="3588476"/>
            <a:chExt cx="1841207" cy="1689027"/>
          </a:xfrm>
        </p:grpSpPr>
        <p:pic>
          <p:nvPicPr>
            <p:cNvPr id="5" name="図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9974" y="3588476"/>
              <a:ext cx="1572336" cy="878148"/>
            </a:xfrm>
            <a:prstGeom prst="rect">
              <a:avLst/>
            </a:prstGeom>
          </p:spPr>
        </p:pic>
        <p:pic>
          <p:nvPicPr>
            <p:cNvPr id="27" name="図 2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9299" y="4399355"/>
              <a:ext cx="1821882" cy="878148"/>
            </a:xfrm>
            <a:prstGeom prst="rect">
              <a:avLst/>
            </a:prstGeom>
          </p:spPr>
        </p:pic>
      </p:grpSp>
      <p:sp>
        <p:nvSpPr>
          <p:cNvPr id="28" name="Text Box 5"/>
          <p:cNvSpPr txBox="1">
            <a:spLocks noChangeArrowheads="1"/>
          </p:cNvSpPr>
          <p:nvPr/>
        </p:nvSpPr>
        <p:spPr bwMode="auto">
          <a:xfrm>
            <a:off x="342218" y="5358648"/>
            <a:ext cx="27792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ctr">
              <a:spcBef>
                <a:spcPct val="50000"/>
              </a:spcBef>
            </a:pP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SDS</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によ</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る</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有害性の把握</a:t>
            </a:r>
            <a:endParaRPr kumimoji="0" lang="ja-JP" altLang="en-US" dirty="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29" name="Text Box 5"/>
          <p:cNvSpPr txBox="1">
            <a:spLocks noChangeArrowheads="1"/>
          </p:cNvSpPr>
          <p:nvPr/>
        </p:nvSpPr>
        <p:spPr bwMode="auto">
          <a:xfrm>
            <a:off x="3321513" y="5358648"/>
            <a:ext cx="30691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ct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試薬ビンの衝突、転倒対策</a:t>
            </a:r>
            <a:endParaRPr kumimoji="0" lang="ja-JP" altLang="en-US" dirty="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30" name="Text Box 5"/>
          <p:cNvSpPr txBox="1">
            <a:spLocks noChangeArrowheads="1"/>
          </p:cNvSpPr>
          <p:nvPr/>
        </p:nvSpPr>
        <p:spPr bwMode="auto">
          <a:xfrm>
            <a:off x="7165504" y="5358648"/>
            <a:ext cx="10566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ct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防液堤</a:t>
            </a:r>
            <a:endParaRPr kumimoji="0" lang="ja-JP" altLang="en-US" dirty="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31" name="テキスト ボックス 58"/>
          <p:cNvSpPr txBox="1">
            <a:spLocks noChangeArrowheads="1"/>
          </p:cNvSpPr>
          <p:nvPr/>
        </p:nvSpPr>
        <p:spPr bwMode="auto">
          <a:xfrm>
            <a:off x="983966" y="5925114"/>
            <a:ext cx="7176068" cy="261610"/>
          </a:xfrm>
          <a:prstGeom prst="rect">
            <a:avLst/>
          </a:prstGeom>
          <a:no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en-US" altLang="ja-JP" sz="1100"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1100" dirty="0" smtClean="0">
                <a:solidFill>
                  <a:schemeClr val="accent5">
                    <a:lumMod val="50000"/>
                  </a:schemeClr>
                </a:solidFill>
                <a:latin typeface="游ゴシック" panose="020B0400000000000000" pitchFamily="50" charset="-128"/>
                <a:ea typeface="游ゴシック" panose="020B0400000000000000" pitchFamily="50" charset="-128"/>
              </a:rPr>
              <a:t>出展：化学物質管理指針：災害による化学物質等による被害の未然防止に向けた好事例集</a:t>
            </a:r>
            <a:r>
              <a:rPr lang="en-US" altLang="ja-JP" sz="1100"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1100" dirty="0" smtClean="0">
                <a:solidFill>
                  <a:schemeClr val="accent5">
                    <a:lumMod val="50000"/>
                  </a:schemeClr>
                </a:solidFill>
                <a:latin typeface="游ゴシック" panose="020B0400000000000000" pitchFamily="50" charset="-128"/>
                <a:ea typeface="游ゴシック" panose="020B0400000000000000" pitchFamily="50" charset="-128"/>
              </a:rPr>
              <a:t>経産省</a:t>
            </a:r>
            <a:r>
              <a:rPr lang="en-US" altLang="ja-JP" sz="1100" dirty="0" smtClean="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sz="1100" dirty="0" smtClean="0">
                <a:solidFill>
                  <a:schemeClr val="accent5">
                    <a:lumMod val="50000"/>
                  </a:schemeClr>
                </a:solidFill>
                <a:latin typeface="游ゴシック" panose="020B0400000000000000" pitchFamily="50" charset="-128"/>
                <a:ea typeface="游ゴシック" panose="020B0400000000000000" pitchFamily="50" charset="-128"/>
              </a:rPr>
              <a:t>環境省</a:t>
            </a:r>
            <a:r>
              <a:rPr lang="en-US" altLang="ja-JP" sz="1100" dirty="0" smtClean="0">
                <a:solidFill>
                  <a:schemeClr val="accent5">
                    <a:lumMod val="50000"/>
                  </a:schemeClr>
                </a:solidFill>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3819165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33617" y="773976"/>
            <a:ext cx="8888500" cy="561975"/>
            <a:chOff x="690969" y="694429"/>
            <a:chExt cx="6401311" cy="561975"/>
          </a:xfrm>
        </p:grpSpPr>
        <p:sp>
          <p:nvSpPr>
            <p:cNvPr id="8" name="テキスト ボックス 58"/>
            <p:cNvSpPr txBox="1">
              <a:spLocks noChangeArrowheads="1"/>
            </p:cNvSpPr>
            <p:nvPr/>
          </p:nvSpPr>
          <p:spPr bwMode="auto">
            <a:xfrm>
              <a:off x="740615" y="757521"/>
              <a:ext cx="63516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a:solidFill>
                    <a:schemeClr val="accent5">
                      <a:lumMod val="50000"/>
                    </a:schemeClr>
                  </a:solidFill>
                  <a:latin typeface="游ゴシック" panose="020B0400000000000000" pitchFamily="50" charset="-128"/>
                  <a:ea typeface="游ゴシック" panose="020B0400000000000000" pitchFamily="50" charset="-128"/>
                </a:rPr>
                <a:t>③　化学物質管理計画の作成と提出</a:t>
              </a:r>
              <a:r>
                <a:rPr lang="en-US" altLang="ja-JP" sz="2600" b="1" dirty="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2600" b="1" dirty="0">
                  <a:solidFill>
                    <a:schemeClr val="accent5">
                      <a:lumMod val="50000"/>
                    </a:schemeClr>
                  </a:solidFill>
                  <a:latin typeface="游ゴシック" panose="020B0400000000000000" pitchFamily="50" charset="-128"/>
                  <a:ea typeface="游ゴシック" panose="020B0400000000000000" pitchFamily="50" charset="-128"/>
                </a:rPr>
                <a:t>第</a:t>
              </a:r>
              <a:r>
                <a:rPr lang="en-US" altLang="ja-JP" sz="2600" b="1" dirty="0">
                  <a:solidFill>
                    <a:schemeClr val="accent5">
                      <a:lumMod val="50000"/>
                    </a:schemeClr>
                  </a:solidFill>
                  <a:latin typeface="游ゴシック" panose="020B0400000000000000" pitchFamily="50" charset="-128"/>
                  <a:ea typeface="游ゴシック" panose="020B0400000000000000" pitchFamily="50" charset="-128"/>
                </a:rPr>
                <a:t>42</a:t>
              </a:r>
              <a:r>
                <a:rPr lang="ja-JP" altLang="en-US" sz="2600" b="1" dirty="0">
                  <a:solidFill>
                    <a:schemeClr val="accent5">
                      <a:lumMod val="50000"/>
                    </a:schemeClr>
                  </a:solidFill>
                  <a:latin typeface="游ゴシック" panose="020B0400000000000000" pitchFamily="50" charset="-128"/>
                  <a:ea typeface="游ゴシック" panose="020B0400000000000000" pitchFamily="50" charset="-128"/>
                </a:rPr>
                <a:t>条の４</a:t>
              </a:r>
              <a:r>
                <a:rPr lang="en-US" altLang="ja-JP" sz="2600" b="1" dirty="0">
                  <a:solidFill>
                    <a:schemeClr val="accent5">
                      <a:lumMod val="50000"/>
                    </a:schemeClr>
                  </a:solidFill>
                  <a:latin typeface="游ゴシック" panose="020B0400000000000000" pitchFamily="50" charset="-128"/>
                  <a:ea typeface="游ゴシック" panose="020B0400000000000000" pitchFamily="50" charset="-128"/>
                </a:rPr>
                <a:t>)</a:t>
              </a:r>
            </a:p>
          </p:txBody>
        </p:sp>
        <p:sp>
          <p:nvSpPr>
            <p:cNvPr id="9" name="円/楕円 6"/>
            <p:cNvSpPr/>
            <p:nvPr/>
          </p:nvSpPr>
          <p:spPr>
            <a:xfrm>
              <a:off x="690969" y="694429"/>
              <a:ext cx="404453"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grpSp>
      <p:sp>
        <p:nvSpPr>
          <p:cNvPr id="2" name="スライド番号プレースホルダー 1"/>
          <p:cNvSpPr>
            <a:spLocks noGrp="1"/>
          </p:cNvSpPr>
          <p:nvPr>
            <p:ph type="sldNum" sz="quarter" idx="12"/>
          </p:nvPr>
        </p:nvSpPr>
        <p:spPr>
          <a:xfrm>
            <a:off x="6979096" y="6356352"/>
            <a:ext cx="2057400" cy="365125"/>
          </a:xfrm>
        </p:spPr>
        <p:txBody>
          <a:bodyPr/>
          <a:lstStyle/>
          <a:p>
            <a:fld id="{6E12132C-C71E-4FE0-A767-5C1003A0C6BA}" type="slidenum">
              <a:rPr lang="ja-JP" altLang="en-US" smtClean="0"/>
              <a:pPr/>
              <a:t>23</a:t>
            </a:fld>
            <a:endParaRPr lang="ja-JP" altLang="en-US" dirty="0"/>
          </a:p>
        </p:txBody>
      </p:sp>
      <p:sp>
        <p:nvSpPr>
          <p:cNvPr id="21" name="Text Box 5"/>
          <p:cNvSpPr txBox="1">
            <a:spLocks noChangeArrowheads="1"/>
          </p:cNvSpPr>
          <p:nvPr/>
        </p:nvSpPr>
        <p:spPr bwMode="auto">
          <a:xfrm>
            <a:off x="695218" y="1700735"/>
            <a:ext cx="797292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令和７年度からの報告</a:t>
            </a:r>
            <a:endPar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endParaRPr>
          </a:p>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・対象　</a:t>
            </a:r>
            <a:r>
              <a:rPr kumimoji="0" lang="en-US" altLang="ja-JP" dirty="0">
                <a:solidFill>
                  <a:schemeClr val="accent5">
                    <a:lumMod val="50000"/>
                  </a:schemeClr>
                </a:solidFill>
                <a:latin typeface="游ゴシック" panose="020B0400000000000000" pitchFamily="50" charset="-128"/>
                <a:ea typeface="游ゴシック" panose="020B0400000000000000" pitchFamily="50" charset="-128"/>
              </a:rPr>
              <a:t> PRTR</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届出事業者</a:t>
            </a:r>
            <a:endParaRPr kumimoji="0" lang="en-US" altLang="ja-JP" baseline="30000" dirty="0" smtClean="0">
              <a:solidFill>
                <a:schemeClr val="accent5">
                  <a:lumMod val="50000"/>
                </a:schemeClr>
              </a:solidFill>
              <a:latin typeface="游ゴシック" panose="020B0400000000000000" pitchFamily="50" charset="-128"/>
              <a:ea typeface="游ゴシック" panose="020B0400000000000000" pitchFamily="50" charset="-128"/>
            </a:endParaRPr>
          </a:p>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・内容　第一種指定化学物質の管理に関する計画</a:t>
            </a:r>
            <a:endParaRPr kumimoji="0" lang="en-US" altLang="ja-JP" baseline="30000" dirty="0" smtClean="0">
              <a:solidFill>
                <a:schemeClr val="accent5">
                  <a:lumMod val="50000"/>
                </a:schemeClr>
              </a:solidFill>
              <a:latin typeface="游ゴシック" panose="020B0400000000000000" pitchFamily="50" charset="-128"/>
              <a:ea typeface="游ゴシック" panose="020B0400000000000000" pitchFamily="50" charset="-128"/>
            </a:endParaRPr>
          </a:p>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・期限　</a:t>
            </a: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PRTR</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届出対象事業所となった年度の９月</a:t>
            </a: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30</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日まで</a:t>
            </a:r>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pPr>
              <a:spcBef>
                <a:spcPct val="50000"/>
              </a:spcBef>
            </a:pP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a:t>
            </a:r>
            <a:r>
              <a:rPr kumimoji="0" lang="ja-JP" altLang="en-US" b="1" dirty="0" smtClean="0">
                <a:solidFill>
                  <a:srgbClr val="FF0000"/>
                </a:solidFill>
                <a:latin typeface="游ゴシック" panose="020B0400000000000000" pitchFamily="50" charset="-128"/>
                <a:ea typeface="游ゴシック" panose="020B0400000000000000" pitchFamily="50" charset="-128"/>
              </a:rPr>
              <a:t>毎年提出する必要はなく、一度提出した後は内容に変更のあった</a:t>
            </a:r>
            <a:endParaRPr kumimoji="0" lang="en-US" altLang="ja-JP" b="1" dirty="0" smtClean="0">
              <a:solidFill>
                <a:srgbClr val="FF0000"/>
              </a:solidFill>
              <a:latin typeface="游ゴシック" panose="020B0400000000000000" pitchFamily="50" charset="-128"/>
              <a:ea typeface="游ゴシック" panose="020B0400000000000000" pitchFamily="50" charset="-128"/>
            </a:endParaRPr>
          </a:p>
          <a:p>
            <a:pPr>
              <a:spcBef>
                <a:spcPct val="50000"/>
              </a:spcBef>
            </a:pPr>
            <a:r>
              <a:rPr kumimoji="0" lang="ja-JP" altLang="en-US" b="1" dirty="0">
                <a:solidFill>
                  <a:srgbClr val="FF0000"/>
                </a:solidFill>
                <a:latin typeface="游ゴシック" panose="020B0400000000000000" pitchFamily="50" charset="-128"/>
                <a:ea typeface="游ゴシック" panose="020B0400000000000000" pitchFamily="50" charset="-128"/>
              </a:rPr>
              <a:t>　</a:t>
            </a:r>
            <a:r>
              <a:rPr kumimoji="0" lang="ja-JP" altLang="en-US" b="1" dirty="0" smtClean="0">
                <a:solidFill>
                  <a:srgbClr val="FF0000"/>
                </a:solidFill>
                <a:latin typeface="游ゴシック" panose="020B0400000000000000" pitchFamily="50" charset="-128"/>
                <a:ea typeface="游ゴシック" panose="020B0400000000000000" pitchFamily="50" charset="-128"/>
              </a:rPr>
              <a:t>　　　　場合に変更部分を提出。既に同様の趣旨のマニュアル等を事業所</a:t>
            </a:r>
            <a:endParaRPr kumimoji="0" lang="en-US" altLang="ja-JP" b="1" dirty="0" smtClean="0">
              <a:solidFill>
                <a:srgbClr val="FF0000"/>
              </a:solidFill>
              <a:latin typeface="游ゴシック" panose="020B0400000000000000" pitchFamily="50" charset="-128"/>
              <a:ea typeface="游ゴシック" panose="020B0400000000000000" pitchFamily="50" charset="-128"/>
            </a:endParaRPr>
          </a:p>
          <a:p>
            <a:pPr>
              <a:spcBef>
                <a:spcPct val="50000"/>
              </a:spcBef>
            </a:pPr>
            <a:r>
              <a:rPr kumimoji="0" lang="ja-JP" altLang="en-US" b="1" dirty="0">
                <a:solidFill>
                  <a:srgbClr val="FF0000"/>
                </a:solidFill>
                <a:latin typeface="游ゴシック" panose="020B0400000000000000" pitchFamily="50" charset="-128"/>
                <a:ea typeface="游ゴシック" panose="020B0400000000000000" pitchFamily="50" charset="-128"/>
              </a:rPr>
              <a:t>　</a:t>
            </a:r>
            <a:r>
              <a:rPr kumimoji="0" lang="ja-JP" altLang="en-US" b="1" dirty="0" smtClean="0">
                <a:solidFill>
                  <a:srgbClr val="FF0000"/>
                </a:solidFill>
                <a:latin typeface="游ゴシック" panose="020B0400000000000000" pitchFamily="50" charset="-128"/>
                <a:ea typeface="游ゴシック" panose="020B0400000000000000" pitchFamily="50" charset="-128"/>
              </a:rPr>
              <a:t>　　　　で運用している場合は、その写しの提出でよい。</a:t>
            </a:r>
            <a:endParaRPr kumimoji="0" lang="en-US" altLang="ja-JP" baseline="30000" dirty="0">
              <a:solidFill>
                <a:schemeClr val="accent5">
                  <a:lumMod val="50000"/>
                </a:schemeClr>
              </a:solidFill>
              <a:latin typeface="游ゴシック" panose="020B0400000000000000" pitchFamily="50" charset="-128"/>
              <a:ea typeface="游ゴシック" panose="020B0400000000000000" pitchFamily="50" charset="-128"/>
            </a:endParaRPr>
          </a:p>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・方法　書面による届出</a:t>
            </a:r>
            <a:endParaRPr kumimoji="0" lang="en-US" altLang="ja-JP" baseline="30000" dirty="0" smtClean="0">
              <a:solidFill>
                <a:schemeClr val="accent5">
                  <a:lumMod val="50000"/>
                </a:schemeClr>
              </a:solidFill>
              <a:latin typeface="游ゴシック" panose="020B0400000000000000" pitchFamily="50" charset="-128"/>
              <a:ea typeface="游ゴシック" panose="020B0400000000000000" pitchFamily="50" charset="-128"/>
            </a:endParaRPr>
          </a:p>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・様式　県</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ホームページに掲載（令和</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７年２月末予定</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a:t>
            </a:r>
            <a:endParaRPr kumimoji="0" lang="en-US" altLang="ja-JP" dirty="0">
              <a:solidFill>
                <a:schemeClr val="accent5">
                  <a:lumMod val="50000"/>
                </a:schemeClr>
              </a:solidFill>
              <a:latin typeface="游ゴシック" panose="020B0400000000000000" pitchFamily="50" charset="-128"/>
              <a:ea typeface="游ゴシック" panose="020B0400000000000000" pitchFamily="50" charset="-128"/>
            </a:endParaRPr>
          </a:p>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・その他</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リーフレット、記載例を県ホームページに掲載（同上）</a:t>
            </a:r>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pPr>
              <a:spcBef>
                <a:spcPct val="50000"/>
              </a:spcBef>
            </a:pP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a:t>
            </a: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報告</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事例について、順次、ホームページで紹介する予定</a:t>
            </a:r>
            <a:endParaRPr kumimoji="0" lang="ja-JP" altLang="en-US" dirty="0">
              <a:solidFill>
                <a:schemeClr val="accent5">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43119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33617" y="773976"/>
            <a:ext cx="8888500" cy="561975"/>
            <a:chOff x="690969" y="694429"/>
            <a:chExt cx="6401311" cy="561975"/>
          </a:xfrm>
        </p:grpSpPr>
        <p:sp>
          <p:nvSpPr>
            <p:cNvPr id="8" name="テキスト ボックス 58"/>
            <p:cNvSpPr txBox="1">
              <a:spLocks noChangeArrowheads="1"/>
            </p:cNvSpPr>
            <p:nvPr/>
          </p:nvSpPr>
          <p:spPr bwMode="auto">
            <a:xfrm>
              <a:off x="740615" y="757521"/>
              <a:ext cx="63516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a:solidFill>
                    <a:schemeClr val="accent5">
                      <a:lumMod val="50000"/>
                    </a:schemeClr>
                  </a:solidFill>
                  <a:latin typeface="游ゴシック" panose="020B0400000000000000" pitchFamily="50" charset="-128"/>
                  <a:ea typeface="游ゴシック" panose="020B0400000000000000" pitchFamily="50" charset="-128"/>
                </a:rPr>
                <a:t>③　化学物質管理計画の作成と提出</a:t>
              </a:r>
              <a:r>
                <a:rPr lang="en-US" altLang="ja-JP" sz="2600" b="1" dirty="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2600" b="1" dirty="0">
                  <a:solidFill>
                    <a:schemeClr val="accent5">
                      <a:lumMod val="50000"/>
                    </a:schemeClr>
                  </a:solidFill>
                  <a:latin typeface="游ゴシック" panose="020B0400000000000000" pitchFamily="50" charset="-128"/>
                  <a:ea typeface="游ゴシック" panose="020B0400000000000000" pitchFamily="50" charset="-128"/>
                </a:rPr>
                <a:t>第</a:t>
              </a:r>
              <a:r>
                <a:rPr lang="en-US" altLang="ja-JP" sz="2600" b="1" dirty="0">
                  <a:solidFill>
                    <a:schemeClr val="accent5">
                      <a:lumMod val="50000"/>
                    </a:schemeClr>
                  </a:solidFill>
                  <a:latin typeface="游ゴシック" panose="020B0400000000000000" pitchFamily="50" charset="-128"/>
                  <a:ea typeface="游ゴシック" panose="020B0400000000000000" pitchFamily="50" charset="-128"/>
                </a:rPr>
                <a:t>42</a:t>
              </a:r>
              <a:r>
                <a:rPr lang="ja-JP" altLang="en-US" sz="2600" b="1" dirty="0">
                  <a:solidFill>
                    <a:schemeClr val="accent5">
                      <a:lumMod val="50000"/>
                    </a:schemeClr>
                  </a:solidFill>
                  <a:latin typeface="游ゴシック" panose="020B0400000000000000" pitchFamily="50" charset="-128"/>
                  <a:ea typeface="游ゴシック" panose="020B0400000000000000" pitchFamily="50" charset="-128"/>
                </a:rPr>
                <a:t>条の４</a:t>
              </a:r>
              <a:r>
                <a:rPr lang="en-US" altLang="ja-JP" sz="2600" b="1" dirty="0">
                  <a:solidFill>
                    <a:schemeClr val="accent5">
                      <a:lumMod val="50000"/>
                    </a:schemeClr>
                  </a:solidFill>
                  <a:latin typeface="游ゴシック" panose="020B0400000000000000" pitchFamily="50" charset="-128"/>
                  <a:ea typeface="游ゴシック" panose="020B0400000000000000" pitchFamily="50" charset="-128"/>
                </a:rPr>
                <a:t>)</a:t>
              </a:r>
            </a:p>
          </p:txBody>
        </p:sp>
        <p:sp>
          <p:nvSpPr>
            <p:cNvPr id="9" name="円/楕円 6"/>
            <p:cNvSpPr/>
            <p:nvPr/>
          </p:nvSpPr>
          <p:spPr>
            <a:xfrm>
              <a:off x="690969" y="694429"/>
              <a:ext cx="404453"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grpSp>
      <p:sp>
        <p:nvSpPr>
          <p:cNvPr id="2" name="スライド番号プレースホルダー 1"/>
          <p:cNvSpPr>
            <a:spLocks noGrp="1"/>
          </p:cNvSpPr>
          <p:nvPr>
            <p:ph type="sldNum" sz="quarter" idx="12"/>
          </p:nvPr>
        </p:nvSpPr>
        <p:spPr>
          <a:xfrm>
            <a:off x="6979096" y="6356352"/>
            <a:ext cx="2057400" cy="365125"/>
          </a:xfrm>
        </p:spPr>
        <p:txBody>
          <a:bodyPr/>
          <a:lstStyle/>
          <a:p>
            <a:fld id="{6E12132C-C71E-4FE0-A767-5C1003A0C6BA}" type="slidenum">
              <a:rPr lang="ja-JP" altLang="en-US" smtClean="0"/>
              <a:pPr/>
              <a:t>24</a:t>
            </a:fld>
            <a:endParaRPr lang="ja-JP" altLang="en-US" dirty="0"/>
          </a:p>
        </p:txBody>
      </p:sp>
      <p:sp>
        <p:nvSpPr>
          <p:cNvPr id="21" name="Text Box 5"/>
          <p:cNvSpPr txBox="1">
            <a:spLocks noChangeArrowheads="1"/>
          </p:cNvSpPr>
          <p:nvPr/>
        </p:nvSpPr>
        <p:spPr bwMode="auto">
          <a:xfrm>
            <a:off x="695218" y="1700735"/>
            <a:ext cx="79729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提出イメージ</a:t>
            </a:r>
            <a:endPar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endParaRPr>
          </a:p>
        </p:txBody>
      </p:sp>
      <p:pic>
        <p:nvPicPr>
          <p:cNvPr id="3" name="図 2"/>
          <p:cNvPicPr>
            <a:picLocks noChangeAspect="1"/>
          </p:cNvPicPr>
          <p:nvPr/>
        </p:nvPicPr>
        <p:blipFill>
          <a:blip r:embed="rId3"/>
          <a:stretch>
            <a:fillRect/>
          </a:stretch>
        </p:blipFill>
        <p:spPr>
          <a:xfrm>
            <a:off x="422656" y="2214199"/>
            <a:ext cx="2547115" cy="4142153"/>
          </a:xfrm>
          <a:prstGeom prst="rect">
            <a:avLst/>
          </a:prstGeom>
        </p:spPr>
      </p:pic>
      <p:sp>
        <p:nvSpPr>
          <p:cNvPr id="10" name="Text Box 5"/>
          <p:cNvSpPr txBox="1">
            <a:spLocks noChangeArrowheads="1"/>
          </p:cNvSpPr>
          <p:nvPr/>
        </p:nvSpPr>
        <p:spPr bwMode="auto">
          <a:xfrm>
            <a:off x="3136825" y="1889145"/>
            <a:ext cx="6075778"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dirty="0" smtClean="0">
                <a:solidFill>
                  <a:schemeClr val="accent5">
                    <a:lumMod val="50000"/>
                  </a:schemeClr>
                </a:solidFill>
                <a:latin typeface="游ゴシック" panose="020B0400000000000000" pitchFamily="50" charset="-128"/>
                <a:ea typeface="游ゴシック" panose="020B0400000000000000" pitchFamily="50" charset="-128"/>
              </a:rPr>
              <a:t>別添として</a:t>
            </a:r>
            <a:r>
              <a:rPr kumimoji="0" lang="en-US" altLang="ja-JP" sz="2000" dirty="0" smtClean="0">
                <a:solidFill>
                  <a:schemeClr val="accent5">
                    <a:lumMod val="50000"/>
                  </a:schemeClr>
                </a:solidFill>
                <a:latin typeface="游ゴシック" panose="020B0400000000000000" pitchFamily="50" charset="-128"/>
                <a:ea typeface="游ゴシック" panose="020B0400000000000000" pitchFamily="50" charset="-128"/>
              </a:rPr>
              <a:t>…</a:t>
            </a:r>
          </a:p>
          <a:p>
            <a:pPr marL="342900" indent="-342900">
              <a:spcBef>
                <a:spcPct val="50000"/>
              </a:spcBef>
              <a:buAutoNum type="arabicParenBoth"/>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取扱う</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第一種指定化学物質に関する把握</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状況</a:t>
            </a:r>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pPr>
              <a:spcBef>
                <a:spcPct val="50000"/>
              </a:spcBef>
            </a:pPr>
            <a:r>
              <a:rPr kumimoji="0" lang="ja-JP" altLang="en-US" sz="1600" dirty="0" smtClean="0">
                <a:solidFill>
                  <a:schemeClr val="accent5">
                    <a:lumMod val="50000"/>
                  </a:schemeClr>
                </a:solidFill>
                <a:latin typeface="游ゴシック" panose="020B0400000000000000" pitchFamily="50" charset="-128"/>
                <a:ea typeface="游ゴシック" panose="020B0400000000000000" pitchFamily="50" charset="-128"/>
              </a:rPr>
              <a:t>　名称、使用目的、</a:t>
            </a:r>
            <a:r>
              <a:rPr kumimoji="0" lang="ja-JP" altLang="en-US" sz="1600" dirty="0">
                <a:solidFill>
                  <a:schemeClr val="accent5">
                    <a:lumMod val="50000"/>
                  </a:schemeClr>
                </a:solidFill>
                <a:latin typeface="游ゴシック" panose="020B0400000000000000" pitchFamily="50" charset="-128"/>
                <a:ea typeface="游ゴシック" panose="020B0400000000000000" pitchFamily="50" charset="-128"/>
              </a:rPr>
              <a:t>保管量、政府による</a:t>
            </a:r>
            <a:r>
              <a:rPr kumimoji="0" lang="en-US" altLang="ja-JP" sz="1600" dirty="0">
                <a:solidFill>
                  <a:schemeClr val="accent5">
                    <a:lumMod val="50000"/>
                  </a:schemeClr>
                </a:solidFill>
                <a:latin typeface="游ゴシック" panose="020B0400000000000000" pitchFamily="50" charset="-128"/>
                <a:ea typeface="游ゴシック" panose="020B0400000000000000" pitchFamily="50" charset="-128"/>
              </a:rPr>
              <a:t>GHS</a:t>
            </a:r>
            <a:r>
              <a:rPr kumimoji="0" lang="ja-JP" altLang="en-US" sz="1600" dirty="0">
                <a:solidFill>
                  <a:schemeClr val="accent5">
                    <a:lumMod val="50000"/>
                  </a:schemeClr>
                </a:solidFill>
                <a:latin typeface="游ゴシック" panose="020B0400000000000000" pitchFamily="50" charset="-128"/>
                <a:ea typeface="游ゴシック" panose="020B0400000000000000" pitchFamily="50" charset="-128"/>
              </a:rPr>
              <a:t>分類結果等から把握した</a:t>
            </a:r>
            <a:r>
              <a:rPr kumimoji="0" lang="ja-JP" altLang="en-US" sz="1600" dirty="0" smtClean="0">
                <a:solidFill>
                  <a:schemeClr val="accent5">
                    <a:lumMod val="50000"/>
                  </a:schemeClr>
                </a:solidFill>
                <a:latin typeface="游ゴシック" panose="020B0400000000000000" pitchFamily="50" charset="-128"/>
                <a:ea typeface="游ゴシック" panose="020B0400000000000000" pitchFamily="50" charset="-128"/>
              </a:rPr>
              <a:t>危険性又</a:t>
            </a:r>
            <a:r>
              <a:rPr kumimoji="0" lang="ja-JP" altLang="en-US" sz="1600" dirty="0">
                <a:solidFill>
                  <a:schemeClr val="accent5">
                    <a:lumMod val="50000"/>
                  </a:schemeClr>
                </a:solidFill>
                <a:latin typeface="游ゴシック" panose="020B0400000000000000" pitchFamily="50" charset="-128"/>
                <a:ea typeface="游ゴシック" panose="020B0400000000000000" pitchFamily="50" charset="-128"/>
              </a:rPr>
              <a:t>は</a:t>
            </a:r>
            <a:r>
              <a:rPr kumimoji="0" lang="ja-JP" altLang="en-US" sz="1600" dirty="0" smtClean="0">
                <a:solidFill>
                  <a:schemeClr val="accent5">
                    <a:lumMod val="50000"/>
                  </a:schemeClr>
                </a:solidFill>
                <a:latin typeface="游ゴシック" panose="020B0400000000000000" pitchFamily="50" charset="-128"/>
                <a:ea typeface="游ゴシック" panose="020B0400000000000000" pitchFamily="50" charset="-128"/>
              </a:rPr>
              <a:t>有害性、関連法令、取扱い</a:t>
            </a:r>
            <a:r>
              <a:rPr kumimoji="0" lang="ja-JP" altLang="en-US" sz="1600" dirty="0">
                <a:solidFill>
                  <a:schemeClr val="accent5">
                    <a:lumMod val="50000"/>
                  </a:schemeClr>
                </a:solidFill>
                <a:latin typeface="游ゴシック" panose="020B0400000000000000" pitchFamily="50" charset="-128"/>
                <a:ea typeface="游ゴシック" panose="020B0400000000000000" pitchFamily="50" charset="-128"/>
              </a:rPr>
              <a:t>箇所</a:t>
            </a:r>
          </a:p>
          <a:p>
            <a:pPr>
              <a:spcBef>
                <a:spcPct val="50000"/>
              </a:spcBef>
            </a:pP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r>
              <a:rPr kumimoji="0" lang="en-US" altLang="ja-JP" dirty="0">
                <a:solidFill>
                  <a:schemeClr val="accent5">
                    <a:lumMod val="50000"/>
                  </a:schemeClr>
                </a:solidFill>
                <a:latin typeface="游ゴシック" panose="020B0400000000000000" pitchFamily="50" charset="-128"/>
                <a:ea typeface="游ゴシック" panose="020B0400000000000000" pitchFamily="50" charset="-128"/>
              </a:rPr>
              <a:t>2) </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取扱う施設の平面図</a:t>
            </a:r>
          </a:p>
          <a:p>
            <a:pPr>
              <a:spcBef>
                <a:spcPct val="50000"/>
              </a:spcBef>
            </a:pP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r>
              <a:rPr kumimoji="0" lang="en-US" altLang="ja-JP" dirty="0">
                <a:solidFill>
                  <a:schemeClr val="accent5">
                    <a:lumMod val="50000"/>
                  </a:schemeClr>
                </a:solidFill>
                <a:latin typeface="游ゴシック" panose="020B0400000000000000" pitchFamily="50" charset="-128"/>
                <a:ea typeface="游ゴシック" panose="020B0400000000000000" pitchFamily="50" charset="-128"/>
              </a:rPr>
              <a:t>3) </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管理の方法に関する事項</a:t>
            </a:r>
          </a:p>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a:t>
            </a:r>
            <a:r>
              <a:rPr kumimoji="0" lang="ja-JP" altLang="en-US" sz="1600" dirty="0" smtClean="0">
                <a:solidFill>
                  <a:schemeClr val="accent5">
                    <a:lumMod val="50000"/>
                  </a:schemeClr>
                </a:solidFill>
                <a:latin typeface="游ゴシック" panose="020B0400000000000000" pitchFamily="50" charset="-128"/>
                <a:ea typeface="游ゴシック" panose="020B0400000000000000" pitchFamily="50" charset="-128"/>
              </a:rPr>
              <a:t>管理</a:t>
            </a:r>
            <a:r>
              <a:rPr kumimoji="0" lang="ja-JP" altLang="en-US" sz="1600" dirty="0">
                <a:solidFill>
                  <a:schemeClr val="accent5">
                    <a:lumMod val="50000"/>
                  </a:schemeClr>
                </a:solidFill>
                <a:latin typeface="游ゴシック" panose="020B0400000000000000" pitchFamily="50" charset="-128"/>
                <a:ea typeface="游ゴシック" panose="020B0400000000000000" pitchFamily="50" charset="-128"/>
              </a:rPr>
              <a:t>目的・</a:t>
            </a:r>
            <a:r>
              <a:rPr kumimoji="0" lang="ja-JP" altLang="en-US" sz="1600" dirty="0" smtClean="0">
                <a:solidFill>
                  <a:schemeClr val="accent5">
                    <a:lumMod val="50000"/>
                  </a:schemeClr>
                </a:solidFill>
                <a:latin typeface="游ゴシック" panose="020B0400000000000000" pitchFamily="50" charset="-128"/>
                <a:ea typeface="游ゴシック" panose="020B0400000000000000" pitchFamily="50" charset="-128"/>
              </a:rPr>
              <a:t>方針、計画</a:t>
            </a:r>
            <a:r>
              <a:rPr kumimoji="0" lang="ja-JP" altLang="en-US" sz="1600" dirty="0">
                <a:solidFill>
                  <a:schemeClr val="accent5">
                    <a:lumMod val="50000"/>
                  </a:schemeClr>
                </a:solidFill>
                <a:latin typeface="游ゴシック" panose="020B0400000000000000" pitchFamily="50" charset="-128"/>
                <a:ea typeface="游ゴシック" panose="020B0400000000000000" pitchFamily="50" charset="-128"/>
              </a:rPr>
              <a:t>実施のための体制（組織の名称及び組織図、管理規定類</a:t>
            </a:r>
            <a:r>
              <a:rPr kumimoji="0" lang="ja-JP" altLang="en-US" sz="1600" dirty="0" smtClean="0">
                <a:solidFill>
                  <a:schemeClr val="accent5">
                    <a:lumMod val="50000"/>
                  </a:schemeClr>
                </a:solidFill>
                <a:latin typeface="游ゴシック" panose="020B0400000000000000" pitchFamily="50" charset="-128"/>
                <a:ea typeface="游ゴシック" panose="020B0400000000000000" pitchFamily="50" charset="-128"/>
              </a:rPr>
              <a:t>）、訓練</a:t>
            </a:r>
            <a:r>
              <a:rPr kumimoji="0" lang="ja-JP" altLang="en-US" sz="1600" dirty="0">
                <a:solidFill>
                  <a:schemeClr val="accent5">
                    <a:lumMod val="50000"/>
                  </a:schemeClr>
                </a:solidFill>
                <a:latin typeface="游ゴシック" panose="020B0400000000000000" pitchFamily="50" charset="-128"/>
                <a:ea typeface="游ゴシック" panose="020B0400000000000000" pitchFamily="50" charset="-128"/>
              </a:rPr>
              <a:t>等の従業員教育の</a:t>
            </a:r>
            <a:r>
              <a:rPr kumimoji="0" lang="ja-JP" altLang="en-US" sz="1600" dirty="0" smtClean="0">
                <a:solidFill>
                  <a:schemeClr val="accent5">
                    <a:lumMod val="50000"/>
                  </a:schemeClr>
                </a:solidFill>
                <a:latin typeface="游ゴシック" panose="020B0400000000000000" pitchFamily="50" charset="-128"/>
                <a:ea typeface="游ゴシック" panose="020B0400000000000000" pitchFamily="50" charset="-128"/>
              </a:rPr>
              <a:t>方法、県民への情報</a:t>
            </a:r>
            <a:r>
              <a:rPr kumimoji="0" lang="ja-JP" altLang="en-US" sz="1600" dirty="0">
                <a:solidFill>
                  <a:schemeClr val="accent5">
                    <a:lumMod val="50000"/>
                  </a:schemeClr>
                </a:solidFill>
                <a:latin typeface="游ゴシック" panose="020B0400000000000000" pitchFamily="50" charset="-128"/>
                <a:ea typeface="游ゴシック" panose="020B0400000000000000" pitchFamily="50" charset="-128"/>
              </a:rPr>
              <a:t>提供</a:t>
            </a:r>
            <a:endParaRPr kumimoji="0" lang="ja-JP" altLang="en-US" dirty="0">
              <a:solidFill>
                <a:schemeClr val="accent5">
                  <a:lumMod val="50000"/>
                </a:schemeClr>
              </a:solidFill>
              <a:latin typeface="游ゴシック" panose="020B0400000000000000" pitchFamily="50" charset="-128"/>
              <a:ea typeface="游ゴシック" panose="020B0400000000000000" pitchFamily="50" charset="-128"/>
            </a:endParaRPr>
          </a:p>
          <a:p>
            <a:pPr>
              <a:spcBef>
                <a:spcPct val="50000"/>
              </a:spcBef>
            </a:pP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r>
              <a:rPr kumimoji="0" lang="en-US" altLang="ja-JP" dirty="0">
                <a:solidFill>
                  <a:schemeClr val="accent5">
                    <a:lumMod val="50000"/>
                  </a:schemeClr>
                </a:solidFill>
                <a:latin typeface="游ゴシック" panose="020B0400000000000000" pitchFamily="50" charset="-128"/>
                <a:ea typeface="游ゴシック" panose="020B0400000000000000" pitchFamily="50" charset="-128"/>
              </a:rPr>
              <a:t>4) </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緊急事態に対処するための計画</a:t>
            </a:r>
          </a:p>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a:t>
            </a:r>
            <a:r>
              <a:rPr kumimoji="0" lang="ja-JP" altLang="en-US" sz="1600" dirty="0" smtClean="0">
                <a:solidFill>
                  <a:schemeClr val="accent5">
                    <a:lumMod val="50000"/>
                  </a:schemeClr>
                </a:solidFill>
                <a:latin typeface="游ゴシック" panose="020B0400000000000000" pitchFamily="50" charset="-128"/>
                <a:ea typeface="游ゴシック" panose="020B0400000000000000" pitchFamily="50" charset="-128"/>
              </a:rPr>
              <a:t>想定</a:t>
            </a:r>
            <a:r>
              <a:rPr kumimoji="0" lang="ja-JP" altLang="en-US" sz="1600" dirty="0">
                <a:solidFill>
                  <a:schemeClr val="accent5">
                    <a:lumMod val="50000"/>
                  </a:schemeClr>
                </a:solidFill>
                <a:latin typeface="游ゴシック" panose="020B0400000000000000" pitchFamily="50" charset="-128"/>
                <a:ea typeface="游ゴシック" panose="020B0400000000000000" pitchFamily="50" charset="-128"/>
              </a:rPr>
              <a:t>する災害と被害、環境リスクの</a:t>
            </a:r>
            <a:r>
              <a:rPr kumimoji="0" lang="ja-JP" altLang="en-US" sz="1600" dirty="0" smtClean="0">
                <a:solidFill>
                  <a:schemeClr val="accent5">
                    <a:lumMod val="50000"/>
                  </a:schemeClr>
                </a:solidFill>
                <a:latin typeface="游ゴシック" panose="020B0400000000000000" pitchFamily="50" charset="-128"/>
                <a:ea typeface="游ゴシック" panose="020B0400000000000000" pitchFamily="50" charset="-128"/>
              </a:rPr>
              <a:t>把握、施設</a:t>
            </a:r>
            <a:r>
              <a:rPr kumimoji="0" lang="ja-JP" altLang="en-US" sz="1600" dirty="0">
                <a:solidFill>
                  <a:schemeClr val="accent5">
                    <a:lumMod val="50000"/>
                  </a:schemeClr>
                </a:solidFill>
                <a:latin typeface="游ゴシック" panose="020B0400000000000000" pitchFamily="50" charset="-128"/>
                <a:ea typeface="游ゴシック" panose="020B0400000000000000" pitchFamily="50" charset="-128"/>
              </a:rPr>
              <a:t>整備等の具体な</a:t>
            </a:r>
            <a:r>
              <a:rPr kumimoji="0" lang="ja-JP" altLang="en-US" sz="1600" dirty="0" smtClean="0">
                <a:solidFill>
                  <a:schemeClr val="accent5">
                    <a:lumMod val="50000"/>
                  </a:schemeClr>
                </a:solidFill>
                <a:latin typeface="游ゴシック" panose="020B0400000000000000" pitchFamily="50" charset="-128"/>
                <a:ea typeface="游ゴシック" panose="020B0400000000000000" pitchFamily="50" charset="-128"/>
              </a:rPr>
              <a:t>対策、発災時</a:t>
            </a:r>
            <a:r>
              <a:rPr kumimoji="0" lang="ja-JP" altLang="en-US" sz="1600" dirty="0">
                <a:solidFill>
                  <a:schemeClr val="accent5">
                    <a:lumMod val="50000"/>
                  </a:schemeClr>
                </a:solidFill>
                <a:latin typeface="游ゴシック" panose="020B0400000000000000" pitchFamily="50" charset="-128"/>
                <a:ea typeface="游ゴシック" panose="020B0400000000000000" pitchFamily="50" charset="-128"/>
              </a:rPr>
              <a:t>及び事故時の</a:t>
            </a:r>
            <a:r>
              <a:rPr kumimoji="0" lang="ja-JP" altLang="en-US" sz="1600" dirty="0" smtClean="0">
                <a:solidFill>
                  <a:schemeClr val="accent5">
                    <a:lumMod val="50000"/>
                  </a:schemeClr>
                </a:solidFill>
                <a:latin typeface="游ゴシック" panose="020B0400000000000000" pitchFamily="50" charset="-128"/>
                <a:ea typeface="游ゴシック" panose="020B0400000000000000" pitchFamily="50" charset="-128"/>
              </a:rPr>
              <a:t>対応</a:t>
            </a:r>
            <a:endParaRPr kumimoji="0" lang="en-US" altLang="ja-JP" sz="1600" dirty="0" smtClean="0">
              <a:solidFill>
                <a:schemeClr val="accent5">
                  <a:lumMod val="50000"/>
                </a:schemeClr>
              </a:solidFill>
              <a:latin typeface="游ゴシック" panose="020B0400000000000000" pitchFamily="50" charset="-128"/>
              <a:ea typeface="游ゴシック" panose="020B0400000000000000" pitchFamily="50" charset="-128"/>
            </a:endParaRPr>
          </a:p>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を記載した計画書を提出</a:t>
            </a:r>
            <a:endParaRPr kumimoji="0" lang="ja-JP" altLang="en-US" dirty="0">
              <a:solidFill>
                <a:schemeClr val="accent5">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37286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33617" y="773976"/>
            <a:ext cx="8888500" cy="561975"/>
            <a:chOff x="690969" y="694429"/>
            <a:chExt cx="6401311" cy="561975"/>
          </a:xfrm>
        </p:grpSpPr>
        <p:sp>
          <p:nvSpPr>
            <p:cNvPr id="8" name="テキスト ボックス 58"/>
            <p:cNvSpPr txBox="1">
              <a:spLocks noChangeArrowheads="1"/>
            </p:cNvSpPr>
            <p:nvPr/>
          </p:nvSpPr>
          <p:spPr bwMode="auto">
            <a:xfrm>
              <a:off x="740615" y="757521"/>
              <a:ext cx="63516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a:solidFill>
                    <a:schemeClr val="accent5">
                      <a:lumMod val="50000"/>
                    </a:schemeClr>
                  </a:solidFill>
                  <a:latin typeface="游ゴシック" panose="020B0400000000000000" pitchFamily="50" charset="-128"/>
                  <a:ea typeface="游ゴシック" panose="020B0400000000000000" pitchFamily="50" charset="-128"/>
                </a:rPr>
                <a:t>③　化学物質管理計画の作成と提出</a:t>
              </a:r>
              <a:r>
                <a:rPr lang="en-US" altLang="ja-JP" sz="2600" b="1" dirty="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2600" b="1" dirty="0">
                  <a:solidFill>
                    <a:schemeClr val="accent5">
                      <a:lumMod val="50000"/>
                    </a:schemeClr>
                  </a:solidFill>
                  <a:latin typeface="游ゴシック" panose="020B0400000000000000" pitchFamily="50" charset="-128"/>
                  <a:ea typeface="游ゴシック" panose="020B0400000000000000" pitchFamily="50" charset="-128"/>
                </a:rPr>
                <a:t>第</a:t>
              </a:r>
              <a:r>
                <a:rPr lang="en-US" altLang="ja-JP" sz="2600" b="1" dirty="0">
                  <a:solidFill>
                    <a:schemeClr val="accent5">
                      <a:lumMod val="50000"/>
                    </a:schemeClr>
                  </a:solidFill>
                  <a:latin typeface="游ゴシック" panose="020B0400000000000000" pitchFamily="50" charset="-128"/>
                  <a:ea typeface="游ゴシック" panose="020B0400000000000000" pitchFamily="50" charset="-128"/>
                </a:rPr>
                <a:t>42</a:t>
              </a:r>
              <a:r>
                <a:rPr lang="ja-JP" altLang="en-US" sz="2600" b="1" dirty="0">
                  <a:solidFill>
                    <a:schemeClr val="accent5">
                      <a:lumMod val="50000"/>
                    </a:schemeClr>
                  </a:solidFill>
                  <a:latin typeface="游ゴシック" panose="020B0400000000000000" pitchFamily="50" charset="-128"/>
                  <a:ea typeface="游ゴシック" panose="020B0400000000000000" pitchFamily="50" charset="-128"/>
                </a:rPr>
                <a:t>条の４</a:t>
              </a:r>
              <a:r>
                <a:rPr lang="en-US" altLang="ja-JP" sz="2600" b="1" dirty="0">
                  <a:solidFill>
                    <a:schemeClr val="accent5">
                      <a:lumMod val="50000"/>
                    </a:schemeClr>
                  </a:solidFill>
                  <a:latin typeface="游ゴシック" panose="020B0400000000000000" pitchFamily="50" charset="-128"/>
                  <a:ea typeface="游ゴシック" panose="020B0400000000000000" pitchFamily="50" charset="-128"/>
                </a:rPr>
                <a:t>)</a:t>
              </a:r>
            </a:p>
          </p:txBody>
        </p:sp>
        <p:sp>
          <p:nvSpPr>
            <p:cNvPr id="9" name="円/楕円 6"/>
            <p:cNvSpPr/>
            <p:nvPr/>
          </p:nvSpPr>
          <p:spPr>
            <a:xfrm>
              <a:off x="690969" y="694429"/>
              <a:ext cx="404453"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grpSp>
      <p:sp>
        <p:nvSpPr>
          <p:cNvPr id="2" name="スライド番号プレースホルダー 1"/>
          <p:cNvSpPr>
            <a:spLocks noGrp="1"/>
          </p:cNvSpPr>
          <p:nvPr>
            <p:ph type="sldNum" sz="quarter" idx="12"/>
          </p:nvPr>
        </p:nvSpPr>
        <p:spPr>
          <a:xfrm>
            <a:off x="6979096" y="6356352"/>
            <a:ext cx="2057400" cy="365125"/>
          </a:xfrm>
        </p:spPr>
        <p:txBody>
          <a:bodyPr/>
          <a:lstStyle/>
          <a:p>
            <a:fld id="{6E12132C-C71E-4FE0-A767-5C1003A0C6BA}" type="slidenum">
              <a:rPr lang="ja-JP" altLang="en-US" smtClean="0"/>
              <a:pPr/>
              <a:t>25</a:t>
            </a:fld>
            <a:endParaRPr lang="ja-JP" altLang="en-US" dirty="0"/>
          </a:p>
        </p:txBody>
      </p:sp>
      <p:sp>
        <p:nvSpPr>
          <p:cNvPr id="21" name="Text Box 5"/>
          <p:cNvSpPr txBox="1">
            <a:spLocks noChangeArrowheads="1"/>
          </p:cNvSpPr>
          <p:nvPr/>
        </p:nvSpPr>
        <p:spPr bwMode="auto">
          <a:xfrm>
            <a:off x="695218" y="1700735"/>
            <a:ext cx="79729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記載</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イメージ　例</a:t>
            </a:r>
            <a:r>
              <a:rPr kumimoji="0"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rPr>
              <a:t>(3)</a:t>
            </a: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管理の方法に関する</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事項　体制</a:t>
            </a:r>
            <a:endPar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endParaRPr>
          </a:p>
        </p:txBody>
      </p:sp>
      <p:pic>
        <p:nvPicPr>
          <p:cNvPr id="4" name="図 3"/>
          <p:cNvPicPr>
            <a:picLocks noChangeAspect="1"/>
          </p:cNvPicPr>
          <p:nvPr/>
        </p:nvPicPr>
        <p:blipFill rotWithShape="1">
          <a:blip r:embed="rId3"/>
          <a:srcRect b="4831"/>
          <a:stretch/>
        </p:blipFill>
        <p:spPr>
          <a:xfrm>
            <a:off x="2126479" y="2163367"/>
            <a:ext cx="4891043" cy="4353051"/>
          </a:xfrm>
          <a:prstGeom prst="rect">
            <a:avLst/>
          </a:prstGeom>
        </p:spPr>
      </p:pic>
    </p:spTree>
    <p:extLst>
      <p:ext uri="{BB962C8B-B14F-4D97-AF65-F5344CB8AC3E}">
        <p14:creationId xmlns:p14="http://schemas.microsoft.com/office/powerpoint/2010/main" val="3222899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33617" y="773976"/>
            <a:ext cx="8888500" cy="561975"/>
            <a:chOff x="690969" y="694429"/>
            <a:chExt cx="6401311" cy="561975"/>
          </a:xfrm>
        </p:grpSpPr>
        <p:sp>
          <p:nvSpPr>
            <p:cNvPr id="8" name="テキスト ボックス 58"/>
            <p:cNvSpPr txBox="1">
              <a:spLocks noChangeArrowheads="1"/>
            </p:cNvSpPr>
            <p:nvPr/>
          </p:nvSpPr>
          <p:spPr bwMode="auto">
            <a:xfrm>
              <a:off x="740615" y="757521"/>
              <a:ext cx="63516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a:solidFill>
                    <a:schemeClr val="accent5">
                      <a:lumMod val="50000"/>
                    </a:schemeClr>
                  </a:solidFill>
                  <a:latin typeface="游ゴシック" panose="020B0400000000000000" pitchFamily="50" charset="-128"/>
                  <a:ea typeface="游ゴシック" panose="020B0400000000000000" pitchFamily="50" charset="-128"/>
                </a:rPr>
                <a:t>③　化学物質管理計画の作成と提出</a:t>
              </a:r>
              <a:r>
                <a:rPr lang="en-US" altLang="ja-JP" sz="2600" b="1" dirty="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2600" b="1" dirty="0">
                  <a:solidFill>
                    <a:schemeClr val="accent5">
                      <a:lumMod val="50000"/>
                    </a:schemeClr>
                  </a:solidFill>
                  <a:latin typeface="游ゴシック" panose="020B0400000000000000" pitchFamily="50" charset="-128"/>
                  <a:ea typeface="游ゴシック" panose="020B0400000000000000" pitchFamily="50" charset="-128"/>
                </a:rPr>
                <a:t>第</a:t>
              </a:r>
              <a:r>
                <a:rPr lang="en-US" altLang="ja-JP" sz="2600" b="1" dirty="0">
                  <a:solidFill>
                    <a:schemeClr val="accent5">
                      <a:lumMod val="50000"/>
                    </a:schemeClr>
                  </a:solidFill>
                  <a:latin typeface="游ゴシック" panose="020B0400000000000000" pitchFamily="50" charset="-128"/>
                  <a:ea typeface="游ゴシック" panose="020B0400000000000000" pitchFamily="50" charset="-128"/>
                </a:rPr>
                <a:t>42</a:t>
              </a:r>
              <a:r>
                <a:rPr lang="ja-JP" altLang="en-US" sz="2600" b="1" dirty="0">
                  <a:solidFill>
                    <a:schemeClr val="accent5">
                      <a:lumMod val="50000"/>
                    </a:schemeClr>
                  </a:solidFill>
                  <a:latin typeface="游ゴシック" panose="020B0400000000000000" pitchFamily="50" charset="-128"/>
                  <a:ea typeface="游ゴシック" panose="020B0400000000000000" pitchFamily="50" charset="-128"/>
                </a:rPr>
                <a:t>条の４</a:t>
              </a:r>
              <a:r>
                <a:rPr lang="en-US" altLang="ja-JP" sz="2600" b="1" dirty="0">
                  <a:solidFill>
                    <a:schemeClr val="accent5">
                      <a:lumMod val="50000"/>
                    </a:schemeClr>
                  </a:solidFill>
                  <a:latin typeface="游ゴシック" panose="020B0400000000000000" pitchFamily="50" charset="-128"/>
                  <a:ea typeface="游ゴシック" panose="020B0400000000000000" pitchFamily="50" charset="-128"/>
                </a:rPr>
                <a:t>)</a:t>
              </a:r>
            </a:p>
          </p:txBody>
        </p:sp>
        <p:sp>
          <p:nvSpPr>
            <p:cNvPr id="9" name="円/楕円 6"/>
            <p:cNvSpPr/>
            <p:nvPr/>
          </p:nvSpPr>
          <p:spPr>
            <a:xfrm>
              <a:off x="690969" y="694429"/>
              <a:ext cx="404453"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grpSp>
      <p:sp>
        <p:nvSpPr>
          <p:cNvPr id="2" name="スライド番号プレースホルダー 1"/>
          <p:cNvSpPr>
            <a:spLocks noGrp="1"/>
          </p:cNvSpPr>
          <p:nvPr>
            <p:ph type="sldNum" sz="quarter" idx="12"/>
          </p:nvPr>
        </p:nvSpPr>
        <p:spPr>
          <a:xfrm>
            <a:off x="6979096" y="6356352"/>
            <a:ext cx="2057400" cy="365125"/>
          </a:xfrm>
        </p:spPr>
        <p:txBody>
          <a:bodyPr/>
          <a:lstStyle/>
          <a:p>
            <a:fld id="{6E12132C-C71E-4FE0-A767-5C1003A0C6BA}" type="slidenum">
              <a:rPr lang="ja-JP" altLang="en-US" smtClean="0"/>
              <a:pPr/>
              <a:t>26</a:t>
            </a:fld>
            <a:endParaRPr lang="ja-JP" altLang="en-US" dirty="0"/>
          </a:p>
        </p:txBody>
      </p:sp>
      <p:sp>
        <p:nvSpPr>
          <p:cNvPr id="21" name="Text Box 5"/>
          <p:cNvSpPr txBox="1">
            <a:spLocks noChangeArrowheads="1"/>
          </p:cNvSpPr>
          <p:nvPr/>
        </p:nvSpPr>
        <p:spPr bwMode="auto">
          <a:xfrm>
            <a:off x="695218" y="1700735"/>
            <a:ext cx="797292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参考</a:t>
            </a:r>
            <a:r>
              <a:rPr kumimoji="0"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rPr>
              <a:t>URL</a:t>
            </a:r>
          </a:p>
          <a:p>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a:t>
            </a: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NITE(</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製品評価技術基盤機構</a:t>
            </a: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a:t>
            </a: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NITE-CHRIP</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a:t>
            </a:r>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r>
              <a:rPr kumimoji="0" lang="ja-JP" altLang="en-US" sz="1600" dirty="0" smtClean="0">
                <a:solidFill>
                  <a:schemeClr val="accent5">
                    <a:lumMod val="50000"/>
                  </a:schemeClr>
                </a:solidFill>
                <a:latin typeface="游ゴシック" panose="020B0400000000000000" pitchFamily="50" charset="-128"/>
                <a:ea typeface="游ゴシック" panose="020B0400000000000000" pitchFamily="50" charset="-128"/>
              </a:rPr>
              <a:t>　</a:t>
            </a:r>
            <a:r>
              <a:rPr kumimoji="0" lang="en-US" altLang="ja-JP" sz="1600" dirty="0" smtClean="0">
                <a:solidFill>
                  <a:schemeClr val="accent5">
                    <a:lumMod val="50000"/>
                  </a:schemeClr>
                </a:solidFill>
                <a:latin typeface="游ゴシック" panose="020B0400000000000000" pitchFamily="50" charset="-128"/>
                <a:ea typeface="游ゴシック" panose="020B0400000000000000" pitchFamily="50" charset="-128"/>
              </a:rPr>
              <a:t>https</a:t>
            </a:r>
            <a:r>
              <a:rPr kumimoji="0" lang="en-US" altLang="ja-JP" sz="1600" dirty="0">
                <a:solidFill>
                  <a:schemeClr val="accent5">
                    <a:lumMod val="50000"/>
                  </a:schemeClr>
                </a:solidFill>
                <a:latin typeface="游ゴシック" panose="020B0400000000000000" pitchFamily="50" charset="-128"/>
                <a:ea typeface="游ゴシック" panose="020B0400000000000000" pitchFamily="50" charset="-128"/>
              </a:rPr>
              <a:t>://www.chem-info.nite.go.jp/chem/chrip/chrip_search/systemTop</a:t>
            </a:r>
          </a:p>
          <a:p>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・化学物質の有害性や、法規制の対象か否か等の把握が可能</a:t>
            </a:r>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➢環境省「</a:t>
            </a: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PRTR</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インフォメーション広場」</a:t>
            </a:r>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a:t>
            </a:r>
            <a:r>
              <a:rPr kumimoji="0" lang="en-US" altLang="ja-JP" sz="1600" dirty="0" smtClean="0">
                <a:solidFill>
                  <a:schemeClr val="accent5">
                    <a:lumMod val="50000"/>
                  </a:schemeClr>
                </a:solidFill>
                <a:latin typeface="游ゴシック" panose="020B0400000000000000" pitchFamily="50" charset="-128"/>
                <a:ea typeface="游ゴシック" panose="020B0400000000000000" pitchFamily="50" charset="-128"/>
              </a:rPr>
              <a:t>https</a:t>
            </a:r>
            <a:r>
              <a:rPr kumimoji="0" lang="en-US" altLang="ja-JP" sz="1600" dirty="0">
                <a:solidFill>
                  <a:schemeClr val="accent5">
                    <a:lumMod val="50000"/>
                  </a:schemeClr>
                </a:solidFill>
                <a:latin typeface="游ゴシック" panose="020B0400000000000000" pitchFamily="50" charset="-128"/>
                <a:ea typeface="游ゴシック" panose="020B0400000000000000" pitchFamily="50" charset="-128"/>
              </a:rPr>
              <a:t>://</a:t>
            </a:r>
            <a:r>
              <a:rPr kumimoji="0" lang="en-US" altLang="ja-JP" sz="1600" dirty="0" smtClean="0">
                <a:solidFill>
                  <a:schemeClr val="accent5">
                    <a:lumMod val="50000"/>
                  </a:schemeClr>
                </a:solidFill>
                <a:latin typeface="游ゴシック" panose="020B0400000000000000" pitchFamily="50" charset="-128"/>
                <a:ea typeface="游ゴシック" panose="020B0400000000000000" pitchFamily="50" charset="-128"/>
              </a:rPr>
              <a:t>www.env.go.jp/chemi/prtr/risk0.html</a:t>
            </a:r>
          </a:p>
          <a:p>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・事業所の位置とハザードマップの重ね合わせが可能</a:t>
            </a:r>
            <a:endParaRPr kumimoji="0" lang="en-US" altLang="ja-JP" dirty="0">
              <a:solidFill>
                <a:schemeClr val="accent5">
                  <a:lumMod val="50000"/>
                </a:schemeClr>
              </a:solidFill>
              <a:latin typeface="游ゴシック" panose="020B0400000000000000" pitchFamily="50" charset="-128"/>
              <a:ea typeface="游ゴシック" panose="020B0400000000000000" pitchFamily="50" charset="-128"/>
            </a:endParaRPr>
          </a:p>
          <a:p>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神奈川県「災害に備えた化学物質対策の推進」</a:t>
            </a:r>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r>
              <a:rPr kumimoji="0" lang="ja-JP" altLang="en-US" sz="1600" dirty="0" smtClean="0">
                <a:solidFill>
                  <a:schemeClr val="accent5">
                    <a:lumMod val="50000"/>
                  </a:schemeClr>
                </a:solidFill>
                <a:latin typeface="游ゴシック" panose="020B0400000000000000" pitchFamily="50" charset="-128"/>
                <a:ea typeface="游ゴシック" panose="020B0400000000000000" pitchFamily="50" charset="-128"/>
              </a:rPr>
              <a:t>　</a:t>
            </a:r>
            <a:r>
              <a:rPr kumimoji="0" lang="en-US" altLang="ja-JP" sz="1600" dirty="0" smtClean="0">
                <a:solidFill>
                  <a:schemeClr val="accent5">
                    <a:lumMod val="50000"/>
                  </a:schemeClr>
                </a:solidFill>
                <a:latin typeface="游ゴシック" panose="020B0400000000000000" pitchFamily="50" charset="-128"/>
                <a:ea typeface="游ゴシック" panose="020B0400000000000000" pitchFamily="50" charset="-128"/>
              </a:rPr>
              <a:t>https</a:t>
            </a:r>
            <a:r>
              <a:rPr kumimoji="0" lang="en-US" altLang="ja-JP" sz="1600" dirty="0">
                <a:solidFill>
                  <a:schemeClr val="accent5">
                    <a:lumMod val="50000"/>
                  </a:schemeClr>
                </a:solidFill>
                <a:latin typeface="游ゴシック" panose="020B0400000000000000" pitchFamily="50" charset="-128"/>
                <a:ea typeface="游ゴシック" panose="020B0400000000000000" pitchFamily="50" charset="-128"/>
              </a:rPr>
              <a:t>://www.pref.kanagawa.jp/docs/pf7/tyousei/kagaku/saigaitaisaku.html</a:t>
            </a:r>
          </a:p>
          <a:p>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・リスク把握の手順等</a:t>
            </a:r>
            <a:endParaRPr kumimoji="0" lang="en-US" altLang="ja-JP" dirty="0">
              <a:solidFill>
                <a:schemeClr val="accent5">
                  <a:lumMod val="50000"/>
                </a:schemeClr>
              </a:solidFill>
              <a:latin typeface="游ゴシック" panose="020B0400000000000000" pitchFamily="50" charset="-128"/>
              <a:ea typeface="游ゴシック" panose="020B0400000000000000" pitchFamily="50" charset="-128"/>
            </a:endParaRPr>
          </a:p>
          <a:p>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➢大阪府「化学物質を取り扱う事業所で今日からできる対策事例」</a:t>
            </a:r>
            <a:endParaRPr kumimoji="0" lang="en-US" altLang="ja-JP" dirty="0">
              <a:solidFill>
                <a:schemeClr val="accent5">
                  <a:lumMod val="50000"/>
                </a:schemeClr>
              </a:solidFill>
              <a:latin typeface="游ゴシック" panose="020B0400000000000000" pitchFamily="50" charset="-128"/>
              <a:ea typeface="游ゴシック" panose="020B0400000000000000" pitchFamily="50" charset="-128"/>
            </a:endParaRPr>
          </a:p>
          <a:p>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a:t>
            </a:r>
            <a:r>
              <a:rPr kumimoji="0" lang="en-US" altLang="ja-JP" sz="1600" dirty="0">
                <a:solidFill>
                  <a:schemeClr val="accent5">
                    <a:lumMod val="50000"/>
                  </a:schemeClr>
                </a:solidFill>
                <a:latin typeface="游ゴシック" panose="020B0400000000000000" pitchFamily="50" charset="-128"/>
                <a:ea typeface="游ゴシック" panose="020B0400000000000000" pitchFamily="50" charset="-128"/>
              </a:rPr>
              <a:t>https://</a:t>
            </a:r>
            <a:r>
              <a:rPr kumimoji="0" lang="en-US" altLang="ja-JP" sz="1600" dirty="0" smtClean="0">
                <a:solidFill>
                  <a:schemeClr val="accent5">
                    <a:lumMod val="50000"/>
                  </a:schemeClr>
                </a:solidFill>
                <a:latin typeface="游ゴシック" panose="020B0400000000000000" pitchFamily="50" charset="-128"/>
                <a:ea typeface="游ゴシック" panose="020B0400000000000000" pitchFamily="50" charset="-128"/>
              </a:rPr>
              <a:t>www.chem-info.nite.go.jp/chem/chrip/chrip_search/systemTop</a:t>
            </a:r>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・化学物質の漏えい等の防止対策事例</a:t>
            </a:r>
            <a:endParaRPr kumimoji="0" lang="ja-JP" altLang="en-US" dirty="0">
              <a:solidFill>
                <a:schemeClr val="accent5">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9251084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33617" y="773976"/>
            <a:ext cx="8888500" cy="561975"/>
            <a:chOff x="690969" y="694429"/>
            <a:chExt cx="6401311" cy="561975"/>
          </a:xfrm>
        </p:grpSpPr>
        <p:sp>
          <p:nvSpPr>
            <p:cNvPr id="8" name="テキスト ボックス 58"/>
            <p:cNvSpPr txBox="1">
              <a:spLocks noChangeArrowheads="1"/>
            </p:cNvSpPr>
            <p:nvPr/>
          </p:nvSpPr>
          <p:spPr bwMode="auto">
            <a:xfrm>
              <a:off x="740615" y="757521"/>
              <a:ext cx="63516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a:solidFill>
                    <a:schemeClr val="accent5">
                      <a:lumMod val="50000"/>
                    </a:schemeClr>
                  </a:solidFill>
                  <a:latin typeface="游ゴシック" panose="020B0400000000000000" pitchFamily="50" charset="-128"/>
                  <a:ea typeface="游ゴシック" panose="020B0400000000000000" pitchFamily="50" charset="-128"/>
                </a:rPr>
                <a:t>③　化学物質管理計画の作成と提出</a:t>
              </a:r>
              <a:r>
                <a:rPr lang="en-US" altLang="ja-JP" sz="2600" b="1" dirty="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2600" b="1" dirty="0">
                  <a:solidFill>
                    <a:schemeClr val="accent5">
                      <a:lumMod val="50000"/>
                    </a:schemeClr>
                  </a:solidFill>
                  <a:latin typeface="游ゴシック" panose="020B0400000000000000" pitchFamily="50" charset="-128"/>
                  <a:ea typeface="游ゴシック" panose="020B0400000000000000" pitchFamily="50" charset="-128"/>
                </a:rPr>
                <a:t>第</a:t>
              </a:r>
              <a:r>
                <a:rPr lang="en-US" altLang="ja-JP" sz="2600" b="1" dirty="0">
                  <a:solidFill>
                    <a:schemeClr val="accent5">
                      <a:lumMod val="50000"/>
                    </a:schemeClr>
                  </a:solidFill>
                  <a:latin typeface="游ゴシック" panose="020B0400000000000000" pitchFamily="50" charset="-128"/>
                  <a:ea typeface="游ゴシック" panose="020B0400000000000000" pitchFamily="50" charset="-128"/>
                </a:rPr>
                <a:t>42</a:t>
              </a:r>
              <a:r>
                <a:rPr lang="ja-JP" altLang="en-US" sz="2600" b="1" dirty="0">
                  <a:solidFill>
                    <a:schemeClr val="accent5">
                      <a:lumMod val="50000"/>
                    </a:schemeClr>
                  </a:solidFill>
                  <a:latin typeface="游ゴシック" panose="020B0400000000000000" pitchFamily="50" charset="-128"/>
                  <a:ea typeface="游ゴシック" panose="020B0400000000000000" pitchFamily="50" charset="-128"/>
                </a:rPr>
                <a:t>条の４</a:t>
              </a:r>
              <a:r>
                <a:rPr lang="en-US" altLang="ja-JP" sz="2600" b="1" dirty="0">
                  <a:solidFill>
                    <a:schemeClr val="accent5">
                      <a:lumMod val="50000"/>
                    </a:schemeClr>
                  </a:solidFill>
                  <a:latin typeface="游ゴシック" panose="020B0400000000000000" pitchFamily="50" charset="-128"/>
                  <a:ea typeface="游ゴシック" panose="020B0400000000000000" pitchFamily="50" charset="-128"/>
                </a:rPr>
                <a:t>)</a:t>
              </a:r>
            </a:p>
          </p:txBody>
        </p:sp>
        <p:sp>
          <p:nvSpPr>
            <p:cNvPr id="9" name="円/楕円 6"/>
            <p:cNvSpPr/>
            <p:nvPr/>
          </p:nvSpPr>
          <p:spPr>
            <a:xfrm>
              <a:off x="690969" y="694429"/>
              <a:ext cx="404453"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grpSp>
      <p:sp>
        <p:nvSpPr>
          <p:cNvPr id="2" name="スライド番号プレースホルダー 1"/>
          <p:cNvSpPr>
            <a:spLocks noGrp="1"/>
          </p:cNvSpPr>
          <p:nvPr>
            <p:ph type="sldNum" sz="quarter" idx="12"/>
          </p:nvPr>
        </p:nvSpPr>
        <p:spPr>
          <a:xfrm>
            <a:off x="6979096" y="6356352"/>
            <a:ext cx="2057400" cy="365125"/>
          </a:xfrm>
        </p:spPr>
        <p:txBody>
          <a:bodyPr/>
          <a:lstStyle/>
          <a:p>
            <a:fld id="{6E12132C-C71E-4FE0-A767-5C1003A0C6BA}" type="slidenum">
              <a:rPr lang="ja-JP" altLang="en-US" smtClean="0"/>
              <a:pPr/>
              <a:t>27</a:t>
            </a:fld>
            <a:endParaRPr lang="ja-JP" altLang="en-US" dirty="0"/>
          </a:p>
        </p:txBody>
      </p:sp>
      <p:sp>
        <p:nvSpPr>
          <p:cNvPr id="21" name="Text Box 5"/>
          <p:cNvSpPr txBox="1">
            <a:spLocks noChangeArrowheads="1"/>
          </p:cNvSpPr>
          <p:nvPr/>
        </p:nvSpPr>
        <p:spPr bwMode="auto">
          <a:xfrm>
            <a:off x="695218" y="1700735"/>
            <a:ext cx="797292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問合せ先</a:t>
            </a:r>
            <a:endParaRPr kumimoji="0"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endParaRPr>
          </a:p>
          <a:p>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➢相模原市環境保全課</a:t>
            </a:r>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緑区の橋本・大沢地区、中央区、南区</a:t>
            </a:r>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042-769-824</a:t>
            </a:r>
          </a:p>
          <a:p>
            <a:endParaRPr kumimoji="0" lang="en-US" altLang="ja-JP" dirty="0">
              <a:solidFill>
                <a:schemeClr val="accent5">
                  <a:lumMod val="50000"/>
                </a:schemeClr>
              </a:solidFill>
              <a:latin typeface="游ゴシック" panose="020B0400000000000000" pitchFamily="50" charset="-128"/>
              <a:ea typeface="游ゴシック" panose="020B0400000000000000" pitchFamily="50" charset="-128"/>
            </a:endParaRPr>
          </a:p>
          <a:p>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➢相模原市津久井地域環境課</a:t>
            </a:r>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緑区の城山・津久井・相模湖・藤野地区</a:t>
            </a:r>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042-780-1404</a:t>
            </a:r>
          </a:p>
          <a:p>
            <a:endParaRPr kumimoji="0" lang="en-US" altLang="ja-JP" dirty="0">
              <a:solidFill>
                <a:schemeClr val="accent5">
                  <a:lumMod val="50000"/>
                </a:schemeClr>
              </a:solidFill>
              <a:latin typeface="游ゴシック" panose="020B0400000000000000" pitchFamily="50" charset="-128"/>
              <a:ea typeface="游ゴシック" panose="020B0400000000000000" pitchFamily="50" charset="-128"/>
            </a:endParaRPr>
          </a:p>
          <a:p>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➢神奈川県環境課環境計画グループ</a:t>
            </a:r>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045-210-4107</a:t>
            </a:r>
            <a:endParaRPr kumimoji="0" lang="ja-JP" altLang="en-US" dirty="0">
              <a:solidFill>
                <a:schemeClr val="accent5">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184368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9800" y="6288475"/>
            <a:ext cx="2057400" cy="365125"/>
          </a:xfrm>
        </p:spPr>
        <p:txBody>
          <a:bodyPr/>
          <a:lstStyle/>
          <a:p>
            <a:fld id="{6E12132C-C71E-4FE0-A767-5C1003A0C6BA}" type="slidenum">
              <a:rPr lang="ja-JP" altLang="en-US" smtClean="0"/>
              <a:pPr/>
              <a:t>28</a:t>
            </a:fld>
            <a:endParaRPr lang="ja-JP" altLang="en-US" dirty="0"/>
          </a:p>
        </p:txBody>
      </p:sp>
      <p:sp>
        <p:nvSpPr>
          <p:cNvPr id="18" name="正方形/長方形 17"/>
          <p:cNvSpPr/>
          <p:nvPr/>
        </p:nvSpPr>
        <p:spPr>
          <a:xfrm>
            <a:off x="562074" y="2277548"/>
            <a:ext cx="8362118" cy="400110"/>
          </a:xfrm>
          <a:prstGeom prst="rect">
            <a:avLst/>
          </a:prstGeom>
        </p:spPr>
        <p:txBody>
          <a:bodyPr wrap="square">
            <a:spAutoFit/>
          </a:bodyPr>
          <a:lstStyle/>
          <a:p>
            <a:pPr>
              <a:defRPr/>
            </a:pP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１　神奈川県生活環境の保全等に関する条例の概要と見直しについて</a:t>
            </a:r>
            <a:endParaRPr lang="en-US" altLang="ja-JP" sz="2000" b="1" dirty="0">
              <a:solidFill>
                <a:schemeClr val="accent5">
                  <a:lumMod val="60000"/>
                  <a:lumOff val="40000"/>
                </a:schemeClr>
              </a:solidFill>
              <a:latin typeface="游ゴシック" panose="020B0400000000000000" pitchFamily="50" charset="-128"/>
              <a:ea typeface="游ゴシック" panose="020B0400000000000000" pitchFamily="50" charset="-128"/>
            </a:endParaRPr>
          </a:p>
        </p:txBody>
      </p:sp>
      <p:sp>
        <p:nvSpPr>
          <p:cNvPr id="14" name="正方形/長方形 13"/>
          <p:cNvSpPr/>
          <p:nvPr/>
        </p:nvSpPr>
        <p:spPr>
          <a:xfrm>
            <a:off x="562074" y="2818174"/>
            <a:ext cx="8325278" cy="2246769"/>
          </a:xfrm>
          <a:prstGeom prst="rect">
            <a:avLst/>
          </a:prstGeom>
        </p:spPr>
        <p:txBody>
          <a:bodyPr wrap="square">
            <a:spAutoFit/>
          </a:bodyPr>
          <a:lstStyle/>
          <a:p>
            <a:pPr>
              <a:defRPr/>
            </a:pPr>
            <a:r>
              <a:rPr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２</a:t>
            </a: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　条例、条例施行規則改正の内容　</a:t>
            </a:r>
            <a:endParaRPr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(1)</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指定事業所の変更続きの変更</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(2)</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化学物質管理に関する制度の変更</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rPr>
              <a:t>(3)</a:t>
            </a: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地下水採取事業</a:t>
            </a:r>
            <a:r>
              <a:rPr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者</a:t>
            </a: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の手続きの合理化</a:t>
            </a:r>
            <a:endParaRPr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(4)</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事故時における物質の変更</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(5)</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環境汚染原因物質の追加及び測定方法の変更</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(6)</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その</a:t>
            </a: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他</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p:txBody>
      </p:sp>
      <p:sp>
        <p:nvSpPr>
          <p:cNvPr id="6" name="テキスト ボックス 58"/>
          <p:cNvSpPr txBox="1">
            <a:spLocks noChangeArrowheads="1"/>
          </p:cNvSpPr>
          <p:nvPr/>
        </p:nvSpPr>
        <p:spPr bwMode="auto">
          <a:xfrm>
            <a:off x="249025" y="828377"/>
            <a:ext cx="724415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smtClean="0">
                <a:solidFill>
                  <a:srgbClr val="002060"/>
                </a:solidFill>
                <a:latin typeface="游ゴシック" panose="020B0400000000000000" pitchFamily="50" charset="-128"/>
                <a:ea typeface="游ゴシック" panose="020B0400000000000000" pitchFamily="50" charset="-128"/>
              </a:rPr>
              <a:t>目次</a:t>
            </a:r>
            <a:endParaRPr lang="en-US" altLang="ja-JP" sz="2600" b="1" dirty="0" smtClean="0">
              <a:solidFill>
                <a:srgbClr val="002060"/>
              </a:solidFill>
              <a:latin typeface="游ゴシック" panose="020B0400000000000000" pitchFamily="50" charset="-128"/>
              <a:ea typeface="游ゴシック" panose="020B0400000000000000" pitchFamily="50" charset="-128"/>
            </a:endParaRPr>
          </a:p>
        </p:txBody>
      </p:sp>
      <p:sp>
        <p:nvSpPr>
          <p:cNvPr id="7" name="円/楕円 6"/>
          <p:cNvSpPr/>
          <p:nvPr/>
        </p:nvSpPr>
        <p:spPr>
          <a:xfrm>
            <a:off x="85491" y="764704"/>
            <a:ext cx="580379"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15841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9800" y="6288475"/>
            <a:ext cx="2057400" cy="365125"/>
          </a:xfrm>
        </p:spPr>
        <p:txBody>
          <a:bodyPr/>
          <a:lstStyle/>
          <a:p>
            <a:fld id="{6E12132C-C71E-4FE0-A767-5C1003A0C6BA}" type="slidenum">
              <a:rPr lang="ja-JP" altLang="en-US" smtClean="0"/>
              <a:pPr/>
              <a:t>2</a:t>
            </a:fld>
            <a:endParaRPr lang="ja-JP" altLang="en-US" dirty="0"/>
          </a:p>
        </p:txBody>
      </p:sp>
      <p:sp>
        <p:nvSpPr>
          <p:cNvPr id="46" name="コンテンツ プレースホルダ 2"/>
          <p:cNvSpPr txBox="1">
            <a:spLocks/>
          </p:cNvSpPr>
          <p:nvPr/>
        </p:nvSpPr>
        <p:spPr>
          <a:xfrm>
            <a:off x="560142" y="3344299"/>
            <a:ext cx="8136904" cy="2423484"/>
          </a:xfrm>
          <a:prstGeom prst="rect">
            <a:avLst/>
          </a:prstGeom>
          <a:solidFill>
            <a:schemeClr val="bg1"/>
          </a:solidFill>
          <a:ln w="28575">
            <a:solidFill>
              <a:schemeClr val="bg1">
                <a:lumMod val="50000"/>
              </a:schemeClr>
            </a:solidFill>
          </a:ln>
          <a:effectLst>
            <a:outerShdw blurRad="50800" dist="38100" dir="2700000" algn="tl" rotWithShape="0">
              <a:prstClr val="black">
                <a:alpha val="40000"/>
              </a:prstClr>
            </a:outerShdw>
          </a:effectLst>
        </p:spPr>
        <p:txBody>
          <a:bodyPr anchor="ctr" anchorCtr="1">
            <a:noAutofit/>
          </a:bodyPr>
          <a:lstStyle>
            <a:lvl1pPr marL="228600" marR="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kumimoji="1" sz="2000" kern="1200">
                <a:solidFill>
                  <a:srgbClr val="595757"/>
                </a:solidFill>
                <a:latin typeface="メイリオ" panose="020B0604030504040204" pitchFamily="50" charset="-128"/>
                <a:ea typeface="メイリオ" panose="020B0604030504040204" pitchFamily="50" charset="-128"/>
                <a:cs typeface="+mn-cs"/>
              </a:defRPr>
            </a:lvl1pPr>
            <a:lvl2pPr marL="6858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2pPr>
            <a:lvl3pPr marL="11430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3pPr>
            <a:lvl4pPr marL="16002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rgbClr val="595757"/>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None/>
            </a:pPr>
            <a:r>
              <a:rPr lang="ja-JP" altLang="en-US" b="1" dirty="0" smtClean="0">
                <a:solidFill>
                  <a:schemeClr val="accent5">
                    <a:lumMod val="50000"/>
                  </a:schemeClr>
                </a:solidFill>
                <a:latin typeface="游ゴシック" panose="020B0400000000000000" pitchFamily="50" charset="-128"/>
                <a:ea typeface="游ゴシック" panose="020B0400000000000000" pitchFamily="50" charset="-128"/>
              </a:rPr>
              <a:t>第１条（目的）</a:t>
            </a:r>
            <a:endParaRPr lang="en-US" altLang="ja-JP"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buFont typeface="Wingdings" panose="05000000000000000000" pitchFamily="2" charset="2"/>
              <a:buNone/>
            </a:pP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sz="1800" dirty="0" smtClean="0">
                <a:solidFill>
                  <a:schemeClr val="accent5">
                    <a:lumMod val="50000"/>
                  </a:schemeClr>
                </a:solidFill>
                <a:latin typeface="游ゴシック" panose="020B0400000000000000" pitchFamily="50" charset="-128"/>
                <a:ea typeface="游ゴシック" panose="020B0400000000000000" pitchFamily="50" charset="-128"/>
              </a:rPr>
              <a:t>「この条例は、神奈川県環境基本条例（平成８年神奈川県条例第</a:t>
            </a:r>
            <a:r>
              <a:rPr lang="en-US" altLang="ja-JP" sz="1800" dirty="0" smtClean="0">
                <a:solidFill>
                  <a:schemeClr val="accent5">
                    <a:lumMod val="50000"/>
                  </a:schemeClr>
                </a:solidFill>
                <a:latin typeface="游ゴシック" panose="020B0400000000000000" pitchFamily="50" charset="-128"/>
                <a:ea typeface="游ゴシック" panose="020B0400000000000000" pitchFamily="50" charset="-128"/>
              </a:rPr>
              <a:t>12</a:t>
            </a:r>
            <a:r>
              <a:rPr lang="ja-JP" altLang="en-US" sz="1800" dirty="0" smtClean="0">
                <a:solidFill>
                  <a:schemeClr val="accent5">
                    <a:lumMod val="50000"/>
                  </a:schemeClr>
                </a:solidFill>
                <a:latin typeface="游ゴシック" panose="020B0400000000000000" pitchFamily="50" charset="-128"/>
                <a:ea typeface="游ゴシック" panose="020B0400000000000000" pitchFamily="50" charset="-128"/>
              </a:rPr>
              <a:t>号）の本旨を達成するため、</a:t>
            </a:r>
            <a:r>
              <a:rPr lang="ja-JP" altLang="en-US" sz="1800" b="1" u="sng" dirty="0" smtClean="0">
                <a:solidFill>
                  <a:srgbClr val="FF0000"/>
                </a:solidFill>
                <a:latin typeface="游ゴシック" panose="020B0400000000000000" pitchFamily="50" charset="-128"/>
                <a:ea typeface="游ゴシック" panose="020B0400000000000000" pitchFamily="50" charset="-128"/>
              </a:rPr>
              <a:t>工場及び事業場の設置についての規制</a:t>
            </a:r>
            <a:r>
              <a:rPr lang="ja-JP" altLang="en-US" sz="1800" b="1"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1800" b="1" u="sng" dirty="0" smtClean="0">
                <a:solidFill>
                  <a:srgbClr val="FF0000"/>
                </a:solidFill>
                <a:latin typeface="游ゴシック" panose="020B0400000000000000" pitchFamily="50" charset="-128"/>
                <a:ea typeface="游ゴシック" panose="020B0400000000000000" pitchFamily="50" charset="-128"/>
              </a:rPr>
              <a:t>事業活動及び日常生活における環境の保全のための措置その他環境保全上の支障を防止するために必要な事項</a:t>
            </a:r>
            <a:r>
              <a:rPr lang="ja-JP" altLang="en-US" sz="1800" dirty="0" smtClean="0">
                <a:solidFill>
                  <a:schemeClr val="accent5">
                    <a:lumMod val="50000"/>
                  </a:schemeClr>
                </a:solidFill>
                <a:latin typeface="游ゴシック" panose="020B0400000000000000" pitchFamily="50" charset="-128"/>
                <a:ea typeface="游ゴシック" panose="020B0400000000000000" pitchFamily="50" charset="-128"/>
              </a:rPr>
              <a:t>を定めることにより、現在及び将来の県民の健康を保護するとともに、生活環境を保全することを目的とする。」</a:t>
            </a:r>
            <a:endParaRPr lang="en-US" altLang="ja-JP" sz="1800" dirty="0" smtClean="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56" name="Text Box 5"/>
          <p:cNvSpPr txBox="1">
            <a:spLocks noChangeArrowheads="1"/>
          </p:cNvSpPr>
          <p:nvPr/>
        </p:nvSpPr>
        <p:spPr bwMode="auto">
          <a:xfrm>
            <a:off x="251520" y="1600833"/>
            <a:ext cx="7454900" cy="26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nSpc>
                <a:spcPct val="50000"/>
              </a:lnSpc>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（平成９年</a:t>
            </a: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10</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月公布、平成</a:t>
            </a: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10</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年４月施行）</a:t>
            </a:r>
            <a:endParaRPr kumimoji="0" lang="ja-JP" altLang="en-US" dirty="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57" name="Text Box 5"/>
          <p:cNvSpPr txBox="1">
            <a:spLocks noChangeArrowheads="1"/>
          </p:cNvSpPr>
          <p:nvPr/>
        </p:nvSpPr>
        <p:spPr bwMode="auto">
          <a:xfrm>
            <a:off x="707784" y="1968959"/>
            <a:ext cx="78416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公害防止条例における</a:t>
            </a:r>
            <a:r>
              <a:rPr kumimoji="0" lang="ja-JP" altLang="en-US" b="1" dirty="0" smtClean="0">
                <a:solidFill>
                  <a:srgbClr val="FF0000"/>
                </a:solidFill>
                <a:latin typeface="游ゴシック" panose="020B0400000000000000" pitchFamily="50" charset="-128"/>
                <a:ea typeface="游ゴシック" panose="020B0400000000000000" pitchFamily="50" charset="-128"/>
              </a:rPr>
              <a:t>工場</a:t>
            </a:r>
            <a:r>
              <a:rPr kumimoji="0" lang="ja-JP" altLang="en-US" b="1" dirty="0">
                <a:solidFill>
                  <a:srgbClr val="FF0000"/>
                </a:solidFill>
                <a:latin typeface="游ゴシック" panose="020B0400000000000000" pitchFamily="50" charset="-128"/>
                <a:ea typeface="游ゴシック" panose="020B0400000000000000" pitchFamily="50" charset="-128"/>
              </a:rPr>
              <a:t>等に対する公害規制</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の仕組みに加え、新たに地球環境の保全を含む</a:t>
            </a:r>
            <a:r>
              <a:rPr kumimoji="0" lang="ja-JP" altLang="en-US" b="1" dirty="0">
                <a:solidFill>
                  <a:srgbClr val="FF0000"/>
                </a:solidFill>
                <a:latin typeface="游ゴシック" panose="020B0400000000000000" pitchFamily="50" charset="-128"/>
                <a:ea typeface="游ゴシック" panose="020B0400000000000000" pitchFamily="50" charset="-128"/>
              </a:rPr>
              <a:t>広い環境問題</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に対応するとともに、事業者自らが計画的に</a:t>
            </a:r>
            <a:r>
              <a:rPr kumimoji="0" lang="ja-JP" altLang="en-US" b="1" dirty="0">
                <a:solidFill>
                  <a:srgbClr val="FF0000"/>
                </a:solidFill>
                <a:latin typeface="游ゴシック" panose="020B0400000000000000" pitchFamily="50" charset="-128"/>
                <a:ea typeface="游ゴシック" panose="020B0400000000000000" pitchFamily="50" charset="-128"/>
              </a:rPr>
              <a:t>環境負荷の低減</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に向けて</a:t>
            </a:r>
            <a:r>
              <a:rPr kumimoji="0" lang="ja-JP" altLang="en-US" b="1" dirty="0">
                <a:solidFill>
                  <a:srgbClr val="FF0000"/>
                </a:solidFill>
                <a:latin typeface="游ゴシック" panose="020B0400000000000000" pitchFamily="50" charset="-128"/>
                <a:ea typeface="游ゴシック" panose="020B0400000000000000" pitchFamily="50" charset="-128"/>
              </a:rPr>
              <a:t>取り組む</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制度を設けた</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a:t>
            </a:r>
            <a:endParaRPr kumimoji="0" lang="ja-JP" altLang="en-US" dirty="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7" name="テキスト ボックス 58"/>
          <p:cNvSpPr txBox="1">
            <a:spLocks noChangeArrowheads="1"/>
          </p:cNvSpPr>
          <p:nvPr/>
        </p:nvSpPr>
        <p:spPr bwMode="auto">
          <a:xfrm>
            <a:off x="249025" y="828377"/>
            <a:ext cx="724415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smtClean="0">
                <a:solidFill>
                  <a:srgbClr val="002060"/>
                </a:solidFill>
                <a:latin typeface="游ゴシック" panose="020B0400000000000000" pitchFamily="50" charset="-128"/>
                <a:ea typeface="游ゴシック" panose="020B0400000000000000" pitchFamily="50" charset="-128"/>
              </a:rPr>
              <a:t>概要と目的</a:t>
            </a:r>
            <a:endParaRPr lang="en-US" altLang="ja-JP" sz="2600" b="1" dirty="0" smtClean="0">
              <a:solidFill>
                <a:srgbClr val="002060"/>
              </a:solidFill>
              <a:latin typeface="游ゴシック" panose="020B0400000000000000" pitchFamily="50" charset="-128"/>
              <a:ea typeface="游ゴシック" panose="020B0400000000000000" pitchFamily="50" charset="-128"/>
            </a:endParaRPr>
          </a:p>
        </p:txBody>
      </p:sp>
      <p:sp>
        <p:nvSpPr>
          <p:cNvPr id="8" name="円/楕円 6"/>
          <p:cNvSpPr/>
          <p:nvPr/>
        </p:nvSpPr>
        <p:spPr>
          <a:xfrm>
            <a:off x="85491" y="764704"/>
            <a:ext cx="580379"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92311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9800" y="6288475"/>
            <a:ext cx="2057400" cy="365125"/>
          </a:xfrm>
        </p:spPr>
        <p:txBody>
          <a:bodyPr/>
          <a:lstStyle/>
          <a:p>
            <a:fld id="{6E12132C-C71E-4FE0-A767-5C1003A0C6BA}" type="slidenum">
              <a:rPr lang="ja-JP" altLang="en-US" smtClean="0"/>
              <a:pPr/>
              <a:t>29</a:t>
            </a:fld>
            <a:endParaRPr lang="ja-JP" altLang="en-US" dirty="0"/>
          </a:p>
        </p:txBody>
      </p:sp>
      <p:sp>
        <p:nvSpPr>
          <p:cNvPr id="20" name="テキスト ボックス 58"/>
          <p:cNvSpPr txBox="1">
            <a:spLocks noChangeArrowheads="1"/>
          </p:cNvSpPr>
          <p:nvPr/>
        </p:nvSpPr>
        <p:spPr bwMode="auto">
          <a:xfrm>
            <a:off x="249025" y="828377"/>
            <a:ext cx="72441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en-US" altLang="ja-JP" sz="2800" b="1" dirty="0" smtClean="0">
                <a:solidFill>
                  <a:schemeClr val="accent5">
                    <a:lumMod val="50000"/>
                  </a:schemeClr>
                </a:solidFill>
                <a:latin typeface="游ゴシック" panose="020B0400000000000000" pitchFamily="50" charset="-128"/>
                <a:ea typeface="游ゴシック" panose="020B0400000000000000" pitchFamily="50" charset="-128"/>
              </a:rPr>
              <a:t>(3)</a:t>
            </a:r>
            <a:r>
              <a:rPr lang="ja-JP" altLang="en-US" sz="2800" b="1" dirty="0">
                <a:solidFill>
                  <a:schemeClr val="accent5">
                    <a:lumMod val="50000"/>
                  </a:schemeClr>
                </a:solidFill>
                <a:latin typeface="游ゴシック" panose="020B0400000000000000" pitchFamily="50" charset="-128"/>
                <a:ea typeface="游ゴシック" panose="020B0400000000000000" pitchFamily="50" charset="-128"/>
              </a:rPr>
              <a:t>地下水採取事業者の手続きの合理化</a:t>
            </a:r>
          </a:p>
        </p:txBody>
      </p:sp>
      <p:sp>
        <p:nvSpPr>
          <p:cNvPr id="21" name="円/楕円 6"/>
          <p:cNvSpPr/>
          <p:nvPr/>
        </p:nvSpPr>
        <p:spPr>
          <a:xfrm>
            <a:off x="85491" y="764704"/>
            <a:ext cx="580379"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sp>
        <p:nvSpPr>
          <p:cNvPr id="6" name="Text Box 5"/>
          <p:cNvSpPr txBox="1">
            <a:spLocks noChangeArrowheads="1"/>
          </p:cNvSpPr>
          <p:nvPr/>
        </p:nvSpPr>
        <p:spPr bwMode="auto">
          <a:xfrm>
            <a:off x="695218" y="1700735"/>
            <a:ext cx="797292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規制</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の</a:t>
            </a: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概要</a:t>
            </a:r>
            <a:endPar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a:solidFill>
                  <a:srgbClr val="002060"/>
                </a:solidFill>
                <a:latin typeface="游ゴシック" panose="020B0400000000000000" pitchFamily="50" charset="-128"/>
                <a:ea typeface="游ゴシック" panose="020B0400000000000000" pitchFamily="50" charset="-128"/>
              </a:rPr>
              <a:t>地盤沈下が生じている及びそのおそれがある地域を「地下水採取を規制する地域」として指定し（指定</a:t>
            </a:r>
            <a:r>
              <a:rPr lang="ja-JP" altLang="en-US" dirty="0" smtClean="0">
                <a:solidFill>
                  <a:srgbClr val="002060"/>
                </a:solidFill>
                <a:latin typeface="游ゴシック" panose="020B0400000000000000" pitchFamily="50" charset="-128"/>
                <a:ea typeface="游ゴシック" panose="020B0400000000000000" pitchFamily="50" charset="-128"/>
              </a:rPr>
              <a:t>地域</a:t>
            </a:r>
            <a:r>
              <a:rPr lang="en-US" altLang="ja-JP" dirty="0" smtClean="0">
                <a:solidFill>
                  <a:srgbClr val="002060"/>
                </a:solidFill>
                <a:latin typeface="游ゴシック" panose="020B0400000000000000" pitchFamily="50" charset="-128"/>
                <a:ea typeface="游ゴシック" panose="020B0400000000000000" pitchFamily="50" charset="-128"/>
              </a:rPr>
              <a:t>, </a:t>
            </a:r>
            <a:r>
              <a:rPr lang="ja-JP" altLang="en-US" dirty="0" smtClean="0">
                <a:solidFill>
                  <a:srgbClr val="002060"/>
                </a:solidFill>
                <a:latin typeface="游ゴシック" panose="020B0400000000000000" pitchFamily="50" charset="-128"/>
                <a:ea typeface="游ゴシック" panose="020B0400000000000000" pitchFamily="50" charset="-128"/>
              </a:rPr>
              <a:t>平塚市、茅ヶ崎市、厚木市の一部、海老名市、寒川町）、許可</a:t>
            </a:r>
            <a:r>
              <a:rPr lang="ja-JP" altLang="en-US" dirty="0">
                <a:solidFill>
                  <a:srgbClr val="002060"/>
                </a:solidFill>
                <a:latin typeface="游ゴシック" panose="020B0400000000000000" pitchFamily="50" charset="-128"/>
                <a:ea typeface="游ゴシック" panose="020B0400000000000000" pitchFamily="50" charset="-128"/>
              </a:rPr>
              <a:t>申請、地下水採取量の報告等を義務付けている。</a:t>
            </a:r>
          </a:p>
        </p:txBody>
      </p:sp>
      <p:grpSp>
        <p:nvGrpSpPr>
          <p:cNvPr id="3" name="グループ化 2"/>
          <p:cNvGrpSpPr/>
          <p:nvPr/>
        </p:nvGrpSpPr>
        <p:grpSpPr>
          <a:xfrm>
            <a:off x="2084485" y="3008104"/>
            <a:ext cx="4975030" cy="3403118"/>
            <a:chOff x="2209527" y="3008104"/>
            <a:chExt cx="4975030" cy="3403118"/>
          </a:xfrm>
        </p:grpSpPr>
        <p:pic>
          <p:nvPicPr>
            <p:cNvPr id="8" name="図 7"/>
            <p:cNvPicPr>
              <a:picLocks noChangeAspect="1"/>
            </p:cNvPicPr>
            <p:nvPr/>
          </p:nvPicPr>
          <p:blipFill rotWithShape="1">
            <a:blip r:embed="rId2"/>
            <a:srcRect r="3541" b="2490"/>
            <a:stretch/>
          </p:blipFill>
          <p:spPr>
            <a:xfrm>
              <a:off x="2209527" y="3008104"/>
              <a:ext cx="4975030" cy="3403118"/>
            </a:xfrm>
            <a:prstGeom prst="rect">
              <a:avLst/>
            </a:prstGeom>
          </p:spPr>
        </p:pic>
        <p:sp>
          <p:nvSpPr>
            <p:cNvPr id="9" name="角丸四角形 8"/>
            <p:cNvSpPr/>
            <p:nvPr/>
          </p:nvSpPr>
          <p:spPr bwMode="white">
            <a:xfrm>
              <a:off x="3978899" y="5507983"/>
              <a:ext cx="1230983" cy="500367"/>
            </a:xfrm>
            <a:prstGeom prst="roundRect">
              <a:avLst/>
            </a:prstGeom>
            <a:noFill/>
            <a:ln w="285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eaLnBrk="1" hangingPunct="1"/>
              <a:endParaRPr lang="ja-JP" altLang="en-US" sz="1350">
                <a:solidFill>
                  <a:schemeClr val="tx1"/>
                </a:solidFill>
              </a:endParaRPr>
            </a:p>
          </p:txBody>
        </p:sp>
        <p:sp>
          <p:nvSpPr>
            <p:cNvPr id="10" name="フリーフォーム 9"/>
            <p:cNvSpPr/>
            <p:nvPr/>
          </p:nvSpPr>
          <p:spPr bwMode="white">
            <a:xfrm>
              <a:off x="3761232" y="3931083"/>
              <a:ext cx="738678" cy="818655"/>
            </a:xfrm>
            <a:custGeom>
              <a:avLst/>
              <a:gdLst>
                <a:gd name="connsiteX0" fmla="*/ 219075 w 695325"/>
                <a:gd name="connsiteY0" fmla="*/ 100012 h 781050"/>
                <a:gd name="connsiteX1" fmla="*/ 304800 w 695325"/>
                <a:gd name="connsiteY1" fmla="*/ 57150 h 781050"/>
                <a:gd name="connsiteX2" fmla="*/ 357188 w 695325"/>
                <a:gd name="connsiteY2" fmla="*/ 33337 h 781050"/>
                <a:gd name="connsiteX3" fmla="*/ 371475 w 695325"/>
                <a:gd name="connsiteY3" fmla="*/ 33337 h 781050"/>
                <a:gd name="connsiteX4" fmla="*/ 381000 w 695325"/>
                <a:gd name="connsiteY4" fmla="*/ 38100 h 781050"/>
                <a:gd name="connsiteX5" fmla="*/ 385763 w 695325"/>
                <a:gd name="connsiteY5" fmla="*/ 61912 h 781050"/>
                <a:gd name="connsiteX6" fmla="*/ 385763 w 695325"/>
                <a:gd name="connsiteY6" fmla="*/ 90487 h 781050"/>
                <a:gd name="connsiteX7" fmla="*/ 385763 w 695325"/>
                <a:gd name="connsiteY7" fmla="*/ 138112 h 781050"/>
                <a:gd name="connsiteX8" fmla="*/ 433388 w 695325"/>
                <a:gd name="connsiteY8" fmla="*/ 128587 h 781050"/>
                <a:gd name="connsiteX9" fmla="*/ 471488 w 695325"/>
                <a:gd name="connsiteY9" fmla="*/ 142875 h 781050"/>
                <a:gd name="connsiteX10" fmla="*/ 514350 w 695325"/>
                <a:gd name="connsiteY10" fmla="*/ 157162 h 781050"/>
                <a:gd name="connsiteX11" fmla="*/ 528638 w 695325"/>
                <a:gd name="connsiteY11" fmla="*/ 176212 h 781050"/>
                <a:gd name="connsiteX12" fmla="*/ 533400 w 695325"/>
                <a:gd name="connsiteY12" fmla="*/ 171450 h 781050"/>
                <a:gd name="connsiteX13" fmla="*/ 538163 w 695325"/>
                <a:gd name="connsiteY13" fmla="*/ 142875 h 781050"/>
                <a:gd name="connsiteX14" fmla="*/ 552450 w 695325"/>
                <a:gd name="connsiteY14" fmla="*/ 114300 h 781050"/>
                <a:gd name="connsiteX15" fmla="*/ 542925 w 695325"/>
                <a:gd name="connsiteY15" fmla="*/ 90487 h 781050"/>
                <a:gd name="connsiteX16" fmla="*/ 538163 w 695325"/>
                <a:gd name="connsiteY16" fmla="*/ 66675 h 781050"/>
                <a:gd name="connsiteX17" fmla="*/ 566738 w 695325"/>
                <a:gd name="connsiteY17" fmla="*/ 57150 h 781050"/>
                <a:gd name="connsiteX18" fmla="*/ 552450 w 695325"/>
                <a:gd name="connsiteY18" fmla="*/ 9525 h 781050"/>
                <a:gd name="connsiteX19" fmla="*/ 566738 w 695325"/>
                <a:gd name="connsiteY19" fmla="*/ 0 h 781050"/>
                <a:gd name="connsiteX20" fmla="*/ 590550 w 695325"/>
                <a:gd name="connsiteY20" fmla="*/ 52387 h 781050"/>
                <a:gd name="connsiteX21" fmla="*/ 666750 w 695325"/>
                <a:gd name="connsiteY21" fmla="*/ 76200 h 781050"/>
                <a:gd name="connsiteX22" fmla="*/ 661988 w 695325"/>
                <a:gd name="connsiteY22" fmla="*/ 242887 h 781050"/>
                <a:gd name="connsiteX23" fmla="*/ 676275 w 695325"/>
                <a:gd name="connsiteY23" fmla="*/ 352425 h 781050"/>
                <a:gd name="connsiteX24" fmla="*/ 695325 w 695325"/>
                <a:gd name="connsiteY24" fmla="*/ 338137 h 781050"/>
                <a:gd name="connsiteX25" fmla="*/ 619125 w 695325"/>
                <a:gd name="connsiteY25" fmla="*/ 352425 h 781050"/>
                <a:gd name="connsiteX26" fmla="*/ 581025 w 695325"/>
                <a:gd name="connsiteY26" fmla="*/ 461962 h 781050"/>
                <a:gd name="connsiteX27" fmla="*/ 576263 w 695325"/>
                <a:gd name="connsiteY27" fmla="*/ 557212 h 781050"/>
                <a:gd name="connsiteX28" fmla="*/ 581025 w 695325"/>
                <a:gd name="connsiteY28" fmla="*/ 728662 h 781050"/>
                <a:gd name="connsiteX29" fmla="*/ 581025 w 695325"/>
                <a:gd name="connsiteY29" fmla="*/ 762000 h 781050"/>
                <a:gd name="connsiteX30" fmla="*/ 561975 w 695325"/>
                <a:gd name="connsiteY30" fmla="*/ 752475 h 781050"/>
                <a:gd name="connsiteX31" fmla="*/ 547688 w 695325"/>
                <a:gd name="connsiteY31" fmla="*/ 781050 h 781050"/>
                <a:gd name="connsiteX32" fmla="*/ 538163 w 695325"/>
                <a:gd name="connsiteY32" fmla="*/ 762000 h 781050"/>
                <a:gd name="connsiteX33" fmla="*/ 533400 w 695325"/>
                <a:gd name="connsiteY33" fmla="*/ 695325 h 781050"/>
                <a:gd name="connsiteX34" fmla="*/ 528638 w 695325"/>
                <a:gd name="connsiteY34" fmla="*/ 661987 h 781050"/>
                <a:gd name="connsiteX35" fmla="*/ 438150 w 695325"/>
                <a:gd name="connsiteY35" fmla="*/ 595312 h 781050"/>
                <a:gd name="connsiteX36" fmla="*/ 381000 w 695325"/>
                <a:gd name="connsiteY36" fmla="*/ 623887 h 781050"/>
                <a:gd name="connsiteX37" fmla="*/ 342900 w 695325"/>
                <a:gd name="connsiteY37" fmla="*/ 609600 h 781050"/>
                <a:gd name="connsiteX38" fmla="*/ 342900 w 695325"/>
                <a:gd name="connsiteY38" fmla="*/ 576262 h 781050"/>
                <a:gd name="connsiteX39" fmla="*/ 338138 w 695325"/>
                <a:gd name="connsiteY39" fmla="*/ 557212 h 781050"/>
                <a:gd name="connsiteX40" fmla="*/ 295275 w 695325"/>
                <a:gd name="connsiteY40" fmla="*/ 552450 h 781050"/>
                <a:gd name="connsiteX41" fmla="*/ 109538 w 695325"/>
                <a:gd name="connsiteY41" fmla="*/ 471487 h 781050"/>
                <a:gd name="connsiteX42" fmla="*/ 76200 w 695325"/>
                <a:gd name="connsiteY42" fmla="*/ 476250 h 781050"/>
                <a:gd name="connsiteX43" fmla="*/ 19050 w 695325"/>
                <a:gd name="connsiteY43" fmla="*/ 533400 h 781050"/>
                <a:gd name="connsiteX44" fmla="*/ 14288 w 695325"/>
                <a:gd name="connsiteY44" fmla="*/ 495300 h 781050"/>
                <a:gd name="connsiteX45" fmla="*/ 0 w 695325"/>
                <a:gd name="connsiteY45" fmla="*/ 461962 h 781050"/>
                <a:gd name="connsiteX46" fmla="*/ 4763 w 695325"/>
                <a:gd name="connsiteY46" fmla="*/ 457200 h 781050"/>
                <a:gd name="connsiteX47" fmla="*/ 42863 w 695325"/>
                <a:gd name="connsiteY47" fmla="*/ 438150 h 781050"/>
                <a:gd name="connsiteX48" fmla="*/ 76200 w 695325"/>
                <a:gd name="connsiteY48" fmla="*/ 404812 h 781050"/>
                <a:gd name="connsiteX49" fmla="*/ 76200 w 695325"/>
                <a:gd name="connsiteY49" fmla="*/ 404812 h 781050"/>
                <a:gd name="connsiteX50" fmla="*/ 100013 w 695325"/>
                <a:gd name="connsiteY50" fmla="*/ 409575 h 781050"/>
                <a:gd name="connsiteX51" fmla="*/ 238125 w 695325"/>
                <a:gd name="connsiteY51" fmla="*/ 395287 h 781050"/>
                <a:gd name="connsiteX52" fmla="*/ 261938 w 695325"/>
                <a:gd name="connsiteY52" fmla="*/ 400050 h 781050"/>
                <a:gd name="connsiteX53" fmla="*/ 304800 w 695325"/>
                <a:gd name="connsiteY53" fmla="*/ 395287 h 781050"/>
                <a:gd name="connsiteX54" fmla="*/ 300038 w 695325"/>
                <a:gd name="connsiteY54" fmla="*/ 371475 h 781050"/>
                <a:gd name="connsiteX55" fmla="*/ 314325 w 695325"/>
                <a:gd name="connsiteY55" fmla="*/ 342900 h 781050"/>
                <a:gd name="connsiteX56" fmla="*/ 314325 w 695325"/>
                <a:gd name="connsiteY56" fmla="*/ 304800 h 781050"/>
                <a:gd name="connsiteX57" fmla="*/ 266700 w 695325"/>
                <a:gd name="connsiteY57" fmla="*/ 266700 h 781050"/>
                <a:gd name="connsiteX58" fmla="*/ 266700 w 695325"/>
                <a:gd name="connsiteY58" fmla="*/ 252412 h 781050"/>
                <a:gd name="connsiteX59" fmla="*/ 247650 w 695325"/>
                <a:gd name="connsiteY59" fmla="*/ 223837 h 781050"/>
                <a:gd name="connsiteX60" fmla="*/ 238125 w 695325"/>
                <a:gd name="connsiteY60" fmla="*/ 185737 h 781050"/>
                <a:gd name="connsiteX61" fmla="*/ 219075 w 695325"/>
                <a:gd name="connsiteY61" fmla="*/ 100012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95325" h="781050">
                  <a:moveTo>
                    <a:pt x="219075" y="100012"/>
                  </a:moveTo>
                  <a:lnTo>
                    <a:pt x="304800" y="57150"/>
                  </a:lnTo>
                  <a:lnTo>
                    <a:pt x="357188" y="33337"/>
                  </a:lnTo>
                  <a:lnTo>
                    <a:pt x="371475" y="33337"/>
                  </a:lnTo>
                  <a:lnTo>
                    <a:pt x="381000" y="38100"/>
                  </a:lnTo>
                  <a:lnTo>
                    <a:pt x="385763" y="61912"/>
                  </a:lnTo>
                  <a:lnTo>
                    <a:pt x="385763" y="90487"/>
                  </a:lnTo>
                  <a:lnTo>
                    <a:pt x="385763" y="138112"/>
                  </a:lnTo>
                  <a:lnTo>
                    <a:pt x="433388" y="128587"/>
                  </a:lnTo>
                  <a:lnTo>
                    <a:pt x="471488" y="142875"/>
                  </a:lnTo>
                  <a:lnTo>
                    <a:pt x="514350" y="157162"/>
                  </a:lnTo>
                  <a:lnTo>
                    <a:pt x="528638" y="176212"/>
                  </a:lnTo>
                  <a:lnTo>
                    <a:pt x="533400" y="171450"/>
                  </a:lnTo>
                  <a:lnTo>
                    <a:pt x="538163" y="142875"/>
                  </a:lnTo>
                  <a:lnTo>
                    <a:pt x="552450" y="114300"/>
                  </a:lnTo>
                  <a:lnTo>
                    <a:pt x="542925" y="90487"/>
                  </a:lnTo>
                  <a:lnTo>
                    <a:pt x="538163" y="66675"/>
                  </a:lnTo>
                  <a:lnTo>
                    <a:pt x="566738" y="57150"/>
                  </a:lnTo>
                  <a:lnTo>
                    <a:pt x="552450" y="9525"/>
                  </a:lnTo>
                  <a:lnTo>
                    <a:pt x="566738" y="0"/>
                  </a:lnTo>
                  <a:lnTo>
                    <a:pt x="590550" y="52387"/>
                  </a:lnTo>
                  <a:lnTo>
                    <a:pt x="666750" y="76200"/>
                  </a:lnTo>
                  <a:lnTo>
                    <a:pt x="661988" y="242887"/>
                  </a:lnTo>
                  <a:lnTo>
                    <a:pt x="676275" y="352425"/>
                  </a:lnTo>
                  <a:lnTo>
                    <a:pt x="695325" y="338137"/>
                  </a:lnTo>
                  <a:lnTo>
                    <a:pt x="619125" y="352425"/>
                  </a:lnTo>
                  <a:lnTo>
                    <a:pt x="581025" y="461962"/>
                  </a:lnTo>
                  <a:lnTo>
                    <a:pt x="576263" y="557212"/>
                  </a:lnTo>
                  <a:lnTo>
                    <a:pt x="581025" y="728662"/>
                  </a:lnTo>
                  <a:lnTo>
                    <a:pt x="581025" y="762000"/>
                  </a:lnTo>
                  <a:lnTo>
                    <a:pt x="561975" y="752475"/>
                  </a:lnTo>
                  <a:lnTo>
                    <a:pt x="547688" y="781050"/>
                  </a:lnTo>
                  <a:lnTo>
                    <a:pt x="538163" y="762000"/>
                  </a:lnTo>
                  <a:lnTo>
                    <a:pt x="533400" y="695325"/>
                  </a:lnTo>
                  <a:lnTo>
                    <a:pt x="528638" y="661987"/>
                  </a:lnTo>
                  <a:lnTo>
                    <a:pt x="438150" y="595312"/>
                  </a:lnTo>
                  <a:lnTo>
                    <a:pt x="381000" y="623887"/>
                  </a:lnTo>
                  <a:lnTo>
                    <a:pt x="342900" y="609600"/>
                  </a:lnTo>
                  <a:lnTo>
                    <a:pt x="342900" y="576262"/>
                  </a:lnTo>
                  <a:lnTo>
                    <a:pt x="338138" y="557212"/>
                  </a:lnTo>
                  <a:lnTo>
                    <a:pt x="295275" y="552450"/>
                  </a:lnTo>
                  <a:lnTo>
                    <a:pt x="109538" y="471487"/>
                  </a:lnTo>
                  <a:lnTo>
                    <a:pt x="76200" y="476250"/>
                  </a:lnTo>
                  <a:lnTo>
                    <a:pt x="19050" y="533400"/>
                  </a:lnTo>
                  <a:lnTo>
                    <a:pt x="14288" y="495300"/>
                  </a:lnTo>
                  <a:lnTo>
                    <a:pt x="0" y="461962"/>
                  </a:lnTo>
                  <a:lnTo>
                    <a:pt x="4763" y="457200"/>
                  </a:lnTo>
                  <a:lnTo>
                    <a:pt x="42863" y="438150"/>
                  </a:lnTo>
                  <a:lnTo>
                    <a:pt x="76200" y="404812"/>
                  </a:lnTo>
                  <a:lnTo>
                    <a:pt x="76200" y="404812"/>
                  </a:lnTo>
                  <a:lnTo>
                    <a:pt x="100013" y="409575"/>
                  </a:lnTo>
                  <a:lnTo>
                    <a:pt x="238125" y="395287"/>
                  </a:lnTo>
                  <a:lnTo>
                    <a:pt x="261938" y="400050"/>
                  </a:lnTo>
                  <a:lnTo>
                    <a:pt x="304800" y="395287"/>
                  </a:lnTo>
                  <a:lnTo>
                    <a:pt x="300038" y="371475"/>
                  </a:lnTo>
                  <a:lnTo>
                    <a:pt x="314325" y="342900"/>
                  </a:lnTo>
                  <a:lnTo>
                    <a:pt x="314325" y="304800"/>
                  </a:lnTo>
                  <a:lnTo>
                    <a:pt x="266700" y="266700"/>
                  </a:lnTo>
                  <a:lnTo>
                    <a:pt x="266700" y="252412"/>
                  </a:lnTo>
                  <a:lnTo>
                    <a:pt x="247650" y="223837"/>
                  </a:lnTo>
                  <a:lnTo>
                    <a:pt x="238125" y="185737"/>
                  </a:lnTo>
                  <a:lnTo>
                    <a:pt x="219075" y="100012"/>
                  </a:lnTo>
                  <a:close/>
                </a:path>
              </a:pathLst>
            </a:custGeom>
            <a:solidFill>
              <a:schemeClr val="accent1">
                <a:lumMod val="20000"/>
                <a:lumOff val="80000"/>
                <a:alpha val="30000"/>
              </a:schemeClr>
            </a:solidFill>
            <a:ln w="28575">
              <a:solidFill>
                <a:srgbClr val="7030A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eaLnBrk="1" hangingPunct="1"/>
              <a:endParaRPr lang="ja-JP" altLang="en-US" sz="1350">
                <a:solidFill>
                  <a:schemeClr val="tx1"/>
                </a:solidFill>
              </a:endParaRPr>
            </a:p>
          </p:txBody>
        </p:sp>
        <p:sp>
          <p:nvSpPr>
            <p:cNvPr id="11" name="フリーフォーム 10"/>
            <p:cNvSpPr/>
            <p:nvPr/>
          </p:nvSpPr>
          <p:spPr bwMode="white">
            <a:xfrm>
              <a:off x="4562584" y="4580948"/>
              <a:ext cx="942104" cy="803678"/>
            </a:xfrm>
            <a:custGeom>
              <a:avLst/>
              <a:gdLst>
                <a:gd name="connsiteX0" fmla="*/ 366712 w 857250"/>
                <a:gd name="connsiteY0" fmla="*/ 728662 h 766762"/>
                <a:gd name="connsiteX1" fmla="*/ 295275 w 857250"/>
                <a:gd name="connsiteY1" fmla="*/ 661987 h 766762"/>
                <a:gd name="connsiteX2" fmla="*/ 171450 w 857250"/>
                <a:gd name="connsiteY2" fmla="*/ 642937 h 766762"/>
                <a:gd name="connsiteX3" fmla="*/ 219075 w 857250"/>
                <a:gd name="connsiteY3" fmla="*/ 504825 h 766762"/>
                <a:gd name="connsiteX4" fmla="*/ 180975 w 857250"/>
                <a:gd name="connsiteY4" fmla="*/ 428625 h 766762"/>
                <a:gd name="connsiteX5" fmla="*/ 171450 w 857250"/>
                <a:gd name="connsiteY5" fmla="*/ 400050 h 766762"/>
                <a:gd name="connsiteX6" fmla="*/ 190500 w 857250"/>
                <a:gd name="connsiteY6" fmla="*/ 361950 h 766762"/>
                <a:gd name="connsiteX7" fmla="*/ 200025 w 857250"/>
                <a:gd name="connsiteY7" fmla="*/ 342900 h 766762"/>
                <a:gd name="connsiteX8" fmla="*/ 166687 w 857250"/>
                <a:gd name="connsiteY8" fmla="*/ 338137 h 766762"/>
                <a:gd name="connsiteX9" fmla="*/ 166687 w 857250"/>
                <a:gd name="connsiteY9" fmla="*/ 338137 h 766762"/>
                <a:gd name="connsiteX10" fmla="*/ 157162 w 857250"/>
                <a:gd name="connsiteY10" fmla="*/ 285750 h 766762"/>
                <a:gd name="connsiteX11" fmla="*/ 171450 w 857250"/>
                <a:gd name="connsiteY11" fmla="*/ 271462 h 766762"/>
                <a:gd name="connsiteX12" fmla="*/ 71437 w 857250"/>
                <a:gd name="connsiteY12" fmla="*/ 228600 h 766762"/>
                <a:gd name="connsiteX13" fmla="*/ 33337 w 857250"/>
                <a:gd name="connsiteY13" fmla="*/ 261937 h 766762"/>
                <a:gd name="connsiteX14" fmla="*/ 19050 w 857250"/>
                <a:gd name="connsiteY14" fmla="*/ 261937 h 766762"/>
                <a:gd name="connsiteX15" fmla="*/ 19050 w 857250"/>
                <a:gd name="connsiteY15" fmla="*/ 223837 h 766762"/>
                <a:gd name="connsiteX16" fmla="*/ 19050 w 857250"/>
                <a:gd name="connsiteY16" fmla="*/ 204787 h 766762"/>
                <a:gd name="connsiteX17" fmla="*/ 0 w 857250"/>
                <a:gd name="connsiteY17" fmla="*/ 200025 h 766762"/>
                <a:gd name="connsiteX18" fmla="*/ 0 w 857250"/>
                <a:gd name="connsiteY18" fmla="*/ 185737 h 766762"/>
                <a:gd name="connsiteX19" fmla="*/ 42862 w 857250"/>
                <a:gd name="connsiteY19" fmla="*/ 157162 h 766762"/>
                <a:gd name="connsiteX20" fmla="*/ 66675 w 857250"/>
                <a:gd name="connsiteY20" fmla="*/ 71437 h 766762"/>
                <a:gd name="connsiteX21" fmla="*/ 66675 w 857250"/>
                <a:gd name="connsiteY21" fmla="*/ 57150 h 766762"/>
                <a:gd name="connsiteX22" fmla="*/ 95250 w 857250"/>
                <a:gd name="connsiteY22" fmla="*/ 66675 h 766762"/>
                <a:gd name="connsiteX23" fmla="*/ 114300 w 857250"/>
                <a:gd name="connsiteY23" fmla="*/ 47625 h 766762"/>
                <a:gd name="connsiteX24" fmla="*/ 138112 w 857250"/>
                <a:gd name="connsiteY24" fmla="*/ 47625 h 766762"/>
                <a:gd name="connsiteX25" fmla="*/ 180975 w 857250"/>
                <a:gd name="connsiteY25" fmla="*/ 76200 h 766762"/>
                <a:gd name="connsiteX26" fmla="*/ 195262 w 857250"/>
                <a:gd name="connsiteY26" fmla="*/ 119062 h 766762"/>
                <a:gd name="connsiteX27" fmla="*/ 204787 w 857250"/>
                <a:gd name="connsiteY27" fmla="*/ 128587 h 766762"/>
                <a:gd name="connsiteX28" fmla="*/ 223837 w 857250"/>
                <a:gd name="connsiteY28" fmla="*/ 128587 h 766762"/>
                <a:gd name="connsiteX29" fmla="*/ 223837 w 857250"/>
                <a:gd name="connsiteY29" fmla="*/ 123825 h 766762"/>
                <a:gd name="connsiteX30" fmla="*/ 242887 w 857250"/>
                <a:gd name="connsiteY30" fmla="*/ 76200 h 766762"/>
                <a:gd name="connsiteX31" fmla="*/ 219075 w 857250"/>
                <a:gd name="connsiteY31" fmla="*/ 47625 h 766762"/>
                <a:gd name="connsiteX32" fmla="*/ 195262 w 857250"/>
                <a:gd name="connsiteY32" fmla="*/ 4762 h 766762"/>
                <a:gd name="connsiteX33" fmla="*/ 266700 w 857250"/>
                <a:gd name="connsiteY33" fmla="*/ 19050 h 766762"/>
                <a:gd name="connsiteX34" fmla="*/ 295275 w 857250"/>
                <a:gd name="connsiteY34" fmla="*/ 0 h 766762"/>
                <a:gd name="connsiteX35" fmla="*/ 300037 w 857250"/>
                <a:gd name="connsiteY35" fmla="*/ 42862 h 766762"/>
                <a:gd name="connsiteX36" fmla="*/ 333375 w 857250"/>
                <a:gd name="connsiteY36" fmla="*/ 57150 h 766762"/>
                <a:gd name="connsiteX37" fmla="*/ 347662 w 857250"/>
                <a:gd name="connsiteY37" fmla="*/ 57150 h 766762"/>
                <a:gd name="connsiteX38" fmla="*/ 333375 w 857250"/>
                <a:gd name="connsiteY38" fmla="*/ 200025 h 766762"/>
                <a:gd name="connsiteX39" fmla="*/ 347662 w 857250"/>
                <a:gd name="connsiteY39" fmla="*/ 238125 h 766762"/>
                <a:gd name="connsiteX40" fmla="*/ 400050 w 857250"/>
                <a:gd name="connsiteY40" fmla="*/ 309562 h 766762"/>
                <a:gd name="connsiteX41" fmla="*/ 414337 w 857250"/>
                <a:gd name="connsiteY41" fmla="*/ 314325 h 766762"/>
                <a:gd name="connsiteX42" fmla="*/ 400050 w 857250"/>
                <a:gd name="connsiteY42" fmla="*/ 357187 h 766762"/>
                <a:gd name="connsiteX43" fmla="*/ 385762 w 857250"/>
                <a:gd name="connsiteY43" fmla="*/ 404812 h 766762"/>
                <a:gd name="connsiteX44" fmla="*/ 376237 w 857250"/>
                <a:gd name="connsiteY44" fmla="*/ 423862 h 766762"/>
                <a:gd name="connsiteX45" fmla="*/ 404812 w 857250"/>
                <a:gd name="connsiteY45" fmla="*/ 433387 h 766762"/>
                <a:gd name="connsiteX46" fmla="*/ 442912 w 857250"/>
                <a:gd name="connsiteY46" fmla="*/ 409575 h 766762"/>
                <a:gd name="connsiteX47" fmla="*/ 466725 w 857250"/>
                <a:gd name="connsiteY47" fmla="*/ 371475 h 766762"/>
                <a:gd name="connsiteX48" fmla="*/ 614362 w 857250"/>
                <a:gd name="connsiteY48" fmla="*/ 442912 h 766762"/>
                <a:gd name="connsiteX49" fmla="*/ 652462 w 857250"/>
                <a:gd name="connsiteY49" fmla="*/ 414337 h 766762"/>
                <a:gd name="connsiteX50" fmla="*/ 666750 w 857250"/>
                <a:gd name="connsiteY50" fmla="*/ 457200 h 766762"/>
                <a:gd name="connsiteX51" fmla="*/ 685800 w 857250"/>
                <a:gd name="connsiteY51" fmla="*/ 490537 h 766762"/>
                <a:gd name="connsiteX52" fmla="*/ 714375 w 857250"/>
                <a:gd name="connsiteY52" fmla="*/ 495300 h 766762"/>
                <a:gd name="connsiteX53" fmla="*/ 766762 w 857250"/>
                <a:gd name="connsiteY53" fmla="*/ 495300 h 766762"/>
                <a:gd name="connsiteX54" fmla="*/ 757237 w 857250"/>
                <a:gd name="connsiteY54" fmla="*/ 557212 h 766762"/>
                <a:gd name="connsiteX55" fmla="*/ 833437 w 857250"/>
                <a:gd name="connsiteY55" fmla="*/ 557212 h 766762"/>
                <a:gd name="connsiteX56" fmla="*/ 838200 w 857250"/>
                <a:gd name="connsiteY56" fmla="*/ 600075 h 766762"/>
                <a:gd name="connsiteX57" fmla="*/ 847725 w 857250"/>
                <a:gd name="connsiteY57" fmla="*/ 633412 h 766762"/>
                <a:gd name="connsiteX58" fmla="*/ 857250 w 857250"/>
                <a:gd name="connsiteY58" fmla="*/ 642937 h 766762"/>
                <a:gd name="connsiteX59" fmla="*/ 657225 w 857250"/>
                <a:gd name="connsiteY59" fmla="*/ 766762 h 766762"/>
                <a:gd name="connsiteX60" fmla="*/ 657225 w 857250"/>
                <a:gd name="connsiteY60" fmla="*/ 733425 h 766762"/>
                <a:gd name="connsiteX61" fmla="*/ 638175 w 857250"/>
                <a:gd name="connsiteY61" fmla="*/ 719137 h 766762"/>
                <a:gd name="connsiteX62" fmla="*/ 609600 w 857250"/>
                <a:gd name="connsiteY62" fmla="*/ 704850 h 766762"/>
                <a:gd name="connsiteX63" fmla="*/ 571500 w 857250"/>
                <a:gd name="connsiteY63" fmla="*/ 733425 h 766762"/>
                <a:gd name="connsiteX64" fmla="*/ 552450 w 857250"/>
                <a:gd name="connsiteY64" fmla="*/ 747712 h 766762"/>
                <a:gd name="connsiteX65" fmla="*/ 552450 w 857250"/>
                <a:gd name="connsiteY65" fmla="*/ 752475 h 766762"/>
                <a:gd name="connsiteX66" fmla="*/ 481012 w 857250"/>
                <a:gd name="connsiteY66" fmla="*/ 738187 h 766762"/>
                <a:gd name="connsiteX67" fmla="*/ 428625 w 857250"/>
                <a:gd name="connsiteY67" fmla="*/ 728662 h 766762"/>
                <a:gd name="connsiteX68" fmla="*/ 366712 w 857250"/>
                <a:gd name="connsiteY68" fmla="*/ 728662 h 76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57250" h="766762">
                  <a:moveTo>
                    <a:pt x="366712" y="728662"/>
                  </a:moveTo>
                  <a:lnTo>
                    <a:pt x="295275" y="661987"/>
                  </a:lnTo>
                  <a:lnTo>
                    <a:pt x="171450" y="642937"/>
                  </a:lnTo>
                  <a:lnTo>
                    <a:pt x="219075" y="504825"/>
                  </a:lnTo>
                  <a:lnTo>
                    <a:pt x="180975" y="428625"/>
                  </a:lnTo>
                  <a:lnTo>
                    <a:pt x="171450" y="400050"/>
                  </a:lnTo>
                  <a:lnTo>
                    <a:pt x="190500" y="361950"/>
                  </a:lnTo>
                  <a:lnTo>
                    <a:pt x="200025" y="342900"/>
                  </a:lnTo>
                  <a:lnTo>
                    <a:pt x="166687" y="338137"/>
                  </a:lnTo>
                  <a:lnTo>
                    <a:pt x="166687" y="338137"/>
                  </a:lnTo>
                  <a:lnTo>
                    <a:pt x="157162" y="285750"/>
                  </a:lnTo>
                  <a:lnTo>
                    <a:pt x="171450" y="271462"/>
                  </a:lnTo>
                  <a:lnTo>
                    <a:pt x="71437" y="228600"/>
                  </a:lnTo>
                  <a:lnTo>
                    <a:pt x="33337" y="261937"/>
                  </a:lnTo>
                  <a:lnTo>
                    <a:pt x="19050" y="261937"/>
                  </a:lnTo>
                  <a:lnTo>
                    <a:pt x="19050" y="223837"/>
                  </a:lnTo>
                  <a:lnTo>
                    <a:pt x="19050" y="204787"/>
                  </a:lnTo>
                  <a:lnTo>
                    <a:pt x="0" y="200025"/>
                  </a:lnTo>
                  <a:lnTo>
                    <a:pt x="0" y="185737"/>
                  </a:lnTo>
                  <a:lnTo>
                    <a:pt x="42862" y="157162"/>
                  </a:lnTo>
                  <a:lnTo>
                    <a:pt x="66675" y="71437"/>
                  </a:lnTo>
                  <a:lnTo>
                    <a:pt x="66675" y="57150"/>
                  </a:lnTo>
                  <a:lnTo>
                    <a:pt x="95250" y="66675"/>
                  </a:lnTo>
                  <a:lnTo>
                    <a:pt x="114300" y="47625"/>
                  </a:lnTo>
                  <a:lnTo>
                    <a:pt x="138112" y="47625"/>
                  </a:lnTo>
                  <a:lnTo>
                    <a:pt x="180975" y="76200"/>
                  </a:lnTo>
                  <a:lnTo>
                    <a:pt x="195262" y="119062"/>
                  </a:lnTo>
                  <a:lnTo>
                    <a:pt x="204787" y="128587"/>
                  </a:lnTo>
                  <a:lnTo>
                    <a:pt x="223837" y="128587"/>
                  </a:lnTo>
                  <a:lnTo>
                    <a:pt x="223837" y="123825"/>
                  </a:lnTo>
                  <a:lnTo>
                    <a:pt x="242887" y="76200"/>
                  </a:lnTo>
                  <a:lnTo>
                    <a:pt x="219075" y="47625"/>
                  </a:lnTo>
                  <a:lnTo>
                    <a:pt x="195262" y="4762"/>
                  </a:lnTo>
                  <a:lnTo>
                    <a:pt x="266700" y="19050"/>
                  </a:lnTo>
                  <a:lnTo>
                    <a:pt x="295275" y="0"/>
                  </a:lnTo>
                  <a:lnTo>
                    <a:pt x="300037" y="42862"/>
                  </a:lnTo>
                  <a:lnTo>
                    <a:pt x="333375" y="57150"/>
                  </a:lnTo>
                  <a:lnTo>
                    <a:pt x="347662" y="57150"/>
                  </a:lnTo>
                  <a:lnTo>
                    <a:pt x="333375" y="200025"/>
                  </a:lnTo>
                  <a:lnTo>
                    <a:pt x="347662" y="238125"/>
                  </a:lnTo>
                  <a:lnTo>
                    <a:pt x="400050" y="309562"/>
                  </a:lnTo>
                  <a:lnTo>
                    <a:pt x="414337" y="314325"/>
                  </a:lnTo>
                  <a:lnTo>
                    <a:pt x="400050" y="357187"/>
                  </a:lnTo>
                  <a:lnTo>
                    <a:pt x="385762" y="404812"/>
                  </a:lnTo>
                  <a:lnTo>
                    <a:pt x="376237" y="423862"/>
                  </a:lnTo>
                  <a:lnTo>
                    <a:pt x="404812" y="433387"/>
                  </a:lnTo>
                  <a:lnTo>
                    <a:pt x="442912" y="409575"/>
                  </a:lnTo>
                  <a:lnTo>
                    <a:pt x="466725" y="371475"/>
                  </a:lnTo>
                  <a:lnTo>
                    <a:pt x="614362" y="442912"/>
                  </a:lnTo>
                  <a:lnTo>
                    <a:pt x="652462" y="414337"/>
                  </a:lnTo>
                  <a:lnTo>
                    <a:pt x="666750" y="457200"/>
                  </a:lnTo>
                  <a:lnTo>
                    <a:pt x="685800" y="490537"/>
                  </a:lnTo>
                  <a:lnTo>
                    <a:pt x="714375" y="495300"/>
                  </a:lnTo>
                  <a:lnTo>
                    <a:pt x="766762" y="495300"/>
                  </a:lnTo>
                  <a:lnTo>
                    <a:pt x="757237" y="557212"/>
                  </a:lnTo>
                  <a:lnTo>
                    <a:pt x="833437" y="557212"/>
                  </a:lnTo>
                  <a:lnTo>
                    <a:pt x="838200" y="600075"/>
                  </a:lnTo>
                  <a:lnTo>
                    <a:pt x="847725" y="633412"/>
                  </a:lnTo>
                  <a:lnTo>
                    <a:pt x="857250" y="642937"/>
                  </a:lnTo>
                  <a:lnTo>
                    <a:pt x="657225" y="766762"/>
                  </a:lnTo>
                  <a:lnTo>
                    <a:pt x="657225" y="733425"/>
                  </a:lnTo>
                  <a:lnTo>
                    <a:pt x="638175" y="719137"/>
                  </a:lnTo>
                  <a:lnTo>
                    <a:pt x="609600" y="704850"/>
                  </a:lnTo>
                  <a:lnTo>
                    <a:pt x="571500" y="733425"/>
                  </a:lnTo>
                  <a:lnTo>
                    <a:pt x="552450" y="747712"/>
                  </a:lnTo>
                  <a:lnTo>
                    <a:pt x="552450" y="752475"/>
                  </a:lnTo>
                  <a:lnTo>
                    <a:pt x="481012" y="738187"/>
                  </a:lnTo>
                  <a:lnTo>
                    <a:pt x="428625" y="728662"/>
                  </a:lnTo>
                  <a:lnTo>
                    <a:pt x="366712" y="728662"/>
                  </a:lnTo>
                  <a:close/>
                </a:path>
              </a:pathLst>
            </a:custGeom>
            <a:solidFill>
              <a:schemeClr val="accent5">
                <a:lumMod val="20000"/>
                <a:lumOff val="80000"/>
                <a:alpha val="30000"/>
              </a:schemeClr>
            </a:solidFill>
            <a:ln w="28575">
              <a:solidFill>
                <a:srgbClr val="7030A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eaLnBrk="1" hangingPunct="1"/>
              <a:endParaRPr lang="ja-JP" altLang="en-US" sz="1350">
                <a:solidFill>
                  <a:schemeClr val="tx1"/>
                </a:solidFill>
              </a:endParaRPr>
            </a:p>
          </p:txBody>
        </p:sp>
        <p:sp>
          <p:nvSpPr>
            <p:cNvPr id="12" name="角丸四角形 11"/>
            <p:cNvSpPr/>
            <p:nvPr/>
          </p:nvSpPr>
          <p:spPr bwMode="white">
            <a:xfrm>
              <a:off x="3846374" y="3110317"/>
              <a:ext cx="1230983" cy="254483"/>
            </a:xfrm>
            <a:prstGeom prst="roundRect">
              <a:avLst/>
            </a:prstGeom>
            <a:noFill/>
            <a:ln w="28575">
              <a:solidFill>
                <a:srgbClr val="7030A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eaLnBrk="1" hangingPunct="1"/>
              <a:endParaRPr lang="ja-JP" altLang="en-US" sz="1350">
                <a:solidFill>
                  <a:schemeClr val="tx1"/>
                </a:solidFill>
              </a:endParaRPr>
            </a:p>
          </p:txBody>
        </p:sp>
        <p:sp>
          <p:nvSpPr>
            <p:cNvPr id="13" name="フリーフォーム 12"/>
            <p:cNvSpPr/>
            <p:nvPr/>
          </p:nvSpPr>
          <p:spPr bwMode="white">
            <a:xfrm>
              <a:off x="3809496" y="4289355"/>
              <a:ext cx="975864" cy="1031638"/>
            </a:xfrm>
            <a:custGeom>
              <a:avLst/>
              <a:gdLst>
                <a:gd name="connsiteX0" fmla="*/ 641350 w 933450"/>
                <a:gd name="connsiteY0" fmla="*/ 57150 h 984250"/>
                <a:gd name="connsiteX1" fmla="*/ 584200 w 933450"/>
                <a:gd name="connsiteY1" fmla="*/ 44450 h 984250"/>
                <a:gd name="connsiteX2" fmla="*/ 565150 w 933450"/>
                <a:gd name="connsiteY2" fmla="*/ 76200 h 984250"/>
                <a:gd name="connsiteX3" fmla="*/ 558800 w 933450"/>
                <a:gd name="connsiteY3" fmla="*/ 146050 h 984250"/>
                <a:gd name="connsiteX4" fmla="*/ 546100 w 933450"/>
                <a:gd name="connsiteY4" fmla="*/ 215900 h 984250"/>
                <a:gd name="connsiteX5" fmla="*/ 546100 w 933450"/>
                <a:gd name="connsiteY5" fmla="*/ 247650 h 984250"/>
                <a:gd name="connsiteX6" fmla="*/ 552450 w 933450"/>
                <a:gd name="connsiteY6" fmla="*/ 317500 h 984250"/>
                <a:gd name="connsiteX7" fmla="*/ 552450 w 933450"/>
                <a:gd name="connsiteY7" fmla="*/ 349250 h 984250"/>
                <a:gd name="connsiteX8" fmla="*/ 558800 w 933450"/>
                <a:gd name="connsiteY8" fmla="*/ 374650 h 984250"/>
                <a:gd name="connsiteX9" fmla="*/ 558800 w 933450"/>
                <a:gd name="connsiteY9" fmla="*/ 419100 h 984250"/>
                <a:gd name="connsiteX10" fmla="*/ 558800 w 933450"/>
                <a:gd name="connsiteY10" fmla="*/ 444500 h 984250"/>
                <a:gd name="connsiteX11" fmla="*/ 558800 w 933450"/>
                <a:gd name="connsiteY11" fmla="*/ 476250 h 984250"/>
                <a:gd name="connsiteX12" fmla="*/ 533400 w 933450"/>
                <a:gd name="connsiteY12" fmla="*/ 463550 h 984250"/>
                <a:gd name="connsiteX13" fmla="*/ 533400 w 933450"/>
                <a:gd name="connsiteY13" fmla="*/ 457200 h 984250"/>
                <a:gd name="connsiteX14" fmla="*/ 527050 w 933450"/>
                <a:gd name="connsiteY14" fmla="*/ 457200 h 984250"/>
                <a:gd name="connsiteX15" fmla="*/ 527050 w 933450"/>
                <a:gd name="connsiteY15" fmla="*/ 476250 h 984250"/>
                <a:gd name="connsiteX16" fmla="*/ 527050 w 933450"/>
                <a:gd name="connsiteY16" fmla="*/ 501650 h 984250"/>
                <a:gd name="connsiteX17" fmla="*/ 527050 w 933450"/>
                <a:gd name="connsiteY17" fmla="*/ 527050 h 984250"/>
                <a:gd name="connsiteX18" fmla="*/ 527050 w 933450"/>
                <a:gd name="connsiteY18" fmla="*/ 546100 h 984250"/>
                <a:gd name="connsiteX19" fmla="*/ 495300 w 933450"/>
                <a:gd name="connsiteY19" fmla="*/ 558800 h 984250"/>
                <a:gd name="connsiteX20" fmla="*/ 488950 w 933450"/>
                <a:gd name="connsiteY20" fmla="*/ 565150 h 984250"/>
                <a:gd name="connsiteX21" fmla="*/ 488950 w 933450"/>
                <a:gd name="connsiteY21" fmla="*/ 533400 h 984250"/>
                <a:gd name="connsiteX22" fmla="*/ 482600 w 933450"/>
                <a:gd name="connsiteY22" fmla="*/ 552450 h 984250"/>
                <a:gd name="connsiteX23" fmla="*/ 463550 w 933450"/>
                <a:gd name="connsiteY23" fmla="*/ 558800 h 984250"/>
                <a:gd name="connsiteX24" fmla="*/ 444500 w 933450"/>
                <a:gd name="connsiteY24" fmla="*/ 546100 h 984250"/>
                <a:gd name="connsiteX25" fmla="*/ 425450 w 933450"/>
                <a:gd name="connsiteY25" fmla="*/ 546100 h 984250"/>
                <a:gd name="connsiteX26" fmla="*/ 425450 w 933450"/>
                <a:gd name="connsiteY26" fmla="*/ 558800 h 984250"/>
                <a:gd name="connsiteX27" fmla="*/ 393700 w 933450"/>
                <a:gd name="connsiteY27" fmla="*/ 558800 h 984250"/>
                <a:gd name="connsiteX28" fmla="*/ 381000 w 933450"/>
                <a:gd name="connsiteY28" fmla="*/ 552450 h 984250"/>
                <a:gd name="connsiteX29" fmla="*/ 374650 w 933450"/>
                <a:gd name="connsiteY29" fmla="*/ 539750 h 984250"/>
                <a:gd name="connsiteX30" fmla="*/ 361950 w 933450"/>
                <a:gd name="connsiteY30" fmla="*/ 584200 h 984250"/>
                <a:gd name="connsiteX31" fmla="*/ 368300 w 933450"/>
                <a:gd name="connsiteY31" fmla="*/ 609600 h 984250"/>
                <a:gd name="connsiteX32" fmla="*/ 349250 w 933450"/>
                <a:gd name="connsiteY32" fmla="*/ 590550 h 984250"/>
                <a:gd name="connsiteX33" fmla="*/ 330200 w 933450"/>
                <a:gd name="connsiteY33" fmla="*/ 565150 h 984250"/>
                <a:gd name="connsiteX34" fmla="*/ 311150 w 933450"/>
                <a:gd name="connsiteY34" fmla="*/ 546100 h 984250"/>
                <a:gd name="connsiteX35" fmla="*/ 298450 w 933450"/>
                <a:gd name="connsiteY35" fmla="*/ 508000 h 984250"/>
                <a:gd name="connsiteX36" fmla="*/ 292100 w 933450"/>
                <a:gd name="connsiteY36" fmla="*/ 546100 h 984250"/>
                <a:gd name="connsiteX37" fmla="*/ 260350 w 933450"/>
                <a:gd name="connsiteY37" fmla="*/ 552450 h 984250"/>
                <a:gd name="connsiteX38" fmla="*/ 247650 w 933450"/>
                <a:gd name="connsiteY38" fmla="*/ 552450 h 984250"/>
                <a:gd name="connsiteX39" fmla="*/ 247650 w 933450"/>
                <a:gd name="connsiteY39" fmla="*/ 584200 h 984250"/>
                <a:gd name="connsiteX40" fmla="*/ 247650 w 933450"/>
                <a:gd name="connsiteY40" fmla="*/ 596900 h 984250"/>
                <a:gd name="connsiteX41" fmla="*/ 184150 w 933450"/>
                <a:gd name="connsiteY41" fmla="*/ 603250 h 984250"/>
                <a:gd name="connsiteX42" fmla="*/ 139700 w 933450"/>
                <a:gd name="connsiteY42" fmla="*/ 685800 h 984250"/>
                <a:gd name="connsiteX43" fmla="*/ 69850 w 933450"/>
                <a:gd name="connsiteY43" fmla="*/ 704850 h 984250"/>
                <a:gd name="connsiteX44" fmla="*/ 25400 w 933450"/>
                <a:gd name="connsiteY44" fmla="*/ 717550 h 984250"/>
                <a:gd name="connsiteX45" fmla="*/ 25400 w 933450"/>
                <a:gd name="connsiteY45" fmla="*/ 717550 h 984250"/>
                <a:gd name="connsiteX46" fmla="*/ 0 w 933450"/>
                <a:gd name="connsiteY46" fmla="*/ 749300 h 984250"/>
                <a:gd name="connsiteX47" fmla="*/ 0 w 933450"/>
                <a:gd name="connsiteY47" fmla="*/ 793750 h 984250"/>
                <a:gd name="connsiteX48" fmla="*/ 6350 w 933450"/>
                <a:gd name="connsiteY48" fmla="*/ 819150 h 984250"/>
                <a:gd name="connsiteX49" fmla="*/ 44450 w 933450"/>
                <a:gd name="connsiteY49" fmla="*/ 857250 h 984250"/>
                <a:gd name="connsiteX50" fmla="*/ 50800 w 933450"/>
                <a:gd name="connsiteY50" fmla="*/ 876300 h 984250"/>
                <a:gd name="connsiteX51" fmla="*/ 95250 w 933450"/>
                <a:gd name="connsiteY51" fmla="*/ 863600 h 984250"/>
                <a:gd name="connsiteX52" fmla="*/ 114300 w 933450"/>
                <a:gd name="connsiteY52" fmla="*/ 838200 h 984250"/>
                <a:gd name="connsiteX53" fmla="*/ 146050 w 933450"/>
                <a:gd name="connsiteY53" fmla="*/ 844550 h 984250"/>
                <a:gd name="connsiteX54" fmla="*/ 190500 w 933450"/>
                <a:gd name="connsiteY54" fmla="*/ 844550 h 984250"/>
                <a:gd name="connsiteX55" fmla="*/ 228600 w 933450"/>
                <a:gd name="connsiteY55" fmla="*/ 857250 h 984250"/>
                <a:gd name="connsiteX56" fmla="*/ 266700 w 933450"/>
                <a:gd name="connsiteY56" fmla="*/ 869950 h 984250"/>
                <a:gd name="connsiteX57" fmla="*/ 292100 w 933450"/>
                <a:gd name="connsiteY57" fmla="*/ 914400 h 984250"/>
                <a:gd name="connsiteX58" fmla="*/ 317500 w 933450"/>
                <a:gd name="connsiteY58" fmla="*/ 920750 h 984250"/>
                <a:gd name="connsiteX59" fmla="*/ 387350 w 933450"/>
                <a:gd name="connsiteY59" fmla="*/ 895350 h 984250"/>
                <a:gd name="connsiteX60" fmla="*/ 400050 w 933450"/>
                <a:gd name="connsiteY60" fmla="*/ 882650 h 984250"/>
                <a:gd name="connsiteX61" fmla="*/ 419100 w 933450"/>
                <a:gd name="connsiteY61" fmla="*/ 889000 h 984250"/>
                <a:gd name="connsiteX62" fmla="*/ 425450 w 933450"/>
                <a:gd name="connsiteY62" fmla="*/ 895350 h 984250"/>
                <a:gd name="connsiteX63" fmla="*/ 406400 w 933450"/>
                <a:gd name="connsiteY63" fmla="*/ 939800 h 984250"/>
                <a:gd name="connsiteX64" fmla="*/ 393700 w 933450"/>
                <a:gd name="connsiteY64" fmla="*/ 965200 h 984250"/>
                <a:gd name="connsiteX65" fmla="*/ 393700 w 933450"/>
                <a:gd name="connsiteY65" fmla="*/ 984250 h 984250"/>
                <a:gd name="connsiteX66" fmla="*/ 514350 w 933450"/>
                <a:gd name="connsiteY66" fmla="*/ 952500 h 984250"/>
                <a:gd name="connsiteX67" fmla="*/ 571500 w 933450"/>
                <a:gd name="connsiteY67" fmla="*/ 952500 h 984250"/>
                <a:gd name="connsiteX68" fmla="*/ 635000 w 933450"/>
                <a:gd name="connsiteY68" fmla="*/ 952500 h 984250"/>
                <a:gd name="connsiteX69" fmla="*/ 698500 w 933450"/>
                <a:gd name="connsiteY69" fmla="*/ 952500 h 984250"/>
                <a:gd name="connsiteX70" fmla="*/ 749300 w 933450"/>
                <a:gd name="connsiteY70" fmla="*/ 939800 h 984250"/>
                <a:gd name="connsiteX71" fmla="*/ 793750 w 933450"/>
                <a:gd name="connsiteY71" fmla="*/ 946150 h 984250"/>
                <a:gd name="connsiteX72" fmla="*/ 882650 w 933450"/>
                <a:gd name="connsiteY72" fmla="*/ 933450 h 984250"/>
                <a:gd name="connsiteX73" fmla="*/ 920750 w 933450"/>
                <a:gd name="connsiteY73" fmla="*/ 825500 h 984250"/>
                <a:gd name="connsiteX74" fmla="*/ 933450 w 933450"/>
                <a:gd name="connsiteY74" fmla="*/ 787400 h 984250"/>
                <a:gd name="connsiteX75" fmla="*/ 895350 w 933450"/>
                <a:gd name="connsiteY75" fmla="*/ 717550 h 984250"/>
                <a:gd name="connsiteX76" fmla="*/ 889000 w 933450"/>
                <a:gd name="connsiteY76" fmla="*/ 692150 h 984250"/>
                <a:gd name="connsiteX77" fmla="*/ 908050 w 933450"/>
                <a:gd name="connsiteY77" fmla="*/ 641350 h 984250"/>
                <a:gd name="connsiteX78" fmla="*/ 876300 w 933450"/>
                <a:gd name="connsiteY78" fmla="*/ 641350 h 984250"/>
                <a:gd name="connsiteX79" fmla="*/ 876300 w 933450"/>
                <a:gd name="connsiteY79" fmla="*/ 609600 h 984250"/>
                <a:gd name="connsiteX80" fmla="*/ 850900 w 933450"/>
                <a:gd name="connsiteY80" fmla="*/ 628650 h 984250"/>
                <a:gd name="connsiteX81" fmla="*/ 844550 w 933450"/>
                <a:gd name="connsiteY81" fmla="*/ 615950 h 984250"/>
                <a:gd name="connsiteX82" fmla="*/ 876300 w 933450"/>
                <a:gd name="connsiteY82" fmla="*/ 571500 h 984250"/>
                <a:gd name="connsiteX83" fmla="*/ 869950 w 933450"/>
                <a:gd name="connsiteY83" fmla="*/ 558800 h 984250"/>
                <a:gd name="connsiteX84" fmla="*/ 844550 w 933450"/>
                <a:gd name="connsiteY84" fmla="*/ 552450 h 984250"/>
                <a:gd name="connsiteX85" fmla="*/ 831850 w 933450"/>
                <a:gd name="connsiteY85" fmla="*/ 552450 h 984250"/>
                <a:gd name="connsiteX86" fmla="*/ 800100 w 933450"/>
                <a:gd name="connsiteY86" fmla="*/ 539750 h 984250"/>
                <a:gd name="connsiteX87" fmla="*/ 755650 w 933450"/>
                <a:gd name="connsiteY87" fmla="*/ 571500 h 984250"/>
                <a:gd name="connsiteX88" fmla="*/ 730250 w 933450"/>
                <a:gd name="connsiteY88" fmla="*/ 565150 h 984250"/>
                <a:gd name="connsiteX89" fmla="*/ 730250 w 933450"/>
                <a:gd name="connsiteY89" fmla="*/ 539750 h 984250"/>
                <a:gd name="connsiteX90" fmla="*/ 730250 w 933450"/>
                <a:gd name="connsiteY90" fmla="*/ 508000 h 984250"/>
                <a:gd name="connsiteX91" fmla="*/ 704850 w 933450"/>
                <a:gd name="connsiteY91" fmla="*/ 495300 h 984250"/>
                <a:gd name="connsiteX92" fmla="*/ 711200 w 933450"/>
                <a:gd name="connsiteY92" fmla="*/ 457200 h 984250"/>
                <a:gd name="connsiteX93" fmla="*/ 762000 w 933450"/>
                <a:gd name="connsiteY93" fmla="*/ 438150 h 984250"/>
                <a:gd name="connsiteX94" fmla="*/ 774700 w 933450"/>
                <a:gd name="connsiteY94" fmla="*/ 381000 h 984250"/>
                <a:gd name="connsiteX95" fmla="*/ 768350 w 933450"/>
                <a:gd name="connsiteY95" fmla="*/ 285750 h 984250"/>
                <a:gd name="connsiteX96" fmla="*/ 762000 w 933450"/>
                <a:gd name="connsiteY96" fmla="*/ 241300 h 984250"/>
                <a:gd name="connsiteX97" fmla="*/ 749300 w 933450"/>
                <a:gd name="connsiteY97" fmla="*/ 171450 h 984250"/>
                <a:gd name="connsiteX98" fmla="*/ 736600 w 933450"/>
                <a:gd name="connsiteY98" fmla="*/ 165100 h 984250"/>
                <a:gd name="connsiteX99" fmla="*/ 806450 w 933450"/>
                <a:gd name="connsiteY99" fmla="*/ 69850 h 984250"/>
                <a:gd name="connsiteX100" fmla="*/ 806450 w 933450"/>
                <a:gd name="connsiteY100" fmla="*/ 31750 h 984250"/>
                <a:gd name="connsiteX101" fmla="*/ 768350 w 933450"/>
                <a:gd name="connsiteY101" fmla="*/ 12700 h 984250"/>
                <a:gd name="connsiteX102" fmla="*/ 736600 w 933450"/>
                <a:gd name="connsiteY102" fmla="*/ 0 h 984250"/>
                <a:gd name="connsiteX103" fmla="*/ 711200 w 933450"/>
                <a:gd name="connsiteY103" fmla="*/ 0 h 984250"/>
                <a:gd name="connsiteX104" fmla="*/ 704850 w 933450"/>
                <a:gd name="connsiteY104" fmla="*/ 38100 h 984250"/>
                <a:gd name="connsiteX105" fmla="*/ 641350 w 933450"/>
                <a:gd name="connsiteY105" fmla="*/ 57150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933450" h="984250">
                  <a:moveTo>
                    <a:pt x="641350" y="57150"/>
                  </a:moveTo>
                  <a:lnTo>
                    <a:pt x="584200" y="44450"/>
                  </a:lnTo>
                  <a:lnTo>
                    <a:pt x="565150" y="76200"/>
                  </a:lnTo>
                  <a:lnTo>
                    <a:pt x="558800" y="146050"/>
                  </a:lnTo>
                  <a:lnTo>
                    <a:pt x="546100" y="215900"/>
                  </a:lnTo>
                  <a:lnTo>
                    <a:pt x="546100" y="247650"/>
                  </a:lnTo>
                  <a:lnTo>
                    <a:pt x="552450" y="317500"/>
                  </a:lnTo>
                  <a:lnTo>
                    <a:pt x="552450" y="349250"/>
                  </a:lnTo>
                  <a:lnTo>
                    <a:pt x="558800" y="374650"/>
                  </a:lnTo>
                  <a:lnTo>
                    <a:pt x="558800" y="419100"/>
                  </a:lnTo>
                  <a:lnTo>
                    <a:pt x="558800" y="444500"/>
                  </a:lnTo>
                  <a:lnTo>
                    <a:pt x="558800" y="476250"/>
                  </a:lnTo>
                  <a:lnTo>
                    <a:pt x="533400" y="463550"/>
                  </a:lnTo>
                  <a:lnTo>
                    <a:pt x="533400" y="457200"/>
                  </a:lnTo>
                  <a:lnTo>
                    <a:pt x="527050" y="457200"/>
                  </a:lnTo>
                  <a:lnTo>
                    <a:pt x="527050" y="476250"/>
                  </a:lnTo>
                  <a:lnTo>
                    <a:pt x="527050" y="501650"/>
                  </a:lnTo>
                  <a:lnTo>
                    <a:pt x="527050" y="527050"/>
                  </a:lnTo>
                  <a:lnTo>
                    <a:pt x="527050" y="546100"/>
                  </a:lnTo>
                  <a:lnTo>
                    <a:pt x="495300" y="558800"/>
                  </a:lnTo>
                  <a:lnTo>
                    <a:pt x="488950" y="565150"/>
                  </a:lnTo>
                  <a:lnTo>
                    <a:pt x="488950" y="533400"/>
                  </a:lnTo>
                  <a:lnTo>
                    <a:pt x="482600" y="552450"/>
                  </a:lnTo>
                  <a:lnTo>
                    <a:pt x="463550" y="558800"/>
                  </a:lnTo>
                  <a:lnTo>
                    <a:pt x="444500" y="546100"/>
                  </a:lnTo>
                  <a:lnTo>
                    <a:pt x="425450" y="546100"/>
                  </a:lnTo>
                  <a:lnTo>
                    <a:pt x="425450" y="558800"/>
                  </a:lnTo>
                  <a:lnTo>
                    <a:pt x="393700" y="558800"/>
                  </a:lnTo>
                  <a:lnTo>
                    <a:pt x="381000" y="552450"/>
                  </a:lnTo>
                  <a:lnTo>
                    <a:pt x="374650" y="539750"/>
                  </a:lnTo>
                  <a:lnTo>
                    <a:pt x="361950" y="584200"/>
                  </a:lnTo>
                  <a:lnTo>
                    <a:pt x="368300" y="609600"/>
                  </a:lnTo>
                  <a:lnTo>
                    <a:pt x="349250" y="590550"/>
                  </a:lnTo>
                  <a:lnTo>
                    <a:pt x="330200" y="565150"/>
                  </a:lnTo>
                  <a:lnTo>
                    <a:pt x="311150" y="546100"/>
                  </a:lnTo>
                  <a:lnTo>
                    <a:pt x="298450" y="508000"/>
                  </a:lnTo>
                  <a:lnTo>
                    <a:pt x="292100" y="546100"/>
                  </a:lnTo>
                  <a:lnTo>
                    <a:pt x="260350" y="552450"/>
                  </a:lnTo>
                  <a:lnTo>
                    <a:pt x="247650" y="552450"/>
                  </a:lnTo>
                  <a:lnTo>
                    <a:pt x="247650" y="584200"/>
                  </a:lnTo>
                  <a:lnTo>
                    <a:pt x="247650" y="596900"/>
                  </a:lnTo>
                  <a:lnTo>
                    <a:pt x="184150" y="603250"/>
                  </a:lnTo>
                  <a:lnTo>
                    <a:pt x="139700" y="685800"/>
                  </a:lnTo>
                  <a:lnTo>
                    <a:pt x="69850" y="704850"/>
                  </a:lnTo>
                  <a:lnTo>
                    <a:pt x="25400" y="717550"/>
                  </a:lnTo>
                  <a:lnTo>
                    <a:pt x="25400" y="717550"/>
                  </a:lnTo>
                  <a:lnTo>
                    <a:pt x="0" y="749300"/>
                  </a:lnTo>
                  <a:lnTo>
                    <a:pt x="0" y="793750"/>
                  </a:lnTo>
                  <a:lnTo>
                    <a:pt x="6350" y="819150"/>
                  </a:lnTo>
                  <a:lnTo>
                    <a:pt x="44450" y="857250"/>
                  </a:lnTo>
                  <a:lnTo>
                    <a:pt x="50800" y="876300"/>
                  </a:lnTo>
                  <a:lnTo>
                    <a:pt x="95250" y="863600"/>
                  </a:lnTo>
                  <a:lnTo>
                    <a:pt x="114300" y="838200"/>
                  </a:lnTo>
                  <a:lnTo>
                    <a:pt x="146050" y="844550"/>
                  </a:lnTo>
                  <a:lnTo>
                    <a:pt x="190500" y="844550"/>
                  </a:lnTo>
                  <a:lnTo>
                    <a:pt x="228600" y="857250"/>
                  </a:lnTo>
                  <a:lnTo>
                    <a:pt x="266700" y="869950"/>
                  </a:lnTo>
                  <a:lnTo>
                    <a:pt x="292100" y="914400"/>
                  </a:lnTo>
                  <a:lnTo>
                    <a:pt x="317500" y="920750"/>
                  </a:lnTo>
                  <a:lnTo>
                    <a:pt x="387350" y="895350"/>
                  </a:lnTo>
                  <a:lnTo>
                    <a:pt x="400050" y="882650"/>
                  </a:lnTo>
                  <a:lnTo>
                    <a:pt x="419100" y="889000"/>
                  </a:lnTo>
                  <a:lnTo>
                    <a:pt x="425450" y="895350"/>
                  </a:lnTo>
                  <a:lnTo>
                    <a:pt x="406400" y="939800"/>
                  </a:lnTo>
                  <a:lnTo>
                    <a:pt x="393700" y="965200"/>
                  </a:lnTo>
                  <a:lnTo>
                    <a:pt x="393700" y="984250"/>
                  </a:lnTo>
                  <a:lnTo>
                    <a:pt x="514350" y="952500"/>
                  </a:lnTo>
                  <a:lnTo>
                    <a:pt x="571500" y="952500"/>
                  </a:lnTo>
                  <a:lnTo>
                    <a:pt x="635000" y="952500"/>
                  </a:lnTo>
                  <a:lnTo>
                    <a:pt x="698500" y="952500"/>
                  </a:lnTo>
                  <a:lnTo>
                    <a:pt x="749300" y="939800"/>
                  </a:lnTo>
                  <a:lnTo>
                    <a:pt x="793750" y="946150"/>
                  </a:lnTo>
                  <a:lnTo>
                    <a:pt x="882650" y="933450"/>
                  </a:lnTo>
                  <a:lnTo>
                    <a:pt x="920750" y="825500"/>
                  </a:lnTo>
                  <a:lnTo>
                    <a:pt x="933450" y="787400"/>
                  </a:lnTo>
                  <a:lnTo>
                    <a:pt x="895350" y="717550"/>
                  </a:lnTo>
                  <a:lnTo>
                    <a:pt x="889000" y="692150"/>
                  </a:lnTo>
                  <a:lnTo>
                    <a:pt x="908050" y="641350"/>
                  </a:lnTo>
                  <a:lnTo>
                    <a:pt x="876300" y="641350"/>
                  </a:lnTo>
                  <a:lnTo>
                    <a:pt x="876300" y="609600"/>
                  </a:lnTo>
                  <a:lnTo>
                    <a:pt x="850900" y="628650"/>
                  </a:lnTo>
                  <a:lnTo>
                    <a:pt x="844550" y="615950"/>
                  </a:lnTo>
                  <a:lnTo>
                    <a:pt x="876300" y="571500"/>
                  </a:lnTo>
                  <a:lnTo>
                    <a:pt x="869950" y="558800"/>
                  </a:lnTo>
                  <a:lnTo>
                    <a:pt x="844550" y="552450"/>
                  </a:lnTo>
                  <a:lnTo>
                    <a:pt x="831850" y="552450"/>
                  </a:lnTo>
                  <a:lnTo>
                    <a:pt x="800100" y="539750"/>
                  </a:lnTo>
                  <a:lnTo>
                    <a:pt x="755650" y="571500"/>
                  </a:lnTo>
                  <a:lnTo>
                    <a:pt x="730250" y="565150"/>
                  </a:lnTo>
                  <a:lnTo>
                    <a:pt x="730250" y="539750"/>
                  </a:lnTo>
                  <a:lnTo>
                    <a:pt x="730250" y="508000"/>
                  </a:lnTo>
                  <a:lnTo>
                    <a:pt x="704850" y="495300"/>
                  </a:lnTo>
                  <a:lnTo>
                    <a:pt x="711200" y="457200"/>
                  </a:lnTo>
                  <a:lnTo>
                    <a:pt x="762000" y="438150"/>
                  </a:lnTo>
                  <a:lnTo>
                    <a:pt x="774700" y="381000"/>
                  </a:lnTo>
                  <a:lnTo>
                    <a:pt x="768350" y="285750"/>
                  </a:lnTo>
                  <a:lnTo>
                    <a:pt x="762000" y="241300"/>
                  </a:lnTo>
                  <a:lnTo>
                    <a:pt x="749300" y="171450"/>
                  </a:lnTo>
                  <a:lnTo>
                    <a:pt x="736600" y="165100"/>
                  </a:lnTo>
                  <a:lnTo>
                    <a:pt x="806450" y="69850"/>
                  </a:lnTo>
                  <a:lnTo>
                    <a:pt x="806450" y="31750"/>
                  </a:lnTo>
                  <a:lnTo>
                    <a:pt x="768350" y="12700"/>
                  </a:lnTo>
                  <a:lnTo>
                    <a:pt x="736600" y="0"/>
                  </a:lnTo>
                  <a:lnTo>
                    <a:pt x="711200" y="0"/>
                  </a:lnTo>
                  <a:lnTo>
                    <a:pt x="704850" y="38100"/>
                  </a:lnTo>
                  <a:lnTo>
                    <a:pt x="641350" y="57150"/>
                  </a:lnTo>
                  <a:close/>
                </a:path>
              </a:pathLst>
            </a:custGeom>
            <a:solidFill>
              <a:schemeClr val="bg1">
                <a:lumMod val="95000"/>
                <a:alpha val="30000"/>
              </a:schemeClr>
            </a:solidFill>
            <a:ln w="285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eaLnBrk="1" hangingPunct="1"/>
              <a:endParaRPr lang="ja-JP" altLang="en-US" sz="1350">
                <a:solidFill>
                  <a:schemeClr val="tx1"/>
                </a:solidFill>
              </a:endParaRPr>
            </a:p>
          </p:txBody>
        </p:sp>
        <p:sp>
          <p:nvSpPr>
            <p:cNvPr id="14" name="テキスト ボックス 13"/>
            <p:cNvSpPr txBox="1"/>
            <p:nvPr/>
          </p:nvSpPr>
          <p:spPr>
            <a:xfrm>
              <a:off x="4058323" y="5689254"/>
              <a:ext cx="1246710" cy="369332"/>
            </a:xfrm>
            <a:prstGeom prst="rect">
              <a:avLst/>
            </a:prstGeom>
            <a:noFill/>
          </p:spPr>
          <p:txBody>
            <a:bodyPr wrap="square" rtlCol="0">
              <a:spAutoFit/>
            </a:bodyPr>
            <a:lstStyle/>
            <a:p>
              <a:r>
                <a:rPr lang="ja-JP" altLang="en-US" b="1" dirty="0">
                  <a:latin typeface="游ゴシック" panose="020B0400000000000000" pitchFamily="50" charset="-128"/>
                  <a:ea typeface="游ゴシック" panose="020B0400000000000000" pitchFamily="50" charset="-128"/>
                </a:rPr>
                <a:t>指定地域</a:t>
              </a:r>
            </a:p>
          </p:txBody>
        </p:sp>
        <p:cxnSp>
          <p:nvCxnSpPr>
            <p:cNvPr id="15" name="直線コネクタ 14"/>
            <p:cNvCxnSpPr/>
            <p:nvPr/>
          </p:nvCxnSpPr>
          <p:spPr>
            <a:xfrm>
              <a:off x="4356811" y="5238133"/>
              <a:ext cx="22905" cy="292986"/>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95603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9800" y="6288475"/>
            <a:ext cx="2057400" cy="365125"/>
          </a:xfrm>
        </p:spPr>
        <p:txBody>
          <a:bodyPr/>
          <a:lstStyle/>
          <a:p>
            <a:fld id="{6E12132C-C71E-4FE0-A767-5C1003A0C6BA}" type="slidenum">
              <a:rPr lang="ja-JP" altLang="en-US" smtClean="0"/>
              <a:pPr/>
              <a:t>30</a:t>
            </a:fld>
            <a:endParaRPr lang="ja-JP" altLang="en-US" dirty="0"/>
          </a:p>
        </p:txBody>
      </p:sp>
      <p:sp>
        <p:nvSpPr>
          <p:cNvPr id="21" name="円/楕円 6"/>
          <p:cNvSpPr/>
          <p:nvPr/>
        </p:nvSpPr>
        <p:spPr>
          <a:xfrm>
            <a:off x="85491" y="764704"/>
            <a:ext cx="580379"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sp>
        <p:nvSpPr>
          <p:cNvPr id="16" name="Text Box 5"/>
          <p:cNvSpPr txBox="1">
            <a:spLocks noChangeArrowheads="1"/>
          </p:cNvSpPr>
          <p:nvPr/>
        </p:nvSpPr>
        <p:spPr bwMode="auto">
          <a:xfrm>
            <a:off x="695218" y="1700735"/>
            <a:ext cx="797292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課題</a:t>
            </a:r>
          </a:p>
          <a:p>
            <a:r>
              <a:rPr kumimoji="0" lang="ja-JP" altLang="en-US" sz="2000" dirty="0" smtClean="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これまで、</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条例の</a:t>
            </a:r>
            <a:r>
              <a:rPr lang="ja-JP" altLang="en-US" b="1" dirty="0" smtClean="0">
                <a:solidFill>
                  <a:srgbClr val="FF0000"/>
                </a:solidFill>
                <a:latin typeface="游ゴシック" panose="020B0400000000000000" pitchFamily="50" charset="-128"/>
                <a:ea typeface="游ゴシック" panose="020B0400000000000000" pitchFamily="50" charset="-128"/>
              </a:rPr>
              <a:t>指定事業所の許可及び地下水採取の許可</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を</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受けた者に</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おいて</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、氏名（法人にあっては、その代表者の氏名）、名称又は</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住所の</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変更があった場合、</a:t>
            </a:r>
            <a:r>
              <a:rPr lang="ja-JP" altLang="en-US" b="1" dirty="0">
                <a:solidFill>
                  <a:srgbClr val="FF0000"/>
                </a:solidFill>
                <a:latin typeface="游ゴシック" panose="020B0400000000000000" pitchFamily="50" charset="-128"/>
                <a:ea typeface="游ゴシック" panose="020B0400000000000000" pitchFamily="50" charset="-128"/>
              </a:rPr>
              <a:t>それぞれの規定に基づき</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、所定</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の様式を用いて</a:t>
            </a:r>
            <a:r>
              <a:rPr lang="ja-JP" altLang="en-US" b="1" dirty="0">
                <a:solidFill>
                  <a:srgbClr val="FF0000"/>
                </a:solidFill>
                <a:latin typeface="游ゴシック" panose="020B0400000000000000" pitchFamily="50" charset="-128"/>
                <a:ea typeface="游ゴシック" panose="020B0400000000000000" pitchFamily="50" charset="-128"/>
              </a:rPr>
              <a:t>届出をする必要</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が</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あった。</a:t>
            </a:r>
            <a:endParaRPr kumimoji="0" lang="ja-JP" altLang="en-US" dirty="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17" name="Text Box 5"/>
          <p:cNvSpPr txBox="1">
            <a:spLocks noChangeArrowheads="1"/>
          </p:cNvSpPr>
          <p:nvPr/>
        </p:nvSpPr>
        <p:spPr bwMode="auto">
          <a:xfrm>
            <a:off x="695218" y="3832407"/>
            <a:ext cx="79729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条例施行規則の改正</a:t>
            </a:r>
          </a:p>
          <a:p>
            <a:r>
              <a:rPr kumimoji="0" lang="ja-JP" altLang="en-US" sz="2000" dirty="0" smtClean="0">
                <a:solidFill>
                  <a:schemeClr val="accent5">
                    <a:lumMod val="50000"/>
                  </a:schemeClr>
                </a:solidFill>
                <a:latin typeface="游ゴシック" panose="020B0400000000000000" pitchFamily="50" charset="-128"/>
                <a:ea typeface="游ゴシック" panose="020B0400000000000000" pitchFamily="50" charset="-128"/>
              </a:rPr>
              <a:t>　</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事業者負担軽減のため、これら届出を一本化できることとした。</a:t>
            </a:r>
            <a:endParaRPr kumimoji="0" lang="ja-JP" altLang="en-US" sz="1600" dirty="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18" name="Text Box 5"/>
          <p:cNvSpPr txBox="1">
            <a:spLocks noChangeArrowheads="1"/>
          </p:cNvSpPr>
          <p:nvPr/>
        </p:nvSpPr>
        <p:spPr bwMode="auto">
          <a:xfrm>
            <a:off x="707784" y="5181574"/>
            <a:ext cx="784161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defRPr/>
            </a:pP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dirty="0" smtClean="0">
                <a:solidFill>
                  <a:srgbClr val="FF0000"/>
                </a:solidFill>
                <a:latin typeface="游ゴシック" panose="020B0400000000000000" pitchFamily="50" charset="-128"/>
                <a:ea typeface="游ゴシック" panose="020B0400000000000000" pitchFamily="50" charset="-128"/>
              </a:rPr>
              <a:t>指定事業所の変更届出を行っている場合、地下水採取に係る変更届出</a:t>
            </a:r>
            <a:endParaRPr lang="en-US" altLang="ja-JP" dirty="0" smtClean="0">
              <a:solidFill>
                <a:srgbClr val="FF0000"/>
              </a:solidFill>
              <a:latin typeface="游ゴシック" panose="020B0400000000000000" pitchFamily="50" charset="-128"/>
              <a:ea typeface="游ゴシック" panose="020B0400000000000000" pitchFamily="50" charset="-128"/>
            </a:endParaRPr>
          </a:p>
          <a:p>
            <a:pPr>
              <a:defRPr/>
            </a:pPr>
            <a:r>
              <a:rPr lang="ja-JP" altLang="en-US" dirty="0">
                <a:solidFill>
                  <a:srgbClr val="FF0000"/>
                </a:solidFill>
                <a:latin typeface="游ゴシック" panose="020B0400000000000000" pitchFamily="50" charset="-128"/>
                <a:ea typeface="游ゴシック" panose="020B0400000000000000" pitchFamily="50" charset="-128"/>
              </a:rPr>
              <a:t>　</a:t>
            </a:r>
            <a:r>
              <a:rPr lang="ja-JP" altLang="en-US" dirty="0" smtClean="0">
                <a:solidFill>
                  <a:srgbClr val="FF0000"/>
                </a:solidFill>
                <a:latin typeface="游ゴシック" panose="020B0400000000000000" pitchFamily="50" charset="-128"/>
                <a:ea typeface="游ゴシック" panose="020B0400000000000000" pitchFamily="50" charset="-128"/>
              </a:rPr>
              <a:t>　も行ったとみなすことが可能。</a:t>
            </a:r>
            <a:endParaRPr lang="en-US" altLang="ja-JP" dirty="0" smtClean="0">
              <a:solidFill>
                <a:srgbClr val="FF0000"/>
              </a:solidFill>
              <a:latin typeface="游ゴシック" panose="020B0400000000000000" pitchFamily="50" charset="-128"/>
              <a:ea typeface="游ゴシック" panose="020B0400000000000000" pitchFamily="50" charset="-128"/>
            </a:endParaRPr>
          </a:p>
          <a:p>
            <a:pPr>
              <a:defRPr/>
            </a:pPr>
            <a:endParaRPr lang="en-US" altLang="ja-JP" dirty="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a:t>
            </a:r>
            <a:r>
              <a:rPr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これまでどおり、</a:t>
            </a:r>
            <a:r>
              <a:rPr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2</a:t>
            </a:r>
            <a:r>
              <a:rPr lang="ja-JP" altLang="en-US" dirty="0" err="1" smtClean="0">
                <a:solidFill>
                  <a:schemeClr val="accent5">
                    <a:lumMod val="50000"/>
                  </a:schemeClr>
                </a:solidFill>
                <a:latin typeface="游ゴシック" panose="020B0400000000000000" pitchFamily="50" charset="-128"/>
                <a:ea typeface="游ゴシック" panose="020B0400000000000000" pitchFamily="50" charset="-128"/>
              </a:rPr>
              <a:t>つの</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届出を行っていただいてもかまいません。</a:t>
            </a:r>
            <a:endParaRPr lang="en-US" altLang="ja-JP" dirty="0">
              <a:solidFill>
                <a:schemeClr val="accent5">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084583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9800" y="6288475"/>
            <a:ext cx="2057400" cy="365125"/>
          </a:xfrm>
        </p:spPr>
        <p:txBody>
          <a:bodyPr/>
          <a:lstStyle/>
          <a:p>
            <a:fld id="{6E12132C-C71E-4FE0-A767-5C1003A0C6BA}" type="slidenum">
              <a:rPr lang="ja-JP" altLang="en-US" smtClean="0"/>
              <a:pPr/>
              <a:t>31</a:t>
            </a:fld>
            <a:endParaRPr lang="ja-JP" altLang="en-US" dirty="0"/>
          </a:p>
        </p:txBody>
      </p:sp>
      <p:sp>
        <p:nvSpPr>
          <p:cNvPr id="18" name="正方形/長方形 17"/>
          <p:cNvSpPr/>
          <p:nvPr/>
        </p:nvSpPr>
        <p:spPr>
          <a:xfrm>
            <a:off x="562074" y="2277548"/>
            <a:ext cx="8362118" cy="400110"/>
          </a:xfrm>
          <a:prstGeom prst="rect">
            <a:avLst/>
          </a:prstGeom>
        </p:spPr>
        <p:txBody>
          <a:bodyPr wrap="square">
            <a:spAutoFit/>
          </a:bodyPr>
          <a:lstStyle/>
          <a:p>
            <a:pPr>
              <a:defRPr/>
            </a:pP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１　神奈川県生活環境の保全等に関する条例の概要と見直しについて</a:t>
            </a:r>
            <a:endParaRPr lang="en-US" altLang="ja-JP" sz="2000" b="1" dirty="0">
              <a:solidFill>
                <a:schemeClr val="accent5">
                  <a:lumMod val="60000"/>
                  <a:lumOff val="40000"/>
                </a:schemeClr>
              </a:solidFill>
              <a:latin typeface="游ゴシック" panose="020B0400000000000000" pitchFamily="50" charset="-128"/>
              <a:ea typeface="游ゴシック" panose="020B0400000000000000" pitchFamily="50" charset="-128"/>
            </a:endParaRPr>
          </a:p>
        </p:txBody>
      </p:sp>
      <p:sp>
        <p:nvSpPr>
          <p:cNvPr id="14" name="正方形/長方形 13"/>
          <p:cNvSpPr/>
          <p:nvPr/>
        </p:nvSpPr>
        <p:spPr>
          <a:xfrm>
            <a:off x="562074" y="2818174"/>
            <a:ext cx="8325278" cy="2246769"/>
          </a:xfrm>
          <a:prstGeom prst="rect">
            <a:avLst/>
          </a:prstGeom>
        </p:spPr>
        <p:txBody>
          <a:bodyPr wrap="square">
            <a:spAutoFit/>
          </a:bodyPr>
          <a:lstStyle/>
          <a:p>
            <a:pPr>
              <a:defRPr/>
            </a:pPr>
            <a:r>
              <a:rPr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２</a:t>
            </a: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　条例、条例施行規則改正の内容　</a:t>
            </a:r>
            <a:endParaRPr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(1)</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指定事業所の変更続きの変更</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(2)</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化学物質管理に関する制度の変更</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(3)</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地下水採取事業</a:t>
            </a: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者</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の手続きの合理化</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75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75000"/>
                  </a:schemeClr>
                </a:solidFill>
                <a:latin typeface="游ゴシック" panose="020B0400000000000000" pitchFamily="50" charset="-128"/>
                <a:ea typeface="游ゴシック" panose="020B0400000000000000" pitchFamily="50" charset="-128"/>
              </a:rPr>
              <a:t>(4)</a:t>
            </a:r>
            <a:r>
              <a:rPr lang="ja-JP" altLang="en-US" sz="2000" b="1" dirty="0" smtClean="0">
                <a:solidFill>
                  <a:schemeClr val="accent5">
                    <a:lumMod val="75000"/>
                  </a:schemeClr>
                </a:solidFill>
                <a:latin typeface="游ゴシック" panose="020B0400000000000000" pitchFamily="50" charset="-128"/>
                <a:ea typeface="游ゴシック" panose="020B0400000000000000" pitchFamily="50" charset="-128"/>
              </a:rPr>
              <a:t>事故時における物質の変更</a:t>
            </a:r>
            <a:endParaRPr lang="en-US" altLang="ja-JP" sz="2000" b="1" dirty="0" smtClean="0">
              <a:solidFill>
                <a:schemeClr val="accent5">
                  <a:lumMod val="75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(5)</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環境汚染原因物質の追加及び測定方法の変更</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(6)</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その</a:t>
            </a: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他</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p:txBody>
      </p:sp>
      <p:sp>
        <p:nvSpPr>
          <p:cNvPr id="6" name="テキスト ボックス 58"/>
          <p:cNvSpPr txBox="1">
            <a:spLocks noChangeArrowheads="1"/>
          </p:cNvSpPr>
          <p:nvPr/>
        </p:nvSpPr>
        <p:spPr bwMode="auto">
          <a:xfrm>
            <a:off x="249025" y="828377"/>
            <a:ext cx="724415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smtClean="0">
                <a:solidFill>
                  <a:srgbClr val="002060"/>
                </a:solidFill>
                <a:latin typeface="游ゴシック" panose="020B0400000000000000" pitchFamily="50" charset="-128"/>
                <a:ea typeface="游ゴシック" panose="020B0400000000000000" pitchFamily="50" charset="-128"/>
              </a:rPr>
              <a:t>目次</a:t>
            </a:r>
            <a:endParaRPr lang="en-US" altLang="ja-JP" sz="2600" b="1" dirty="0" smtClean="0">
              <a:solidFill>
                <a:srgbClr val="002060"/>
              </a:solidFill>
              <a:latin typeface="游ゴシック" panose="020B0400000000000000" pitchFamily="50" charset="-128"/>
              <a:ea typeface="游ゴシック" panose="020B0400000000000000" pitchFamily="50" charset="-128"/>
            </a:endParaRPr>
          </a:p>
        </p:txBody>
      </p:sp>
      <p:sp>
        <p:nvSpPr>
          <p:cNvPr id="7" name="円/楕円 6"/>
          <p:cNvSpPr/>
          <p:nvPr/>
        </p:nvSpPr>
        <p:spPr>
          <a:xfrm>
            <a:off x="85491" y="764704"/>
            <a:ext cx="580379"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286172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9800" y="6288475"/>
            <a:ext cx="2057400" cy="365125"/>
          </a:xfrm>
        </p:spPr>
        <p:txBody>
          <a:bodyPr/>
          <a:lstStyle/>
          <a:p>
            <a:fld id="{6E12132C-C71E-4FE0-A767-5C1003A0C6BA}" type="slidenum">
              <a:rPr lang="ja-JP" altLang="en-US" smtClean="0"/>
              <a:pPr/>
              <a:t>32</a:t>
            </a:fld>
            <a:endParaRPr lang="ja-JP" altLang="en-US" dirty="0"/>
          </a:p>
        </p:txBody>
      </p:sp>
      <p:sp>
        <p:nvSpPr>
          <p:cNvPr id="20" name="テキスト ボックス 58"/>
          <p:cNvSpPr txBox="1">
            <a:spLocks noChangeArrowheads="1"/>
          </p:cNvSpPr>
          <p:nvPr/>
        </p:nvSpPr>
        <p:spPr bwMode="auto">
          <a:xfrm>
            <a:off x="249024" y="828377"/>
            <a:ext cx="886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en-US" altLang="ja-JP" sz="2800" b="1" dirty="0" smtClean="0">
                <a:solidFill>
                  <a:schemeClr val="accent5">
                    <a:lumMod val="50000"/>
                  </a:schemeClr>
                </a:solidFill>
                <a:latin typeface="游ゴシック" panose="020B0400000000000000" pitchFamily="50" charset="-128"/>
                <a:ea typeface="游ゴシック" panose="020B0400000000000000" pitchFamily="50" charset="-128"/>
              </a:rPr>
              <a:t>(4)</a:t>
            </a:r>
            <a:r>
              <a:rPr lang="ja-JP" altLang="en-US" sz="2800" b="1" dirty="0" smtClean="0">
                <a:solidFill>
                  <a:schemeClr val="accent5">
                    <a:lumMod val="50000"/>
                  </a:schemeClr>
                </a:solidFill>
                <a:latin typeface="游ゴシック" panose="020B0400000000000000" pitchFamily="50" charset="-128"/>
                <a:ea typeface="游ゴシック" panose="020B0400000000000000" pitchFamily="50" charset="-128"/>
              </a:rPr>
              <a:t>事故時における物質の変更</a:t>
            </a:r>
            <a:r>
              <a:rPr lang="en-US" altLang="ja-JP" sz="2800" b="1"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2800" b="1" dirty="0" smtClean="0">
                <a:solidFill>
                  <a:schemeClr val="accent5">
                    <a:lumMod val="50000"/>
                  </a:schemeClr>
                </a:solidFill>
                <a:latin typeface="游ゴシック" panose="020B0400000000000000" pitchFamily="50" charset="-128"/>
                <a:ea typeface="游ゴシック" panose="020B0400000000000000" pitchFamily="50" charset="-128"/>
              </a:rPr>
              <a:t>令和７年１月７日施行</a:t>
            </a:r>
            <a:r>
              <a:rPr lang="en-US" altLang="ja-JP" sz="2800" b="1" dirty="0" smtClean="0">
                <a:solidFill>
                  <a:schemeClr val="accent5">
                    <a:lumMod val="50000"/>
                  </a:schemeClr>
                </a:solidFill>
                <a:latin typeface="游ゴシック" panose="020B0400000000000000" pitchFamily="50" charset="-128"/>
                <a:ea typeface="游ゴシック" panose="020B0400000000000000" pitchFamily="50" charset="-128"/>
              </a:rPr>
              <a:t>)</a:t>
            </a:r>
            <a:endParaRPr lang="ja-JP" altLang="en-US" sz="2800" b="1" dirty="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21" name="円/楕円 6"/>
          <p:cNvSpPr/>
          <p:nvPr/>
        </p:nvSpPr>
        <p:spPr>
          <a:xfrm>
            <a:off x="85491" y="764704"/>
            <a:ext cx="580379"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sp>
        <p:nvSpPr>
          <p:cNvPr id="6" name="Text Box 5"/>
          <p:cNvSpPr txBox="1">
            <a:spLocks noChangeArrowheads="1"/>
          </p:cNvSpPr>
          <p:nvPr/>
        </p:nvSpPr>
        <p:spPr bwMode="auto">
          <a:xfrm>
            <a:off x="695218" y="1700735"/>
            <a:ext cx="797292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規制</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の</a:t>
            </a: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概要</a:t>
            </a:r>
            <a:endPar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a:solidFill>
                  <a:srgbClr val="002060"/>
                </a:solidFill>
                <a:latin typeface="游ゴシック" panose="020B0400000000000000" pitchFamily="50" charset="-128"/>
                <a:ea typeface="游ゴシック" panose="020B0400000000000000" pitchFamily="50" charset="-128"/>
              </a:rPr>
              <a:t>事業者は、事業所において生じた事故又は自動車の事故に伴い、大気の汚染、悪臭又は水質の汚濁の原因となる</a:t>
            </a:r>
            <a:r>
              <a:rPr lang="ja-JP" altLang="en-US" b="1" dirty="0">
                <a:solidFill>
                  <a:srgbClr val="FF0000"/>
                </a:solidFill>
                <a:latin typeface="游ゴシック" panose="020B0400000000000000" pitchFamily="50" charset="-128"/>
                <a:ea typeface="游ゴシック" panose="020B0400000000000000" pitchFamily="50" charset="-128"/>
              </a:rPr>
              <a:t>物質</a:t>
            </a:r>
            <a:r>
              <a:rPr lang="ja-JP" altLang="en-US" dirty="0">
                <a:solidFill>
                  <a:srgbClr val="002060"/>
                </a:solidFill>
                <a:latin typeface="游ゴシック" panose="020B0400000000000000" pitchFamily="50" charset="-128"/>
                <a:ea typeface="游ゴシック" panose="020B0400000000000000" pitchFamily="50" charset="-128"/>
              </a:rPr>
              <a:t>で</a:t>
            </a:r>
            <a:r>
              <a:rPr lang="ja-JP" altLang="en-US" b="1" dirty="0">
                <a:solidFill>
                  <a:srgbClr val="FF0000"/>
                </a:solidFill>
                <a:latin typeface="游ゴシック" panose="020B0400000000000000" pitchFamily="50" charset="-128"/>
                <a:ea typeface="游ゴシック" panose="020B0400000000000000" pitchFamily="50" charset="-128"/>
              </a:rPr>
              <a:t>規則で定めるもの</a:t>
            </a:r>
            <a:r>
              <a:rPr lang="ja-JP" altLang="en-US" dirty="0">
                <a:solidFill>
                  <a:srgbClr val="002060"/>
                </a:solidFill>
                <a:latin typeface="游ゴシック" panose="020B0400000000000000" pitchFamily="50" charset="-128"/>
                <a:ea typeface="游ゴシック" panose="020B0400000000000000" pitchFamily="50" charset="-128"/>
              </a:rPr>
              <a:t>が放出し、又は発生することによって、公害が生じ、又はそのおそれが生じたときは、直ちに、その旨を知事が指定する機関及び関係市町</a:t>
            </a:r>
            <a:r>
              <a:rPr lang="ja-JP" altLang="en-US" dirty="0" smtClean="0">
                <a:solidFill>
                  <a:srgbClr val="002060"/>
                </a:solidFill>
                <a:latin typeface="游ゴシック" panose="020B0400000000000000" pitchFamily="50" charset="-128"/>
                <a:ea typeface="游ゴシック" panose="020B0400000000000000" pitchFamily="50" charset="-128"/>
              </a:rPr>
              <a:t>村長に</a:t>
            </a:r>
            <a:r>
              <a:rPr lang="ja-JP" altLang="en-US" dirty="0">
                <a:solidFill>
                  <a:srgbClr val="002060"/>
                </a:solidFill>
                <a:latin typeface="游ゴシック" panose="020B0400000000000000" pitchFamily="50" charset="-128"/>
                <a:ea typeface="游ゴシック" panose="020B0400000000000000" pitchFamily="50" charset="-128"/>
              </a:rPr>
              <a:t>通報するとともに、当該物質の放出、発生又は拡散を防止するための応急の措置をとらなければならない。</a:t>
            </a:r>
          </a:p>
        </p:txBody>
      </p:sp>
      <p:grpSp>
        <p:nvGrpSpPr>
          <p:cNvPr id="27" name="グループ化 26"/>
          <p:cNvGrpSpPr/>
          <p:nvPr/>
        </p:nvGrpSpPr>
        <p:grpSpPr>
          <a:xfrm>
            <a:off x="2049537" y="4886310"/>
            <a:ext cx="754270" cy="772578"/>
            <a:chOff x="827584" y="3501008"/>
            <a:chExt cx="648072" cy="504056"/>
          </a:xfrm>
        </p:grpSpPr>
        <p:sp>
          <p:nvSpPr>
            <p:cNvPr id="57" name="正方形/長方形 56"/>
            <p:cNvSpPr/>
            <p:nvPr/>
          </p:nvSpPr>
          <p:spPr>
            <a:xfrm>
              <a:off x="827584" y="3501008"/>
              <a:ext cx="648072" cy="5040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 name="グループ化 57"/>
            <p:cNvGrpSpPr/>
            <p:nvPr/>
          </p:nvGrpSpPr>
          <p:grpSpPr>
            <a:xfrm>
              <a:off x="879626" y="3585014"/>
              <a:ext cx="543988" cy="168022"/>
              <a:chOff x="467544" y="2924944"/>
              <a:chExt cx="688004" cy="168022"/>
            </a:xfrm>
          </p:grpSpPr>
          <p:grpSp>
            <p:nvGrpSpPr>
              <p:cNvPr id="59" name="グループ化 58"/>
              <p:cNvGrpSpPr/>
              <p:nvPr/>
            </p:nvGrpSpPr>
            <p:grpSpPr>
              <a:xfrm>
                <a:off x="467544" y="2924944"/>
                <a:ext cx="686408" cy="72008"/>
                <a:chOff x="467544" y="2924944"/>
                <a:chExt cx="686408" cy="72008"/>
              </a:xfrm>
            </p:grpSpPr>
            <p:sp>
              <p:nvSpPr>
                <p:cNvPr id="64" name="正方形/長方形 63"/>
                <p:cNvSpPr/>
                <p:nvPr/>
              </p:nvSpPr>
              <p:spPr>
                <a:xfrm>
                  <a:off x="467544"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738740"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1009936"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9"/>
              <p:cNvGrpSpPr/>
              <p:nvPr/>
            </p:nvGrpSpPr>
            <p:grpSpPr>
              <a:xfrm>
                <a:off x="469140" y="3020958"/>
                <a:ext cx="686408" cy="72008"/>
                <a:chOff x="467544" y="2924944"/>
                <a:chExt cx="686408" cy="72008"/>
              </a:xfrm>
            </p:grpSpPr>
            <p:sp>
              <p:nvSpPr>
                <p:cNvPr id="61" name="正方形/長方形 60"/>
                <p:cNvSpPr/>
                <p:nvPr/>
              </p:nvSpPr>
              <p:spPr>
                <a:xfrm>
                  <a:off x="467544"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738740"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1009936"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28" name="正方形/長方形 27"/>
          <p:cNvSpPr/>
          <p:nvPr/>
        </p:nvSpPr>
        <p:spPr>
          <a:xfrm>
            <a:off x="2803677" y="4444837"/>
            <a:ext cx="754270" cy="121405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p:nvGrpSpPr>
        <p:grpSpPr>
          <a:xfrm>
            <a:off x="2992579" y="4626603"/>
            <a:ext cx="374421" cy="303513"/>
            <a:chOff x="649896" y="2798930"/>
            <a:chExt cx="321704" cy="198022"/>
          </a:xfrm>
        </p:grpSpPr>
        <p:grpSp>
          <p:nvGrpSpPr>
            <p:cNvPr id="49" name="グループ化 48"/>
            <p:cNvGrpSpPr/>
            <p:nvPr/>
          </p:nvGrpSpPr>
          <p:grpSpPr>
            <a:xfrm>
              <a:off x="649896" y="2924944"/>
              <a:ext cx="321704" cy="72008"/>
              <a:chOff x="467544" y="2924944"/>
              <a:chExt cx="686408" cy="72008"/>
            </a:xfrm>
          </p:grpSpPr>
          <p:sp>
            <p:nvSpPr>
              <p:cNvPr id="54" name="正方形/長方形 53"/>
              <p:cNvSpPr/>
              <p:nvPr/>
            </p:nvSpPr>
            <p:spPr>
              <a:xfrm>
                <a:off x="467544"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738740"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1009936"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p:nvGrpSpPr>
          <p:grpSpPr>
            <a:xfrm>
              <a:off x="649896" y="2798930"/>
              <a:ext cx="321704" cy="72008"/>
              <a:chOff x="467544" y="2924944"/>
              <a:chExt cx="686408" cy="72008"/>
            </a:xfrm>
          </p:grpSpPr>
          <p:sp>
            <p:nvSpPr>
              <p:cNvPr id="51" name="正方形/長方形 50"/>
              <p:cNvSpPr/>
              <p:nvPr/>
            </p:nvSpPr>
            <p:spPr>
              <a:xfrm>
                <a:off x="467544"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738740"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1009936"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0" name="グループ化 29"/>
          <p:cNvGrpSpPr/>
          <p:nvPr/>
        </p:nvGrpSpPr>
        <p:grpSpPr>
          <a:xfrm>
            <a:off x="2113424" y="4111976"/>
            <a:ext cx="220120" cy="772578"/>
            <a:chOff x="939577" y="2702921"/>
            <a:chExt cx="189128" cy="504056"/>
          </a:xfrm>
        </p:grpSpPr>
        <p:sp>
          <p:nvSpPr>
            <p:cNvPr id="47" name="台形 46"/>
            <p:cNvSpPr/>
            <p:nvPr/>
          </p:nvSpPr>
          <p:spPr>
            <a:xfrm>
              <a:off x="1082986" y="2702921"/>
              <a:ext cx="45719" cy="504056"/>
            </a:xfrm>
            <a:prstGeom prst="trapezoi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台形 47"/>
            <p:cNvSpPr/>
            <p:nvPr/>
          </p:nvSpPr>
          <p:spPr>
            <a:xfrm>
              <a:off x="939577" y="2702921"/>
              <a:ext cx="45719" cy="504056"/>
            </a:xfrm>
            <a:prstGeom prst="trapezoi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p:cNvGrpSpPr/>
          <p:nvPr/>
        </p:nvGrpSpPr>
        <p:grpSpPr>
          <a:xfrm>
            <a:off x="3604478" y="5658887"/>
            <a:ext cx="1577122" cy="629587"/>
            <a:chOff x="2158515" y="4005064"/>
            <a:chExt cx="613061" cy="72009"/>
          </a:xfrm>
        </p:grpSpPr>
        <p:sp>
          <p:nvSpPr>
            <p:cNvPr id="45" name="稲妻 44"/>
            <p:cNvSpPr/>
            <p:nvPr/>
          </p:nvSpPr>
          <p:spPr>
            <a:xfrm rot="10800000">
              <a:off x="2158516" y="4005064"/>
              <a:ext cx="613060" cy="7200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稲妻 45"/>
            <p:cNvSpPr/>
            <p:nvPr/>
          </p:nvSpPr>
          <p:spPr>
            <a:xfrm rot="10800000">
              <a:off x="2158515" y="4005065"/>
              <a:ext cx="613060" cy="7200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爆発 2 2"/>
          <p:cNvSpPr/>
          <p:nvPr/>
        </p:nvSpPr>
        <p:spPr>
          <a:xfrm>
            <a:off x="2995533" y="5305603"/>
            <a:ext cx="965200" cy="48261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下矢印 83"/>
          <p:cNvSpPr/>
          <p:nvPr/>
        </p:nvSpPr>
        <p:spPr>
          <a:xfrm rot="16200000">
            <a:off x="4731628" y="4503869"/>
            <a:ext cx="504056" cy="8774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a:solidFill>
                <a:schemeClr val="accent5">
                  <a:lumMod val="50000"/>
                </a:schemeClr>
              </a:solidFill>
              <a:latin typeface="游ゴシック" panose="020B0400000000000000" pitchFamily="50" charset="-128"/>
              <a:ea typeface="游ゴシック" panose="020B0400000000000000" pitchFamily="50" charset="-128"/>
            </a:endParaRPr>
          </a:p>
        </p:txBody>
      </p:sp>
      <p:grpSp>
        <p:nvGrpSpPr>
          <p:cNvPr id="32" name="グループ化 31"/>
          <p:cNvGrpSpPr/>
          <p:nvPr/>
        </p:nvGrpSpPr>
        <p:grpSpPr>
          <a:xfrm rot="19041074">
            <a:off x="6671805" y="4374849"/>
            <a:ext cx="821374" cy="823214"/>
            <a:chOff x="7677850" y="4008074"/>
            <a:chExt cx="445079" cy="482611"/>
          </a:xfrm>
        </p:grpSpPr>
        <p:grpSp>
          <p:nvGrpSpPr>
            <p:cNvPr id="37" name="グループ化 36"/>
            <p:cNvGrpSpPr/>
            <p:nvPr/>
          </p:nvGrpSpPr>
          <p:grpSpPr>
            <a:xfrm rot="3328454">
              <a:off x="7679441" y="4047198"/>
              <a:ext cx="482611" cy="404364"/>
              <a:chOff x="1788409" y="1970948"/>
              <a:chExt cx="482611" cy="404364"/>
            </a:xfrm>
          </p:grpSpPr>
          <p:sp>
            <p:nvSpPr>
              <p:cNvPr id="42" name="円弧 41"/>
              <p:cNvSpPr/>
              <p:nvPr/>
            </p:nvSpPr>
            <p:spPr>
              <a:xfrm>
                <a:off x="1867707" y="2132856"/>
                <a:ext cx="255910" cy="216024"/>
              </a:xfrm>
              <a:prstGeom prst="arc">
                <a:avLst/>
              </a:prstGeom>
              <a:ln w="222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円弧 42"/>
              <p:cNvSpPr/>
              <p:nvPr/>
            </p:nvSpPr>
            <p:spPr>
              <a:xfrm>
                <a:off x="1867707" y="2059147"/>
                <a:ext cx="319645" cy="316165"/>
              </a:xfrm>
              <a:prstGeom prst="arc">
                <a:avLst/>
              </a:prstGeom>
              <a:ln w="222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円弧 43"/>
              <p:cNvSpPr/>
              <p:nvPr/>
            </p:nvSpPr>
            <p:spPr>
              <a:xfrm rot="979533">
                <a:off x="1788409" y="1970948"/>
                <a:ext cx="482611" cy="353122"/>
              </a:xfrm>
              <a:prstGeom prst="arc">
                <a:avLst>
                  <a:gd name="adj1" fmla="val 15434737"/>
                  <a:gd name="adj2" fmla="val 0"/>
                </a:avLst>
              </a:prstGeom>
              <a:ln w="222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8" name="グループ化 37"/>
            <p:cNvGrpSpPr/>
            <p:nvPr/>
          </p:nvGrpSpPr>
          <p:grpSpPr>
            <a:xfrm rot="3029573">
              <a:off x="7668666" y="4044284"/>
              <a:ext cx="443754" cy="425386"/>
              <a:chOff x="1788409" y="1970948"/>
              <a:chExt cx="482611" cy="404364"/>
            </a:xfrm>
          </p:grpSpPr>
          <p:sp>
            <p:nvSpPr>
              <p:cNvPr id="39" name="円弧 38"/>
              <p:cNvSpPr/>
              <p:nvPr/>
            </p:nvSpPr>
            <p:spPr>
              <a:xfrm>
                <a:off x="1867707" y="2132856"/>
                <a:ext cx="255910" cy="216024"/>
              </a:xfrm>
              <a:prstGeom prst="arc">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 name="円弧 39"/>
              <p:cNvSpPr/>
              <p:nvPr/>
            </p:nvSpPr>
            <p:spPr>
              <a:xfrm>
                <a:off x="1867707" y="2059147"/>
                <a:ext cx="319645" cy="316165"/>
              </a:xfrm>
              <a:prstGeom prst="arc">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円弧 40"/>
              <p:cNvSpPr/>
              <p:nvPr/>
            </p:nvSpPr>
            <p:spPr>
              <a:xfrm rot="979533">
                <a:off x="1788409" y="1970948"/>
                <a:ext cx="482611" cy="353122"/>
              </a:xfrm>
              <a:prstGeom prst="arc">
                <a:avLst>
                  <a:gd name="adj1" fmla="val 15434737"/>
                  <a:gd name="adj2" fmla="val 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87" name="グループ化 86"/>
          <p:cNvGrpSpPr/>
          <p:nvPr/>
        </p:nvGrpSpPr>
        <p:grpSpPr>
          <a:xfrm>
            <a:off x="6314230" y="4250732"/>
            <a:ext cx="1032758" cy="1528671"/>
            <a:chOff x="5857761" y="4516139"/>
            <a:chExt cx="1032758" cy="1528671"/>
          </a:xfrm>
        </p:grpSpPr>
        <p:sp>
          <p:nvSpPr>
            <p:cNvPr id="86" name="斜め縞 85"/>
            <p:cNvSpPr/>
            <p:nvPr/>
          </p:nvSpPr>
          <p:spPr>
            <a:xfrm rot="16838110">
              <a:off x="5759072" y="4987156"/>
              <a:ext cx="983115" cy="723646"/>
            </a:xfrm>
            <a:prstGeom prst="diagStripe">
              <a:avLst>
                <a:gd name="adj" fmla="val 78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弦 4"/>
            <p:cNvSpPr/>
            <p:nvPr/>
          </p:nvSpPr>
          <p:spPr>
            <a:xfrm>
              <a:off x="5857761" y="4516139"/>
              <a:ext cx="569656" cy="577752"/>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弦 84"/>
            <p:cNvSpPr/>
            <p:nvPr/>
          </p:nvSpPr>
          <p:spPr>
            <a:xfrm rot="21085039">
              <a:off x="6320863" y="5467058"/>
              <a:ext cx="569656" cy="577752"/>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108457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9800" y="6288475"/>
            <a:ext cx="2057400" cy="365125"/>
          </a:xfrm>
        </p:spPr>
        <p:txBody>
          <a:bodyPr/>
          <a:lstStyle/>
          <a:p>
            <a:fld id="{6E12132C-C71E-4FE0-A767-5C1003A0C6BA}" type="slidenum">
              <a:rPr lang="ja-JP" altLang="en-US" smtClean="0"/>
              <a:pPr/>
              <a:t>33</a:t>
            </a:fld>
            <a:endParaRPr lang="ja-JP" altLang="en-US" dirty="0"/>
          </a:p>
        </p:txBody>
      </p:sp>
      <p:sp>
        <p:nvSpPr>
          <p:cNvPr id="21" name="円/楕円 6"/>
          <p:cNvSpPr/>
          <p:nvPr/>
        </p:nvSpPr>
        <p:spPr>
          <a:xfrm>
            <a:off x="85491" y="764704"/>
            <a:ext cx="580379"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sp>
        <p:nvSpPr>
          <p:cNvPr id="16" name="Text Box 5"/>
          <p:cNvSpPr txBox="1">
            <a:spLocks noChangeArrowheads="1"/>
          </p:cNvSpPr>
          <p:nvPr/>
        </p:nvSpPr>
        <p:spPr bwMode="auto">
          <a:xfrm>
            <a:off x="695218" y="1700735"/>
            <a:ext cx="797292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条例施行規則の改正</a:t>
            </a:r>
          </a:p>
          <a:p>
            <a:r>
              <a:rPr kumimoji="0" lang="ja-JP" altLang="en-US" sz="2400" dirty="0">
                <a:solidFill>
                  <a:schemeClr val="accent5">
                    <a:lumMod val="50000"/>
                  </a:schemeClr>
                </a:solidFill>
                <a:latin typeface="游ゴシック" panose="020B0400000000000000" pitchFamily="50" charset="-128"/>
                <a:ea typeface="游ゴシック" panose="020B0400000000000000" pitchFamily="50" charset="-128"/>
              </a:rPr>
              <a:t>　</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水質</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汚濁防止法</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施行令改正により、同法</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に基づく事故時の措置の対象</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と</a:t>
            </a:r>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なる</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指定物質に４</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物質（アニリン、直鎖アルキルベンゼンスルホン酸及び </a:t>
            </a:r>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r>
              <a:rPr kumimoji="0" lang="en-US" altLang="ja-JP" dirty="0">
                <a:solidFill>
                  <a:schemeClr val="accent5">
                    <a:lumMod val="50000"/>
                  </a:schemeClr>
                </a:solidFill>
                <a:latin typeface="游ゴシック" panose="020B0400000000000000" pitchFamily="50" charset="-128"/>
                <a:ea typeface="游ゴシック" panose="020B0400000000000000" pitchFamily="50" charset="-128"/>
              </a:rPr>
              <a:t> </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その塩、</a:t>
            </a: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PFOS</a:t>
            </a:r>
            <a:r>
              <a:rPr kumimoji="0" lang="ja-JP" altLang="en-US" dirty="0" err="1" smtClean="0">
                <a:solidFill>
                  <a:schemeClr val="accent5">
                    <a:lumMod val="50000"/>
                  </a:schemeClr>
                </a:solidFill>
                <a:latin typeface="游ゴシック" panose="020B0400000000000000" pitchFamily="50" charset="-128"/>
                <a:ea typeface="游ゴシック" panose="020B0400000000000000" pitchFamily="50" charset="-128"/>
              </a:rPr>
              <a:t>、</a:t>
            </a: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PFOA</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）が</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追加されたことを受け、当該指定物質を</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規則第</a:t>
            </a:r>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r>
              <a:rPr kumimoji="0" lang="en-US" altLang="ja-JP" dirty="0">
                <a:solidFill>
                  <a:schemeClr val="accent5">
                    <a:lumMod val="50000"/>
                  </a:schemeClr>
                </a:solidFill>
                <a:latin typeface="游ゴシック" panose="020B0400000000000000" pitchFamily="50" charset="-128"/>
                <a:ea typeface="游ゴシック" panose="020B0400000000000000" pitchFamily="50" charset="-128"/>
              </a:rPr>
              <a:t> </a:t>
            </a: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92</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条に定める事故時における物質に追加した</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a:t>
            </a:r>
            <a:endParaRPr kumimoji="0" lang="ja-JP" altLang="en-US" dirty="0">
              <a:solidFill>
                <a:schemeClr val="accent5">
                  <a:lumMod val="50000"/>
                </a:schemeClr>
              </a:solidFill>
              <a:latin typeface="游ゴシック" panose="020B0400000000000000" pitchFamily="50" charset="-128"/>
              <a:ea typeface="游ゴシック" panose="020B0400000000000000" pitchFamily="50" charset="-128"/>
            </a:endParaRPr>
          </a:p>
          <a:p>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また、同規則の大気</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の汚染及び悪臭に係る</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物質に</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ふっ素を追加した。</a:t>
            </a:r>
          </a:p>
        </p:txBody>
      </p:sp>
      <p:sp>
        <p:nvSpPr>
          <p:cNvPr id="18" name="Text Box 5"/>
          <p:cNvSpPr txBox="1">
            <a:spLocks noChangeArrowheads="1"/>
          </p:cNvSpPr>
          <p:nvPr/>
        </p:nvSpPr>
        <p:spPr bwMode="auto">
          <a:xfrm>
            <a:off x="707784" y="4089374"/>
            <a:ext cx="7841619" cy="2585323"/>
          </a:xfrm>
          <a:prstGeom prst="rect">
            <a:avLst/>
          </a:prstGeom>
          <a:solidFill>
            <a:schemeClr val="bg1"/>
          </a:solidFill>
          <a:ln>
            <a:noFill/>
          </a:ln>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defRPr/>
            </a:pP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dirty="0" smtClean="0">
                <a:solidFill>
                  <a:srgbClr val="FF0000"/>
                </a:solidFill>
                <a:latin typeface="游ゴシック" panose="020B0400000000000000" pitchFamily="50" charset="-128"/>
                <a:ea typeface="游ゴシック" panose="020B0400000000000000" pitchFamily="50" charset="-128"/>
              </a:rPr>
              <a:t>これらの物質についても、放出等により</a:t>
            </a:r>
            <a:r>
              <a:rPr lang="ja-JP" altLang="en-US" dirty="0">
                <a:solidFill>
                  <a:srgbClr val="FF0000"/>
                </a:solidFill>
                <a:latin typeface="游ゴシック" panose="020B0400000000000000" pitchFamily="50" charset="-128"/>
                <a:ea typeface="游ゴシック" panose="020B0400000000000000" pitchFamily="50" charset="-128"/>
              </a:rPr>
              <a:t>公害が</a:t>
            </a:r>
            <a:r>
              <a:rPr lang="ja-JP" altLang="en-US" dirty="0" smtClean="0">
                <a:solidFill>
                  <a:srgbClr val="FF0000"/>
                </a:solidFill>
                <a:latin typeface="游ゴシック" panose="020B0400000000000000" pitchFamily="50" charset="-128"/>
                <a:ea typeface="游ゴシック" panose="020B0400000000000000" pitchFamily="50" charset="-128"/>
              </a:rPr>
              <a:t>生じる、もしくはその</a:t>
            </a:r>
            <a:endParaRPr lang="en-US" altLang="ja-JP" dirty="0" smtClean="0">
              <a:solidFill>
                <a:srgbClr val="FF0000"/>
              </a:solidFill>
              <a:latin typeface="游ゴシック" panose="020B0400000000000000" pitchFamily="50" charset="-128"/>
              <a:ea typeface="游ゴシック" panose="020B0400000000000000" pitchFamily="50" charset="-128"/>
            </a:endParaRPr>
          </a:p>
          <a:p>
            <a:pPr>
              <a:defRPr/>
            </a:pPr>
            <a:r>
              <a:rPr lang="ja-JP" altLang="en-US" dirty="0">
                <a:solidFill>
                  <a:srgbClr val="FF0000"/>
                </a:solidFill>
                <a:latin typeface="游ゴシック" panose="020B0400000000000000" pitchFamily="50" charset="-128"/>
                <a:ea typeface="游ゴシック" panose="020B0400000000000000" pitchFamily="50" charset="-128"/>
              </a:rPr>
              <a:t>　</a:t>
            </a:r>
            <a:r>
              <a:rPr lang="ja-JP" altLang="en-US" dirty="0" smtClean="0">
                <a:solidFill>
                  <a:srgbClr val="FF0000"/>
                </a:solidFill>
                <a:latin typeface="游ゴシック" panose="020B0400000000000000" pitchFamily="50" charset="-128"/>
                <a:ea typeface="游ゴシック" panose="020B0400000000000000" pitchFamily="50" charset="-128"/>
              </a:rPr>
              <a:t>　おそれ</a:t>
            </a:r>
            <a:r>
              <a:rPr lang="ja-JP" altLang="en-US" dirty="0">
                <a:solidFill>
                  <a:srgbClr val="FF0000"/>
                </a:solidFill>
                <a:latin typeface="游ゴシック" panose="020B0400000000000000" pitchFamily="50" charset="-128"/>
                <a:ea typeface="游ゴシック" panose="020B0400000000000000" pitchFamily="50" charset="-128"/>
              </a:rPr>
              <a:t>が生じたときは、直ち</a:t>
            </a:r>
            <a:r>
              <a:rPr lang="ja-JP" altLang="en-US" dirty="0" smtClean="0">
                <a:solidFill>
                  <a:srgbClr val="FF0000"/>
                </a:solidFill>
                <a:latin typeface="游ゴシック" panose="020B0400000000000000" pitchFamily="50" charset="-128"/>
                <a:ea typeface="游ゴシック" panose="020B0400000000000000" pitchFamily="50" charset="-128"/>
              </a:rPr>
              <a:t>に通報及び放出等の防止措置が必要。</a:t>
            </a:r>
            <a:endParaRPr lang="en-US" altLang="ja-JP" dirty="0" smtClean="0">
              <a:solidFill>
                <a:srgbClr val="FF0000"/>
              </a:solidFill>
              <a:latin typeface="游ゴシック" panose="020B0400000000000000" pitchFamily="50" charset="-128"/>
              <a:ea typeface="游ゴシック" panose="020B0400000000000000" pitchFamily="50" charset="-128"/>
            </a:endParaRPr>
          </a:p>
          <a:p>
            <a:pPr>
              <a:defRPr/>
            </a:pPr>
            <a:endParaRPr lang="en-US" altLang="ja-JP" dirty="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a:t>
            </a:r>
            <a:r>
              <a:rPr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※PFOS </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等を含有する泡消火</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薬剤は今</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も駐車場等に残存しており</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、消火</a:t>
            </a:r>
            <a:endParaRPr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活動等</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に伴い、</a:t>
            </a:r>
            <a:r>
              <a:rPr lang="en-US" altLang="ja-JP" dirty="0">
                <a:solidFill>
                  <a:schemeClr val="accent5">
                    <a:lumMod val="50000"/>
                  </a:schemeClr>
                </a:solidFill>
                <a:latin typeface="游ゴシック" panose="020B0400000000000000" pitchFamily="50" charset="-128"/>
                <a:ea typeface="游ゴシック" panose="020B0400000000000000" pitchFamily="50" charset="-128"/>
              </a:rPr>
              <a:t>PFOS</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等</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が流出する</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可能性が</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あります。火災</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が発生</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し</a:t>
            </a:r>
            <a:endParaRPr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err="1" smtClean="0">
                <a:solidFill>
                  <a:schemeClr val="accent5">
                    <a:lumMod val="50000"/>
                  </a:schemeClr>
                </a:solidFill>
                <a:latin typeface="游ゴシック" panose="020B0400000000000000" pitchFamily="50" charset="-128"/>
                <a:ea typeface="游ゴシック" panose="020B0400000000000000" pitchFamily="50" charset="-128"/>
              </a:rPr>
              <a:t>た</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ときは人命の救助、速やかな消火活動が優先</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されるべき</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である</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こと</a:t>
            </a:r>
            <a:endParaRPr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から、流出等の</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防止措置は、消火</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活動に</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支障を及ぼさない範囲で</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行う</a:t>
            </a:r>
            <a:endParaRPr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こと</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は</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もちろんですが、泡消火</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薬剤</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の使用</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自体を制限するもので</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はあ</a:t>
            </a:r>
            <a:endParaRPr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りません。</a:t>
            </a:r>
            <a:endParaRPr lang="en-US" altLang="ja-JP" dirty="0">
              <a:solidFill>
                <a:schemeClr val="accent5">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095035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9800" y="6288475"/>
            <a:ext cx="2057400" cy="365125"/>
          </a:xfrm>
        </p:spPr>
        <p:txBody>
          <a:bodyPr/>
          <a:lstStyle/>
          <a:p>
            <a:fld id="{6E12132C-C71E-4FE0-A767-5C1003A0C6BA}" type="slidenum">
              <a:rPr lang="ja-JP" altLang="en-US" smtClean="0"/>
              <a:pPr/>
              <a:t>34</a:t>
            </a:fld>
            <a:endParaRPr lang="ja-JP" altLang="en-US" dirty="0"/>
          </a:p>
        </p:txBody>
      </p:sp>
      <p:sp>
        <p:nvSpPr>
          <p:cNvPr id="18" name="正方形/長方形 17"/>
          <p:cNvSpPr/>
          <p:nvPr/>
        </p:nvSpPr>
        <p:spPr>
          <a:xfrm>
            <a:off x="562074" y="2277548"/>
            <a:ext cx="8362118" cy="400110"/>
          </a:xfrm>
          <a:prstGeom prst="rect">
            <a:avLst/>
          </a:prstGeom>
        </p:spPr>
        <p:txBody>
          <a:bodyPr wrap="square">
            <a:spAutoFit/>
          </a:bodyPr>
          <a:lstStyle/>
          <a:p>
            <a:pPr>
              <a:defRPr/>
            </a:pP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１　神奈川県生活環境の保全等に関する条例の概要と見直しについて</a:t>
            </a:r>
            <a:endParaRPr lang="en-US" altLang="ja-JP" sz="2000" b="1" dirty="0">
              <a:solidFill>
                <a:schemeClr val="accent5">
                  <a:lumMod val="60000"/>
                  <a:lumOff val="40000"/>
                </a:schemeClr>
              </a:solidFill>
              <a:latin typeface="游ゴシック" panose="020B0400000000000000" pitchFamily="50" charset="-128"/>
              <a:ea typeface="游ゴシック" panose="020B0400000000000000" pitchFamily="50" charset="-128"/>
            </a:endParaRPr>
          </a:p>
        </p:txBody>
      </p:sp>
      <p:sp>
        <p:nvSpPr>
          <p:cNvPr id="14" name="正方形/長方形 13"/>
          <p:cNvSpPr/>
          <p:nvPr/>
        </p:nvSpPr>
        <p:spPr>
          <a:xfrm>
            <a:off x="562074" y="2818174"/>
            <a:ext cx="8325278" cy="2246769"/>
          </a:xfrm>
          <a:prstGeom prst="rect">
            <a:avLst/>
          </a:prstGeom>
        </p:spPr>
        <p:txBody>
          <a:bodyPr wrap="square">
            <a:spAutoFit/>
          </a:bodyPr>
          <a:lstStyle/>
          <a:p>
            <a:pPr>
              <a:defRPr/>
            </a:pPr>
            <a:r>
              <a:rPr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２</a:t>
            </a: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　条例、条例施行規則改正の内容　</a:t>
            </a:r>
            <a:endParaRPr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(1)</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指定事業所の変更続きの変更</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(2)</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化学物質管理に関する制度の変更</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(3)</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地下水採取事業者の手続きの合理化</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(4)</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事故時における物質の変更</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rPr>
              <a:t>(5)</a:t>
            </a: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環境汚染原因物質の追加及び測定方法の変更</a:t>
            </a:r>
            <a:endParaRPr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(6)</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その</a:t>
            </a: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他</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p:txBody>
      </p:sp>
      <p:sp>
        <p:nvSpPr>
          <p:cNvPr id="6" name="テキスト ボックス 58"/>
          <p:cNvSpPr txBox="1">
            <a:spLocks noChangeArrowheads="1"/>
          </p:cNvSpPr>
          <p:nvPr/>
        </p:nvSpPr>
        <p:spPr bwMode="auto">
          <a:xfrm>
            <a:off x="249025" y="828377"/>
            <a:ext cx="724415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smtClean="0">
                <a:solidFill>
                  <a:srgbClr val="002060"/>
                </a:solidFill>
                <a:latin typeface="游ゴシック" panose="020B0400000000000000" pitchFamily="50" charset="-128"/>
                <a:ea typeface="游ゴシック" panose="020B0400000000000000" pitchFamily="50" charset="-128"/>
              </a:rPr>
              <a:t>目次</a:t>
            </a:r>
            <a:endParaRPr lang="en-US" altLang="ja-JP" sz="2600" b="1" dirty="0" smtClean="0">
              <a:solidFill>
                <a:srgbClr val="002060"/>
              </a:solidFill>
              <a:latin typeface="游ゴシック" panose="020B0400000000000000" pitchFamily="50" charset="-128"/>
              <a:ea typeface="游ゴシック" panose="020B0400000000000000" pitchFamily="50" charset="-128"/>
            </a:endParaRPr>
          </a:p>
        </p:txBody>
      </p:sp>
      <p:sp>
        <p:nvSpPr>
          <p:cNvPr id="7" name="円/楕円 6"/>
          <p:cNvSpPr/>
          <p:nvPr/>
        </p:nvSpPr>
        <p:spPr>
          <a:xfrm>
            <a:off x="85491" y="764704"/>
            <a:ext cx="580379"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215003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9800" y="6288475"/>
            <a:ext cx="2057400" cy="365125"/>
          </a:xfrm>
        </p:spPr>
        <p:txBody>
          <a:bodyPr/>
          <a:lstStyle/>
          <a:p>
            <a:fld id="{6E12132C-C71E-4FE0-A767-5C1003A0C6BA}" type="slidenum">
              <a:rPr lang="ja-JP" altLang="en-US" smtClean="0"/>
              <a:pPr/>
              <a:t>35</a:t>
            </a:fld>
            <a:endParaRPr lang="ja-JP" altLang="en-US" dirty="0"/>
          </a:p>
        </p:txBody>
      </p:sp>
      <p:sp>
        <p:nvSpPr>
          <p:cNvPr id="20" name="テキスト ボックス 58"/>
          <p:cNvSpPr txBox="1">
            <a:spLocks noChangeArrowheads="1"/>
          </p:cNvSpPr>
          <p:nvPr/>
        </p:nvSpPr>
        <p:spPr bwMode="auto">
          <a:xfrm>
            <a:off x="249024" y="828377"/>
            <a:ext cx="886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en-US" altLang="ja-JP" sz="2800" b="1" dirty="0" smtClean="0">
                <a:solidFill>
                  <a:schemeClr val="accent5">
                    <a:lumMod val="50000"/>
                  </a:schemeClr>
                </a:solidFill>
                <a:latin typeface="游ゴシック" panose="020B0400000000000000" pitchFamily="50" charset="-128"/>
                <a:ea typeface="游ゴシック" panose="020B0400000000000000" pitchFamily="50" charset="-128"/>
              </a:rPr>
              <a:t>(5)</a:t>
            </a:r>
            <a:r>
              <a:rPr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環境</a:t>
            </a: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汚染原因</a:t>
            </a:r>
            <a:r>
              <a:rPr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物質の追加及び測定方法</a:t>
            </a: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の明確化</a:t>
            </a:r>
            <a:r>
              <a:rPr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令和７年１月７日施行</a:t>
            </a:r>
            <a:r>
              <a:rPr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rPr>
              <a:t>)</a:t>
            </a:r>
            <a:endParaRPr lang="ja-JP" altLang="en-US" sz="2800" b="1" dirty="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21" name="円/楕円 6"/>
          <p:cNvSpPr/>
          <p:nvPr/>
        </p:nvSpPr>
        <p:spPr>
          <a:xfrm>
            <a:off x="85491" y="764704"/>
            <a:ext cx="580379"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sp>
        <p:nvSpPr>
          <p:cNvPr id="6" name="Text Box 5"/>
          <p:cNvSpPr txBox="1">
            <a:spLocks noChangeArrowheads="1"/>
          </p:cNvSpPr>
          <p:nvPr/>
        </p:nvSpPr>
        <p:spPr bwMode="auto">
          <a:xfrm>
            <a:off x="695218" y="1700735"/>
            <a:ext cx="797292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規制</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の</a:t>
            </a: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概要</a:t>
            </a:r>
            <a:endPar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a:solidFill>
                  <a:srgbClr val="002060"/>
                </a:solidFill>
                <a:latin typeface="游ゴシック" panose="020B0400000000000000" pitchFamily="50" charset="-128"/>
                <a:ea typeface="游ゴシック" panose="020B0400000000000000" pitchFamily="50" charset="-128"/>
              </a:rPr>
              <a:t>知事が環境汚染を確認した場合は、速やかに環境汚染の原因の調査・指導を行うこととしており、環境汚染の原因となる物質を「</a:t>
            </a:r>
            <a:r>
              <a:rPr lang="ja-JP" altLang="en-US" b="1" dirty="0">
                <a:solidFill>
                  <a:srgbClr val="FF0000"/>
                </a:solidFill>
                <a:latin typeface="游ゴシック" panose="020B0400000000000000" pitchFamily="50" charset="-128"/>
                <a:ea typeface="游ゴシック" panose="020B0400000000000000" pitchFamily="50" charset="-128"/>
              </a:rPr>
              <a:t>環境汚染原因物質</a:t>
            </a:r>
            <a:r>
              <a:rPr lang="ja-JP" altLang="en-US" dirty="0">
                <a:solidFill>
                  <a:srgbClr val="002060"/>
                </a:solidFill>
                <a:latin typeface="游ゴシック" panose="020B0400000000000000" pitchFamily="50" charset="-128"/>
                <a:ea typeface="游ゴシック" panose="020B0400000000000000" pitchFamily="50" charset="-128"/>
              </a:rPr>
              <a:t>」として規定し、規則別表第</a:t>
            </a:r>
            <a:r>
              <a:rPr lang="en-US" altLang="ja-JP" dirty="0">
                <a:solidFill>
                  <a:srgbClr val="002060"/>
                </a:solidFill>
                <a:latin typeface="游ゴシック" panose="020B0400000000000000" pitchFamily="50" charset="-128"/>
                <a:ea typeface="游ゴシック" panose="020B0400000000000000" pitchFamily="50" charset="-128"/>
              </a:rPr>
              <a:t>17</a:t>
            </a:r>
            <a:r>
              <a:rPr lang="ja-JP" altLang="en-US" dirty="0">
                <a:solidFill>
                  <a:srgbClr val="002060"/>
                </a:solidFill>
                <a:latin typeface="游ゴシック" panose="020B0400000000000000" pitchFamily="50" charset="-128"/>
                <a:ea typeface="游ゴシック" panose="020B0400000000000000" pitchFamily="50" charset="-128"/>
              </a:rPr>
              <a:t>でそれぞれ基準値</a:t>
            </a:r>
            <a:r>
              <a:rPr lang="ja-JP" altLang="en-US" dirty="0" smtClean="0">
                <a:solidFill>
                  <a:srgbClr val="002060"/>
                </a:solidFill>
                <a:latin typeface="游ゴシック" panose="020B0400000000000000" pitchFamily="50" charset="-128"/>
                <a:ea typeface="游ゴシック" panose="020B0400000000000000" pitchFamily="50" charset="-128"/>
              </a:rPr>
              <a:t>等（国の環境基準等を参考とする）を</a:t>
            </a:r>
            <a:r>
              <a:rPr lang="ja-JP" altLang="en-US" dirty="0">
                <a:solidFill>
                  <a:srgbClr val="002060"/>
                </a:solidFill>
                <a:latin typeface="游ゴシック" panose="020B0400000000000000" pitchFamily="50" charset="-128"/>
                <a:ea typeface="游ゴシック" panose="020B0400000000000000" pitchFamily="50" charset="-128"/>
              </a:rPr>
              <a:t>定めて</a:t>
            </a:r>
            <a:r>
              <a:rPr lang="ja-JP" altLang="en-US" dirty="0" smtClean="0">
                <a:solidFill>
                  <a:srgbClr val="002060"/>
                </a:solidFill>
                <a:latin typeface="游ゴシック" panose="020B0400000000000000" pitchFamily="50" charset="-128"/>
                <a:ea typeface="游ゴシック" panose="020B0400000000000000" pitchFamily="50" charset="-128"/>
              </a:rPr>
              <a:t>いる。</a:t>
            </a:r>
            <a:endParaRPr lang="ja-JP" altLang="en-US" dirty="0">
              <a:solidFill>
                <a:srgbClr val="002060"/>
              </a:solidFill>
              <a:latin typeface="游ゴシック" panose="020B0400000000000000" pitchFamily="50" charset="-128"/>
              <a:ea typeface="游ゴシック" panose="020B0400000000000000" pitchFamily="50" charset="-128"/>
            </a:endParaRPr>
          </a:p>
        </p:txBody>
      </p:sp>
      <p:grpSp>
        <p:nvGrpSpPr>
          <p:cNvPr id="27" name="グループ化 26"/>
          <p:cNvGrpSpPr/>
          <p:nvPr/>
        </p:nvGrpSpPr>
        <p:grpSpPr>
          <a:xfrm>
            <a:off x="881137" y="4662931"/>
            <a:ext cx="754270" cy="772578"/>
            <a:chOff x="827584" y="3501008"/>
            <a:chExt cx="648072" cy="504056"/>
          </a:xfrm>
        </p:grpSpPr>
        <p:sp>
          <p:nvSpPr>
            <p:cNvPr id="57" name="正方形/長方形 56"/>
            <p:cNvSpPr/>
            <p:nvPr/>
          </p:nvSpPr>
          <p:spPr>
            <a:xfrm>
              <a:off x="827584" y="3501008"/>
              <a:ext cx="648072" cy="5040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 name="グループ化 57"/>
            <p:cNvGrpSpPr/>
            <p:nvPr/>
          </p:nvGrpSpPr>
          <p:grpSpPr>
            <a:xfrm>
              <a:off x="879626" y="3585014"/>
              <a:ext cx="543988" cy="168022"/>
              <a:chOff x="467544" y="2924944"/>
              <a:chExt cx="688004" cy="168022"/>
            </a:xfrm>
          </p:grpSpPr>
          <p:grpSp>
            <p:nvGrpSpPr>
              <p:cNvPr id="59" name="グループ化 58"/>
              <p:cNvGrpSpPr/>
              <p:nvPr/>
            </p:nvGrpSpPr>
            <p:grpSpPr>
              <a:xfrm>
                <a:off x="467544" y="2924944"/>
                <a:ext cx="686408" cy="72008"/>
                <a:chOff x="467544" y="2924944"/>
                <a:chExt cx="686408" cy="72008"/>
              </a:xfrm>
            </p:grpSpPr>
            <p:sp>
              <p:nvSpPr>
                <p:cNvPr id="64" name="正方形/長方形 63"/>
                <p:cNvSpPr/>
                <p:nvPr/>
              </p:nvSpPr>
              <p:spPr>
                <a:xfrm>
                  <a:off x="467544"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738740"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1009936"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9"/>
              <p:cNvGrpSpPr/>
              <p:nvPr/>
            </p:nvGrpSpPr>
            <p:grpSpPr>
              <a:xfrm>
                <a:off x="469140" y="3020958"/>
                <a:ext cx="686408" cy="72008"/>
                <a:chOff x="467544" y="2924944"/>
                <a:chExt cx="686408" cy="72008"/>
              </a:xfrm>
            </p:grpSpPr>
            <p:sp>
              <p:nvSpPr>
                <p:cNvPr id="61" name="正方形/長方形 60"/>
                <p:cNvSpPr/>
                <p:nvPr/>
              </p:nvSpPr>
              <p:spPr>
                <a:xfrm>
                  <a:off x="467544"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738740"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1009936"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28" name="正方形/長方形 27"/>
          <p:cNvSpPr/>
          <p:nvPr/>
        </p:nvSpPr>
        <p:spPr>
          <a:xfrm>
            <a:off x="1635277" y="4221458"/>
            <a:ext cx="754270" cy="121405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p:nvGrpSpPr>
        <p:grpSpPr>
          <a:xfrm>
            <a:off x="1824179" y="4403224"/>
            <a:ext cx="374421" cy="303513"/>
            <a:chOff x="649896" y="2798930"/>
            <a:chExt cx="321704" cy="198022"/>
          </a:xfrm>
        </p:grpSpPr>
        <p:grpSp>
          <p:nvGrpSpPr>
            <p:cNvPr id="49" name="グループ化 48"/>
            <p:cNvGrpSpPr/>
            <p:nvPr/>
          </p:nvGrpSpPr>
          <p:grpSpPr>
            <a:xfrm>
              <a:off x="649896" y="2924944"/>
              <a:ext cx="321704" cy="72008"/>
              <a:chOff x="467544" y="2924944"/>
              <a:chExt cx="686408" cy="72008"/>
            </a:xfrm>
          </p:grpSpPr>
          <p:sp>
            <p:nvSpPr>
              <p:cNvPr id="54" name="正方形/長方形 53"/>
              <p:cNvSpPr/>
              <p:nvPr/>
            </p:nvSpPr>
            <p:spPr>
              <a:xfrm>
                <a:off x="467544"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738740"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1009936"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p:nvGrpSpPr>
          <p:grpSpPr>
            <a:xfrm>
              <a:off x="649896" y="2798930"/>
              <a:ext cx="321704" cy="72008"/>
              <a:chOff x="467544" y="2924944"/>
              <a:chExt cx="686408" cy="72008"/>
            </a:xfrm>
          </p:grpSpPr>
          <p:sp>
            <p:nvSpPr>
              <p:cNvPr id="51" name="正方形/長方形 50"/>
              <p:cNvSpPr/>
              <p:nvPr/>
            </p:nvSpPr>
            <p:spPr>
              <a:xfrm>
                <a:off x="467544"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738740"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1009936"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0" name="グループ化 29"/>
          <p:cNvGrpSpPr/>
          <p:nvPr/>
        </p:nvGrpSpPr>
        <p:grpSpPr>
          <a:xfrm>
            <a:off x="945024" y="3888597"/>
            <a:ext cx="220120" cy="772578"/>
            <a:chOff x="939577" y="2702921"/>
            <a:chExt cx="189128" cy="504056"/>
          </a:xfrm>
        </p:grpSpPr>
        <p:sp>
          <p:nvSpPr>
            <p:cNvPr id="47" name="台形 46"/>
            <p:cNvSpPr/>
            <p:nvPr/>
          </p:nvSpPr>
          <p:spPr>
            <a:xfrm>
              <a:off x="1082986" y="2702921"/>
              <a:ext cx="45719" cy="504056"/>
            </a:xfrm>
            <a:prstGeom prst="trapezoi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台形 47"/>
            <p:cNvSpPr/>
            <p:nvPr/>
          </p:nvSpPr>
          <p:spPr>
            <a:xfrm>
              <a:off x="939577" y="2702921"/>
              <a:ext cx="45719" cy="504056"/>
            </a:xfrm>
            <a:prstGeom prst="trapezoi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4" name="下矢印 83"/>
          <p:cNvSpPr/>
          <p:nvPr/>
        </p:nvSpPr>
        <p:spPr>
          <a:xfrm rot="16200000">
            <a:off x="4795317" y="4086734"/>
            <a:ext cx="504056" cy="8774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a:solidFill>
                <a:schemeClr val="accent5">
                  <a:lumMod val="50000"/>
                </a:schemeClr>
              </a:solidFill>
              <a:latin typeface="游ゴシック" panose="020B0400000000000000" pitchFamily="50" charset="-128"/>
              <a:ea typeface="游ゴシック" panose="020B0400000000000000" pitchFamily="50" charset="-128"/>
            </a:endParaRPr>
          </a:p>
        </p:txBody>
      </p:sp>
      <p:grpSp>
        <p:nvGrpSpPr>
          <p:cNvPr id="7" name="グループ化 6"/>
          <p:cNvGrpSpPr/>
          <p:nvPr/>
        </p:nvGrpSpPr>
        <p:grpSpPr>
          <a:xfrm>
            <a:off x="3102125" y="4223354"/>
            <a:ext cx="584837" cy="528061"/>
            <a:chOff x="2894342" y="3943622"/>
            <a:chExt cx="1028697" cy="987663"/>
          </a:xfrm>
        </p:grpSpPr>
        <p:sp>
          <p:nvSpPr>
            <p:cNvPr id="67" name="正方形/長方形 66"/>
            <p:cNvSpPr/>
            <p:nvPr/>
          </p:nvSpPr>
          <p:spPr>
            <a:xfrm>
              <a:off x="3031556" y="4403224"/>
              <a:ext cx="754270" cy="52806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二等辺三角形 3"/>
            <p:cNvSpPr/>
            <p:nvPr/>
          </p:nvSpPr>
          <p:spPr>
            <a:xfrm>
              <a:off x="2894342" y="3943622"/>
              <a:ext cx="1028697" cy="4595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8" name="グループ化 67"/>
          <p:cNvGrpSpPr/>
          <p:nvPr/>
        </p:nvGrpSpPr>
        <p:grpSpPr>
          <a:xfrm>
            <a:off x="2378773" y="3447350"/>
            <a:ext cx="584837" cy="528061"/>
            <a:chOff x="2894342" y="3943622"/>
            <a:chExt cx="1028697" cy="987663"/>
          </a:xfrm>
        </p:grpSpPr>
        <p:sp>
          <p:nvSpPr>
            <p:cNvPr id="69" name="正方形/長方形 68"/>
            <p:cNvSpPr/>
            <p:nvPr/>
          </p:nvSpPr>
          <p:spPr>
            <a:xfrm>
              <a:off x="3031556" y="4403224"/>
              <a:ext cx="754270" cy="52806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二等辺三角形 69"/>
            <p:cNvSpPr/>
            <p:nvPr/>
          </p:nvSpPr>
          <p:spPr>
            <a:xfrm>
              <a:off x="2894342" y="3943622"/>
              <a:ext cx="1028697" cy="4595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 name="楕円 70"/>
          <p:cNvSpPr/>
          <p:nvPr/>
        </p:nvSpPr>
        <p:spPr>
          <a:xfrm>
            <a:off x="2050669" y="5963890"/>
            <a:ext cx="152820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爆発 2 71"/>
          <p:cNvSpPr/>
          <p:nvPr/>
        </p:nvSpPr>
        <p:spPr>
          <a:xfrm>
            <a:off x="1902737" y="5857434"/>
            <a:ext cx="306467" cy="21291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爆発 2 73"/>
          <p:cNvSpPr/>
          <p:nvPr/>
        </p:nvSpPr>
        <p:spPr>
          <a:xfrm>
            <a:off x="2744262" y="5822986"/>
            <a:ext cx="306467" cy="21291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爆発 2 74"/>
          <p:cNvSpPr/>
          <p:nvPr/>
        </p:nvSpPr>
        <p:spPr>
          <a:xfrm>
            <a:off x="2356540" y="6001450"/>
            <a:ext cx="306467" cy="21291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爆発 2 75"/>
          <p:cNvSpPr/>
          <p:nvPr/>
        </p:nvSpPr>
        <p:spPr>
          <a:xfrm>
            <a:off x="3353657" y="5845684"/>
            <a:ext cx="306467" cy="21291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5979437" y="5049220"/>
            <a:ext cx="1757387" cy="391376"/>
            <a:chOff x="5839737" y="5306355"/>
            <a:chExt cx="1757387" cy="391376"/>
          </a:xfrm>
        </p:grpSpPr>
        <p:sp>
          <p:nvSpPr>
            <p:cNvPr id="77" name="楕円 76"/>
            <p:cNvSpPr/>
            <p:nvPr/>
          </p:nvSpPr>
          <p:spPr>
            <a:xfrm>
              <a:off x="5987669" y="5447259"/>
              <a:ext cx="152820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爆発 2 77"/>
            <p:cNvSpPr/>
            <p:nvPr/>
          </p:nvSpPr>
          <p:spPr>
            <a:xfrm>
              <a:off x="5839737" y="5340803"/>
              <a:ext cx="306467" cy="21291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爆発 2 78"/>
            <p:cNvSpPr/>
            <p:nvPr/>
          </p:nvSpPr>
          <p:spPr>
            <a:xfrm>
              <a:off x="6681262" y="5306355"/>
              <a:ext cx="306467" cy="21291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爆発 2 79"/>
            <p:cNvSpPr/>
            <p:nvPr/>
          </p:nvSpPr>
          <p:spPr>
            <a:xfrm>
              <a:off x="6293540" y="5484819"/>
              <a:ext cx="306467" cy="21291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爆発 2 80"/>
            <p:cNvSpPr/>
            <p:nvPr/>
          </p:nvSpPr>
          <p:spPr>
            <a:xfrm>
              <a:off x="7290657" y="5329053"/>
              <a:ext cx="306467" cy="21291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p:cNvGrpSpPr/>
          <p:nvPr/>
        </p:nvGrpSpPr>
        <p:grpSpPr>
          <a:xfrm>
            <a:off x="6793131" y="3557978"/>
            <a:ext cx="1580918" cy="943379"/>
            <a:chOff x="6285904" y="3570213"/>
            <a:chExt cx="1580918" cy="943379"/>
          </a:xfrm>
        </p:grpSpPr>
        <p:sp>
          <p:nvSpPr>
            <p:cNvPr id="11" name="正方形/長方形 10"/>
            <p:cNvSpPr/>
            <p:nvPr/>
          </p:nvSpPr>
          <p:spPr>
            <a:xfrm rot="2032159">
              <a:off x="6655132" y="4275381"/>
              <a:ext cx="1211690" cy="183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6285904" y="3570213"/>
              <a:ext cx="841525" cy="943379"/>
              <a:chOff x="6285904" y="3570213"/>
              <a:chExt cx="841525" cy="943379"/>
            </a:xfrm>
          </p:grpSpPr>
          <p:sp>
            <p:nvSpPr>
              <p:cNvPr id="9" name="楕円 8"/>
              <p:cNvSpPr/>
              <p:nvPr/>
            </p:nvSpPr>
            <p:spPr>
              <a:xfrm>
                <a:off x="6285904" y="3570213"/>
                <a:ext cx="841525" cy="943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楕円 81"/>
              <p:cNvSpPr/>
              <p:nvPr/>
            </p:nvSpPr>
            <p:spPr>
              <a:xfrm>
                <a:off x="6382186" y="3696612"/>
                <a:ext cx="648961" cy="6905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9" name="グループ化 88"/>
          <p:cNvGrpSpPr/>
          <p:nvPr/>
        </p:nvGrpSpPr>
        <p:grpSpPr>
          <a:xfrm rot="8278221">
            <a:off x="6406629" y="4182614"/>
            <a:ext cx="821374" cy="823214"/>
            <a:chOff x="7677850" y="4008074"/>
            <a:chExt cx="445079" cy="482611"/>
          </a:xfrm>
        </p:grpSpPr>
        <p:grpSp>
          <p:nvGrpSpPr>
            <p:cNvPr id="90" name="グループ化 89"/>
            <p:cNvGrpSpPr/>
            <p:nvPr/>
          </p:nvGrpSpPr>
          <p:grpSpPr>
            <a:xfrm rot="3328454">
              <a:off x="7679441" y="4047198"/>
              <a:ext cx="482611" cy="404364"/>
              <a:chOff x="1788409" y="1970948"/>
              <a:chExt cx="482611" cy="404364"/>
            </a:xfrm>
          </p:grpSpPr>
          <p:sp>
            <p:nvSpPr>
              <p:cNvPr id="95" name="円弧 94"/>
              <p:cNvSpPr/>
              <p:nvPr/>
            </p:nvSpPr>
            <p:spPr>
              <a:xfrm>
                <a:off x="1867707" y="2132856"/>
                <a:ext cx="255910" cy="216024"/>
              </a:xfrm>
              <a:prstGeom prst="arc">
                <a:avLst/>
              </a:prstGeom>
              <a:ln w="222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6" name="円弧 95"/>
              <p:cNvSpPr/>
              <p:nvPr/>
            </p:nvSpPr>
            <p:spPr>
              <a:xfrm>
                <a:off x="1867707" y="2059147"/>
                <a:ext cx="319645" cy="316165"/>
              </a:xfrm>
              <a:prstGeom prst="arc">
                <a:avLst/>
              </a:prstGeom>
              <a:ln w="222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7" name="円弧 96"/>
              <p:cNvSpPr/>
              <p:nvPr/>
            </p:nvSpPr>
            <p:spPr>
              <a:xfrm rot="979533">
                <a:off x="1788409" y="1970948"/>
                <a:ext cx="482611" cy="353122"/>
              </a:xfrm>
              <a:prstGeom prst="arc">
                <a:avLst>
                  <a:gd name="adj1" fmla="val 15434737"/>
                  <a:gd name="adj2" fmla="val 0"/>
                </a:avLst>
              </a:prstGeom>
              <a:ln w="222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91" name="グループ化 90"/>
            <p:cNvGrpSpPr/>
            <p:nvPr/>
          </p:nvGrpSpPr>
          <p:grpSpPr>
            <a:xfrm rot="3029573">
              <a:off x="7668666" y="4044284"/>
              <a:ext cx="443754" cy="425386"/>
              <a:chOff x="1788409" y="1970948"/>
              <a:chExt cx="482611" cy="404364"/>
            </a:xfrm>
          </p:grpSpPr>
          <p:sp>
            <p:nvSpPr>
              <p:cNvPr id="92" name="円弧 91"/>
              <p:cNvSpPr/>
              <p:nvPr/>
            </p:nvSpPr>
            <p:spPr>
              <a:xfrm>
                <a:off x="1867707" y="2132856"/>
                <a:ext cx="255910" cy="216024"/>
              </a:xfrm>
              <a:prstGeom prst="arc">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3" name="円弧 92"/>
              <p:cNvSpPr/>
              <p:nvPr/>
            </p:nvSpPr>
            <p:spPr>
              <a:xfrm>
                <a:off x="1867707" y="2059147"/>
                <a:ext cx="319645" cy="316165"/>
              </a:xfrm>
              <a:prstGeom prst="arc">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4" name="円弧 93"/>
              <p:cNvSpPr/>
              <p:nvPr/>
            </p:nvSpPr>
            <p:spPr>
              <a:xfrm rot="979533">
                <a:off x="1788409" y="1970948"/>
                <a:ext cx="482611" cy="353122"/>
              </a:xfrm>
              <a:prstGeom prst="arc">
                <a:avLst>
                  <a:gd name="adj1" fmla="val 15434737"/>
                  <a:gd name="adj2" fmla="val 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13593707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9800" y="6288475"/>
            <a:ext cx="2057400" cy="365125"/>
          </a:xfrm>
        </p:spPr>
        <p:txBody>
          <a:bodyPr/>
          <a:lstStyle/>
          <a:p>
            <a:fld id="{6E12132C-C71E-4FE0-A767-5C1003A0C6BA}" type="slidenum">
              <a:rPr lang="ja-JP" altLang="en-US" smtClean="0"/>
              <a:pPr/>
              <a:t>36</a:t>
            </a:fld>
            <a:endParaRPr lang="ja-JP" altLang="en-US" dirty="0"/>
          </a:p>
        </p:txBody>
      </p:sp>
      <p:sp>
        <p:nvSpPr>
          <p:cNvPr id="21" name="円/楕円 6"/>
          <p:cNvSpPr/>
          <p:nvPr/>
        </p:nvSpPr>
        <p:spPr>
          <a:xfrm>
            <a:off x="85491" y="764704"/>
            <a:ext cx="580379"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sp>
        <p:nvSpPr>
          <p:cNvPr id="16" name="Text Box 5"/>
          <p:cNvSpPr txBox="1">
            <a:spLocks noChangeArrowheads="1"/>
          </p:cNvSpPr>
          <p:nvPr/>
        </p:nvSpPr>
        <p:spPr bwMode="auto">
          <a:xfrm>
            <a:off x="695218" y="1700735"/>
            <a:ext cx="797292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条例施行規則の改正</a:t>
            </a:r>
          </a:p>
          <a:p>
            <a:r>
              <a:rPr kumimoji="0" lang="ja-JP" altLang="en-US" sz="2400" dirty="0">
                <a:solidFill>
                  <a:schemeClr val="accent5">
                    <a:lumMod val="50000"/>
                  </a:schemeClr>
                </a:solidFill>
                <a:latin typeface="游ゴシック" panose="020B0400000000000000" pitchFamily="50" charset="-128"/>
                <a:ea typeface="游ゴシック" panose="020B0400000000000000" pitchFamily="50" charset="-128"/>
              </a:rPr>
              <a:t>　</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国の環境基準や指針値等を参考にしているが、条例を運用する</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間、塩化</a:t>
            </a:r>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r>
              <a:rPr kumimoji="0" lang="en-US" altLang="ja-JP" dirty="0">
                <a:solidFill>
                  <a:schemeClr val="accent5">
                    <a:lumMod val="50000"/>
                  </a:schemeClr>
                </a:solidFill>
                <a:latin typeface="游ゴシック" panose="020B0400000000000000" pitchFamily="50" charset="-128"/>
                <a:ea typeface="游ゴシック" panose="020B0400000000000000" pitchFamily="50" charset="-128"/>
              </a:rPr>
              <a:t> </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メチル</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及びアセトアルデヒドについて指針値が設定された。このため、</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塩</a:t>
            </a:r>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r>
              <a:rPr kumimoji="0" lang="en-US" altLang="ja-JP" dirty="0">
                <a:solidFill>
                  <a:schemeClr val="accent5">
                    <a:lumMod val="50000"/>
                  </a:schemeClr>
                </a:solidFill>
                <a:latin typeface="游ゴシック" panose="020B0400000000000000" pitchFamily="50" charset="-128"/>
                <a:ea typeface="游ゴシック" panose="020B0400000000000000" pitchFamily="50" charset="-128"/>
              </a:rPr>
              <a:t> </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化</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メチル及びアセトアルデヒドについて、環境汚染原因物質に追加する</a:t>
            </a:r>
            <a:r>
              <a:rPr kumimoji="0" lang="ja-JP" altLang="en-US" dirty="0" err="1" smtClean="0">
                <a:solidFill>
                  <a:schemeClr val="accent5">
                    <a:lumMod val="50000"/>
                  </a:schemeClr>
                </a:solidFill>
                <a:latin typeface="游ゴシック" panose="020B0400000000000000" pitchFamily="50" charset="-128"/>
                <a:ea typeface="游ゴシック" panose="020B0400000000000000" pitchFamily="50" charset="-128"/>
              </a:rPr>
              <a:t>ほ</a:t>
            </a:r>
            <a:endParaRPr kumimoji="0" lang="en-US" altLang="ja-JP" dirty="0">
              <a:solidFill>
                <a:schemeClr val="accent5">
                  <a:lumMod val="50000"/>
                </a:schemeClr>
              </a:solidFill>
              <a:latin typeface="游ゴシック" panose="020B0400000000000000" pitchFamily="50" charset="-128"/>
              <a:ea typeface="游ゴシック" panose="020B0400000000000000" pitchFamily="50" charset="-128"/>
            </a:endParaRPr>
          </a:p>
          <a:p>
            <a:r>
              <a:rPr kumimoji="0" lang="en-US" altLang="ja-JP" dirty="0">
                <a:solidFill>
                  <a:schemeClr val="accent5">
                    <a:lumMod val="50000"/>
                  </a:schemeClr>
                </a:solidFill>
                <a:latin typeface="游ゴシック" panose="020B0400000000000000" pitchFamily="50" charset="-128"/>
                <a:ea typeface="游ゴシック" panose="020B0400000000000000" pitchFamily="50" charset="-128"/>
              </a:rPr>
              <a:t> </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か</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、１，３</a:t>
            </a:r>
            <a:r>
              <a:rPr kumimoji="0" lang="en-US" altLang="ja-JP" dirty="0">
                <a:solidFill>
                  <a:schemeClr val="accent5">
                    <a:lumMod val="50000"/>
                  </a:schemeClr>
                </a:solidFill>
                <a:latin typeface="游ゴシック" panose="020B0400000000000000" pitchFamily="50" charset="-128"/>
                <a:ea typeface="游ゴシック" panose="020B0400000000000000" pitchFamily="50" charset="-128"/>
              </a:rPr>
              <a:t>―</a:t>
            </a: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ブタジエンについて、測定方法を明確化した。</a:t>
            </a:r>
          </a:p>
        </p:txBody>
      </p:sp>
    </p:spTree>
    <p:extLst>
      <p:ext uri="{BB962C8B-B14F-4D97-AF65-F5344CB8AC3E}">
        <p14:creationId xmlns:p14="http://schemas.microsoft.com/office/powerpoint/2010/main" val="37030657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9800" y="6288475"/>
            <a:ext cx="2057400" cy="365125"/>
          </a:xfrm>
        </p:spPr>
        <p:txBody>
          <a:bodyPr/>
          <a:lstStyle/>
          <a:p>
            <a:fld id="{6E12132C-C71E-4FE0-A767-5C1003A0C6BA}" type="slidenum">
              <a:rPr lang="ja-JP" altLang="en-US" smtClean="0"/>
              <a:pPr/>
              <a:t>37</a:t>
            </a:fld>
            <a:endParaRPr lang="ja-JP" altLang="en-US" dirty="0"/>
          </a:p>
        </p:txBody>
      </p:sp>
      <p:sp>
        <p:nvSpPr>
          <p:cNvPr id="18" name="正方形/長方形 17"/>
          <p:cNvSpPr/>
          <p:nvPr/>
        </p:nvSpPr>
        <p:spPr>
          <a:xfrm>
            <a:off x="562074" y="2277548"/>
            <a:ext cx="8362118" cy="400110"/>
          </a:xfrm>
          <a:prstGeom prst="rect">
            <a:avLst/>
          </a:prstGeom>
        </p:spPr>
        <p:txBody>
          <a:bodyPr wrap="square">
            <a:spAutoFit/>
          </a:bodyPr>
          <a:lstStyle/>
          <a:p>
            <a:pPr>
              <a:defRPr/>
            </a:pP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１　神奈川県生活環境の保全等に関する条例の概要と見直しについて</a:t>
            </a:r>
            <a:endParaRPr lang="en-US" altLang="ja-JP" sz="2000" b="1" dirty="0">
              <a:solidFill>
                <a:schemeClr val="accent5">
                  <a:lumMod val="60000"/>
                  <a:lumOff val="40000"/>
                </a:schemeClr>
              </a:solidFill>
              <a:latin typeface="游ゴシック" panose="020B0400000000000000" pitchFamily="50" charset="-128"/>
              <a:ea typeface="游ゴシック" panose="020B0400000000000000" pitchFamily="50" charset="-128"/>
            </a:endParaRPr>
          </a:p>
        </p:txBody>
      </p:sp>
      <p:sp>
        <p:nvSpPr>
          <p:cNvPr id="14" name="正方形/長方形 13"/>
          <p:cNvSpPr/>
          <p:nvPr/>
        </p:nvSpPr>
        <p:spPr>
          <a:xfrm>
            <a:off x="562074" y="2818174"/>
            <a:ext cx="8325278" cy="2246769"/>
          </a:xfrm>
          <a:prstGeom prst="rect">
            <a:avLst/>
          </a:prstGeom>
        </p:spPr>
        <p:txBody>
          <a:bodyPr wrap="square">
            <a:spAutoFit/>
          </a:bodyPr>
          <a:lstStyle/>
          <a:p>
            <a:pPr>
              <a:defRPr/>
            </a:pPr>
            <a:r>
              <a:rPr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２</a:t>
            </a: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　条例、条例施行規則改正の内容　</a:t>
            </a:r>
            <a:endParaRPr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(1)</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指定事業所の変更続きの変更</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(2)</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化学物質管理に関する制度の変更</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(3)</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地下水採取事業者の手続きの合理化</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(4)</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事故時における物質の変更</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(5)</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環境汚染原因物質の追加及び測定方法の変更</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rPr>
              <a:t>(6)</a:t>
            </a: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その</a:t>
            </a:r>
            <a:r>
              <a:rPr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他</a:t>
            </a:r>
            <a:endParaRPr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6" name="テキスト ボックス 58"/>
          <p:cNvSpPr txBox="1">
            <a:spLocks noChangeArrowheads="1"/>
          </p:cNvSpPr>
          <p:nvPr/>
        </p:nvSpPr>
        <p:spPr bwMode="auto">
          <a:xfrm>
            <a:off x="249025" y="828377"/>
            <a:ext cx="724415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smtClean="0">
                <a:solidFill>
                  <a:srgbClr val="002060"/>
                </a:solidFill>
                <a:latin typeface="游ゴシック" panose="020B0400000000000000" pitchFamily="50" charset="-128"/>
                <a:ea typeface="游ゴシック" panose="020B0400000000000000" pitchFamily="50" charset="-128"/>
              </a:rPr>
              <a:t>目次</a:t>
            </a:r>
            <a:endParaRPr lang="en-US" altLang="ja-JP" sz="2600" b="1" dirty="0" smtClean="0">
              <a:solidFill>
                <a:srgbClr val="002060"/>
              </a:solidFill>
              <a:latin typeface="游ゴシック" panose="020B0400000000000000" pitchFamily="50" charset="-128"/>
              <a:ea typeface="游ゴシック" panose="020B0400000000000000" pitchFamily="50" charset="-128"/>
            </a:endParaRPr>
          </a:p>
        </p:txBody>
      </p:sp>
      <p:sp>
        <p:nvSpPr>
          <p:cNvPr id="7" name="円/楕円 6"/>
          <p:cNvSpPr/>
          <p:nvPr/>
        </p:nvSpPr>
        <p:spPr>
          <a:xfrm>
            <a:off x="85491" y="764704"/>
            <a:ext cx="580379"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951830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9800" y="6288475"/>
            <a:ext cx="2057400" cy="365125"/>
          </a:xfrm>
        </p:spPr>
        <p:txBody>
          <a:bodyPr/>
          <a:lstStyle/>
          <a:p>
            <a:fld id="{6E12132C-C71E-4FE0-A767-5C1003A0C6BA}" type="slidenum">
              <a:rPr lang="ja-JP" altLang="en-US" smtClean="0"/>
              <a:pPr/>
              <a:t>38</a:t>
            </a:fld>
            <a:endParaRPr lang="ja-JP" altLang="en-US" dirty="0"/>
          </a:p>
        </p:txBody>
      </p:sp>
      <p:sp>
        <p:nvSpPr>
          <p:cNvPr id="20" name="テキスト ボックス 58"/>
          <p:cNvSpPr txBox="1">
            <a:spLocks noChangeArrowheads="1"/>
          </p:cNvSpPr>
          <p:nvPr/>
        </p:nvSpPr>
        <p:spPr bwMode="auto">
          <a:xfrm>
            <a:off x="249024" y="828377"/>
            <a:ext cx="886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en-US" altLang="ja-JP" sz="2800" b="1" dirty="0" smtClean="0">
                <a:solidFill>
                  <a:schemeClr val="accent5">
                    <a:lumMod val="50000"/>
                  </a:schemeClr>
                </a:solidFill>
                <a:latin typeface="游ゴシック" panose="020B0400000000000000" pitchFamily="50" charset="-128"/>
                <a:ea typeface="游ゴシック" panose="020B0400000000000000" pitchFamily="50" charset="-128"/>
              </a:rPr>
              <a:t>(6)</a:t>
            </a:r>
            <a:r>
              <a:rPr lang="ja-JP" altLang="en-US" sz="2800" b="1" dirty="0" smtClean="0">
                <a:solidFill>
                  <a:schemeClr val="accent5">
                    <a:lumMod val="50000"/>
                  </a:schemeClr>
                </a:solidFill>
                <a:latin typeface="游ゴシック" panose="020B0400000000000000" pitchFamily="50" charset="-128"/>
                <a:ea typeface="游ゴシック" panose="020B0400000000000000" pitchFamily="50" charset="-128"/>
              </a:rPr>
              <a:t>その他</a:t>
            </a:r>
            <a:endParaRPr lang="ja-JP" altLang="en-US" sz="2800" b="1" dirty="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21" name="円/楕円 6"/>
          <p:cNvSpPr/>
          <p:nvPr/>
        </p:nvSpPr>
        <p:spPr>
          <a:xfrm>
            <a:off x="85491" y="764704"/>
            <a:ext cx="580379"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sp>
        <p:nvSpPr>
          <p:cNvPr id="6" name="Text Box 5"/>
          <p:cNvSpPr txBox="1">
            <a:spLocks noChangeArrowheads="1"/>
          </p:cNvSpPr>
          <p:nvPr/>
        </p:nvSpPr>
        <p:spPr bwMode="auto">
          <a:xfrm>
            <a:off x="695218" y="1700735"/>
            <a:ext cx="797292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様式の改正</a:t>
            </a:r>
          </a:p>
          <a:p>
            <a:pPr>
              <a:defRPr/>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次の様式について、改正に伴う所要の改正を行った。</a:t>
            </a:r>
            <a:endParaRPr lang="ja-JP" altLang="en-US" dirty="0">
              <a:solidFill>
                <a:srgbClr val="002060"/>
              </a:solidFill>
              <a:latin typeface="游ゴシック" panose="020B0400000000000000" pitchFamily="50" charset="-128"/>
              <a:ea typeface="游ゴシック" panose="020B04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633482857"/>
              </p:ext>
            </p:extLst>
          </p:nvPr>
        </p:nvGraphicFramePr>
        <p:xfrm>
          <a:off x="508000" y="2421535"/>
          <a:ext cx="8013700" cy="3505200"/>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1939488620"/>
                    </a:ext>
                  </a:extLst>
                </a:gridCol>
                <a:gridCol w="5219700">
                  <a:extLst>
                    <a:ext uri="{9D8B030D-6E8A-4147-A177-3AD203B41FA5}">
                      <a16:colId xmlns:a16="http://schemas.microsoft.com/office/drawing/2014/main" val="2503143167"/>
                    </a:ext>
                  </a:extLst>
                </a:gridCol>
              </a:tblGrid>
              <a:tr h="370840">
                <a:tc>
                  <a:txBody>
                    <a:bodyPr/>
                    <a:lstStyle/>
                    <a:p>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様式番号</a:t>
                      </a:r>
                      <a:endParaRPr kumimoji="1" lang="ja-JP" altLang="en-US" dirty="0">
                        <a:solidFill>
                          <a:schemeClr val="accent5">
                            <a:lumMod val="50000"/>
                          </a:schemeClr>
                        </a:solidFill>
                        <a:latin typeface="游ゴシック" panose="020B0400000000000000" pitchFamily="50" charset="-128"/>
                        <a:ea typeface="游ゴシック" panose="020B0400000000000000" pitchFamily="50" charset="-128"/>
                      </a:endParaRPr>
                    </a:p>
                  </a:txBody>
                  <a:tcPr>
                    <a:solidFill>
                      <a:schemeClr val="bg1"/>
                    </a:solidFill>
                  </a:tcPr>
                </a:tc>
                <a:tc>
                  <a:txBody>
                    <a:bodyPr/>
                    <a:lstStyle/>
                    <a:p>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様式名</a:t>
                      </a:r>
                      <a:endParaRPr kumimoji="1" lang="ja-JP" altLang="en-US" dirty="0">
                        <a:solidFill>
                          <a:schemeClr val="accent5">
                            <a:lumMod val="50000"/>
                          </a:schemeClr>
                        </a:solidFill>
                        <a:latin typeface="游ゴシック" panose="020B0400000000000000" pitchFamily="50" charset="-128"/>
                        <a:ea typeface="游ゴシック" panose="020B0400000000000000" pitchFamily="50" charset="-128"/>
                      </a:endParaRPr>
                    </a:p>
                  </a:txBody>
                  <a:tcPr>
                    <a:solidFill>
                      <a:schemeClr val="bg1"/>
                    </a:solidFill>
                  </a:tcPr>
                </a:tc>
                <a:extLst>
                  <a:ext uri="{0D108BD9-81ED-4DB2-BD59-A6C34878D82A}">
                    <a16:rowId xmlns:a16="http://schemas.microsoft.com/office/drawing/2014/main" val="3397278448"/>
                  </a:ext>
                </a:extLst>
              </a:tr>
              <a:tr h="370840">
                <a:tc>
                  <a:txBody>
                    <a:bodyPr/>
                    <a:lstStyle/>
                    <a:p>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第５号様式</a:t>
                      </a:r>
                      <a:endParaRPr kumimoji="1" lang="ja-JP" altLang="en-US" dirty="0">
                        <a:solidFill>
                          <a:schemeClr val="accent5">
                            <a:lumMod val="50000"/>
                          </a:schemeClr>
                        </a:solidFill>
                        <a:latin typeface="游ゴシック" panose="020B0400000000000000" pitchFamily="50" charset="-128"/>
                        <a:ea typeface="游ゴシック" panose="020B0400000000000000" pitchFamily="50" charset="-128"/>
                      </a:endParaRPr>
                    </a:p>
                  </a:txBody>
                  <a:tcPr/>
                </a:tc>
                <a:tc>
                  <a:txBody>
                    <a:bodyPr/>
                    <a:lstStyle/>
                    <a:p>
                      <a:r>
                        <a:rPr kumimoji="1" lang="zh-TW" altLang="en-US" dirty="0" smtClean="0">
                          <a:solidFill>
                            <a:schemeClr val="accent5">
                              <a:lumMod val="50000"/>
                            </a:schemeClr>
                          </a:solidFill>
                          <a:latin typeface="游ゴシック" panose="020B0400000000000000" pitchFamily="50" charset="-128"/>
                          <a:ea typeface="游ゴシック" panose="020B0400000000000000" pitchFamily="50" charset="-128"/>
                        </a:rPr>
                        <a:t>指定施設設置工事完了届出書</a:t>
                      </a:r>
                      <a:endParaRPr kumimoji="1" lang="ja-JP" altLang="en-US" dirty="0">
                        <a:solidFill>
                          <a:schemeClr val="accent5">
                            <a:lumMod val="50000"/>
                          </a:schemeClr>
                        </a:solidFill>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639534833"/>
                  </a:ext>
                </a:extLst>
              </a:tr>
              <a:tr h="370840">
                <a:tc>
                  <a:txBody>
                    <a:bodyPr/>
                    <a:lstStyle/>
                    <a:p>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第</a:t>
                      </a:r>
                      <a:r>
                        <a:rPr kumimoji="1"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13</a:t>
                      </a:r>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号様式</a:t>
                      </a:r>
                      <a:endParaRPr kumimoji="1" lang="ja-JP" altLang="en-US" dirty="0">
                        <a:solidFill>
                          <a:schemeClr val="accent5">
                            <a:lumMod val="50000"/>
                          </a:schemeClr>
                        </a:solidFill>
                        <a:latin typeface="游ゴシック" panose="020B0400000000000000" pitchFamily="50" charset="-128"/>
                        <a:ea typeface="游ゴシック" panose="020B0400000000000000" pitchFamily="50" charset="-128"/>
                      </a:endParaRPr>
                    </a:p>
                  </a:txBody>
                  <a:tcPr/>
                </a:tc>
                <a:tc>
                  <a:txBody>
                    <a:bodyPr/>
                    <a:lstStyle/>
                    <a:p>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指定事業所に係る変更届出書</a:t>
                      </a:r>
                      <a:endParaRPr kumimoji="1" lang="ja-JP" altLang="en-US" dirty="0">
                        <a:solidFill>
                          <a:schemeClr val="accent5">
                            <a:lumMod val="50000"/>
                          </a:schemeClr>
                        </a:solidFill>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1004520305"/>
                  </a:ext>
                </a:extLst>
              </a:tr>
              <a:tr h="370840">
                <a:tc>
                  <a:txBody>
                    <a:bodyPr/>
                    <a:lstStyle/>
                    <a:p>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第</a:t>
                      </a:r>
                      <a:r>
                        <a:rPr kumimoji="1"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13</a:t>
                      </a:r>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号様式の２</a:t>
                      </a:r>
                      <a:endParaRPr kumimoji="1" lang="ja-JP" altLang="en-US" dirty="0">
                        <a:solidFill>
                          <a:schemeClr val="accent5">
                            <a:lumMod val="50000"/>
                          </a:schemeClr>
                        </a:solidFill>
                        <a:latin typeface="游ゴシック" panose="020B0400000000000000" pitchFamily="50" charset="-128"/>
                        <a:ea typeface="游ゴシック" panose="020B0400000000000000" pitchFamily="50" charset="-128"/>
                      </a:endParaRPr>
                    </a:p>
                  </a:txBody>
                  <a:tcPr/>
                </a:tc>
                <a:tc>
                  <a:txBody>
                    <a:bodyPr/>
                    <a:lstStyle/>
                    <a:p>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環境管理事業所（優良環境管理事業所）に係る変更届出書</a:t>
                      </a:r>
                      <a:endParaRPr kumimoji="1" lang="ja-JP" altLang="en-US" dirty="0">
                        <a:solidFill>
                          <a:schemeClr val="accent5">
                            <a:lumMod val="50000"/>
                          </a:schemeClr>
                        </a:solidFill>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3113558390"/>
                  </a:ext>
                </a:extLst>
              </a:tr>
              <a:tr h="370840">
                <a:tc>
                  <a:txBody>
                    <a:bodyPr/>
                    <a:lstStyle/>
                    <a:p>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第</a:t>
                      </a:r>
                      <a:r>
                        <a:rPr kumimoji="1"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18</a:t>
                      </a:r>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号様式の２</a:t>
                      </a:r>
                      <a:endParaRPr kumimoji="1" lang="ja-JP" altLang="en-US" dirty="0">
                        <a:solidFill>
                          <a:schemeClr val="accent5">
                            <a:lumMod val="50000"/>
                          </a:schemeClr>
                        </a:solidFill>
                        <a:latin typeface="游ゴシック" panose="020B0400000000000000" pitchFamily="50" charset="-128"/>
                        <a:ea typeface="游ゴシック" panose="020B0400000000000000" pitchFamily="50" charset="-128"/>
                      </a:endParaRPr>
                    </a:p>
                  </a:txBody>
                  <a:tcPr/>
                </a:tc>
                <a:tc>
                  <a:txBody>
                    <a:bodyPr/>
                    <a:lstStyle/>
                    <a:p>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化学物質取扱量等報告書</a:t>
                      </a:r>
                      <a:endParaRPr kumimoji="1"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r>
                        <a:rPr kumimoji="1"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旧</a:t>
                      </a:r>
                      <a:r>
                        <a:rPr kumimoji="1" lang="ja-JP" altLang="en-US" baseline="0" dirty="0" smtClean="0">
                          <a:solidFill>
                            <a:schemeClr val="accent5">
                              <a:lumMod val="50000"/>
                            </a:schemeClr>
                          </a:solidFill>
                          <a:latin typeface="游ゴシック" panose="020B0400000000000000" pitchFamily="50" charset="-128"/>
                          <a:ea typeface="游ゴシック" panose="020B0400000000000000" pitchFamily="50" charset="-128"/>
                        </a:rPr>
                        <a:t> </a:t>
                      </a:r>
                      <a:r>
                        <a:rPr kumimoji="1" lang="zh-TW" altLang="en-US" dirty="0" smtClean="0">
                          <a:solidFill>
                            <a:schemeClr val="accent5">
                              <a:lumMod val="50000"/>
                            </a:schemeClr>
                          </a:solidFill>
                          <a:latin typeface="游ゴシック" panose="020B0400000000000000" pitchFamily="50" charset="-128"/>
                          <a:ea typeface="游ゴシック" panose="020B0400000000000000" pitchFamily="50" charset="-128"/>
                        </a:rPr>
                        <a:t>化学物質管理目標作成（達成状況）報告書</a:t>
                      </a:r>
                      <a:r>
                        <a:rPr kumimoji="1"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endParaRPr kumimoji="1" lang="ja-JP" altLang="en-US" dirty="0">
                        <a:solidFill>
                          <a:schemeClr val="accent5">
                            <a:lumMod val="50000"/>
                          </a:schemeClr>
                        </a:solidFill>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1183168965"/>
                  </a:ext>
                </a:extLst>
              </a:tr>
              <a:tr h="370840">
                <a:tc>
                  <a:txBody>
                    <a:bodyPr/>
                    <a:lstStyle/>
                    <a:p>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第</a:t>
                      </a:r>
                      <a:r>
                        <a:rPr kumimoji="1"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18</a:t>
                      </a:r>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号様式の３</a:t>
                      </a:r>
                      <a:endParaRPr kumimoji="1" lang="ja-JP" altLang="en-US" dirty="0">
                        <a:solidFill>
                          <a:schemeClr val="accent5">
                            <a:lumMod val="50000"/>
                          </a:schemeClr>
                        </a:solidFill>
                        <a:latin typeface="游ゴシック" panose="020B0400000000000000" pitchFamily="50" charset="-128"/>
                        <a:ea typeface="游ゴシック" panose="020B0400000000000000" pitchFamily="50" charset="-128"/>
                      </a:endParaRPr>
                    </a:p>
                  </a:txBody>
                  <a:tcPr/>
                </a:tc>
                <a:tc>
                  <a:txBody>
                    <a:bodyPr/>
                    <a:lstStyle/>
                    <a:p>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指定事業所に係る化学物質管理状況報告書</a:t>
                      </a:r>
                      <a:endParaRPr kumimoji="1" lang="ja-JP" altLang="en-US" dirty="0">
                        <a:solidFill>
                          <a:schemeClr val="accent5">
                            <a:lumMod val="50000"/>
                          </a:schemeClr>
                        </a:solidFill>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2367933561"/>
                  </a:ext>
                </a:extLst>
              </a:tr>
              <a:tr h="370840">
                <a:tc>
                  <a:txBody>
                    <a:bodyPr/>
                    <a:lstStyle/>
                    <a:p>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第</a:t>
                      </a:r>
                      <a:r>
                        <a:rPr kumimoji="1"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18</a:t>
                      </a:r>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号様式の４（新規）</a:t>
                      </a:r>
                      <a:endParaRPr kumimoji="1" lang="ja-JP" altLang="en-US" dirty="0">
                        <a:solidFill>
                          <a:schemeClr val="accent5">
                            <a:lumMod val="50000"/>
                          </a:schemeClr>
                        </a:solidFill>
                        <a:latin typeface="游ゴシック" panose="020B0400000000000000" pitchFamily="50" charset="-128"/>
                        <a:ea typeface="游ゴシック" panose="020B0400000000000000" pitchFamily="50" charset="-128"/>
                      </a:endParaRPr>
                    </a:p>
                  </a:txBody>
                  <a:tcPr/>
                </a:tc>
                <a:tc>
                  <a:txBody>
                    <a:bodyPr/>
                    <a:lstStyle/>
                    <a:p>
                      <a:r>
                        <a:rPr kumimoji="1" lang="zh-TW" altLang="en-US" dirty="0" smtClean="0">
                          <a:solidFill>
                            <a:schemeClr val="accent5">
                              <a:lumMod val="50000"/>
                            </a:schemeClr>
                          </a:solidFill>
                          <a:latin typeface="游ゴシック" panose="020B0400000000000000" pitchFamily="50" charset="-128"/>
                          <a:ea typeface="游ゴシック" panose="020B0400000000000000" pitchFamily="50" charset="-128"/>
                        </a:rPr>
                        <a:t>化学物質管理計画書作成（変更）報告書</a:t>
                      </a:r>
                      <a:endParaRPr kumimoji="1" lang="ja-JP" altLang="en-US" dirty="0">
                        <a:solidFill>
                          <a:schemeClr val="accent5">
                            <a:lumMod val="50000"/>
                          </a:schemeClr>
                        </a:solidFill>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4252619630"/>
                  </a:ext>
                </a:extLst>
              </a:tr>
              <a:tr h="370840">
                <a:tc>
                  <a:txBody>
                    <a:bodyPr/>
                    <a:lstStyle/>
                    <a:p>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第</a:t>
                      </a:r>
                      <a:r>
                        <a:rPr kumimoji="1"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39</a:t>
                      </a:r>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号様式</a:t>
                      </a:r>
                      <a:endParaRPr kumimoji="1" lang="ja-JP" altLang="en-US" dirty="0">
                        <a:solidFill>
                          <a:schemeClr val="accent5">
                            <a:lumMod val="50000"/>
                          </a:schemeClr>
                        </a:solidFill>
                        <a:latin typeface="游ゴシック" panose="020B0400000000000000" pitchFamily="50" charset="-128"/>
                        <a:ea typeface="游ゴシック" panose="020B0400000000000000" pitchFamily="50" charset="-128"/>
                      </a:endParaRPr>
                    </a:p>
                  </a:txBody>
                  <a:tcPr/>
                </a:tc>
                <a:tc>
                  <a:txBody>
                    <a:bodyPr/>
                    <a:lstStyle/>
                    <a:p>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地下水採取に係る変更届出書</a:t>
                      </a:r>
                      <a:endParaRPr kumimoji="1" lang="ja-JP" altLang="en-US" dirty="0">
                        <a:solidFill>
                          <a:schemeClr val="accent5">
                            <a:lumMod val="50000"/>
                          </a:schemeClr>
                        </a:solidFill>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1815530466"/>
                  </a:ext>
                </a:extLst>
              </a:tr>
            </a:tbl>
          </a:graphicData>
        </a:graphic>
      </p:graphicFrame>
      <p:sp>
        <p:nvSpPr>
          <p:cNvPr id="73" name="Text Box 5"/>
          <p:cNvSpPr txBox="1">
            <a:spLocks noChangeArrowheads="1"/>
          </p:cNvSpPr>
          <p:nvPr/>
        </p:nvSpPr>
        <p:spPr bwMode="auto">
          <a:xfrm>
            <a:off x="651191" y="6103809"/>
            <a:ext cx="78416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defRPr/>
            </a:pP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a:t>
            </a:r>
            <a:r>
              <a:rPr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最新の様式の入手をお願いします。</a:t>
            </a:r>
            <a:endParaRPr lang="en-US" altLang="ja-JP" dirty="0">
              <a:solidFill>
                <a:schemeClr val="accent5">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139954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58"/>
          <p:cNvSpPr txBox="1">
            <a:spLocks noChangeArrowheads="1"/>
          </p:cNvSpPr>
          <p:nvPr/>
        </p:nvSpPr>
        <p:spPr bwMode="auto">
          <a:xfrm>
            <a:off x="249025" y="828377"/>
            <a:ext cx="724415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制度</a:t>
            </a:r>
            <a:r>
              <a:rPr lang="ja-JP" altLang="en-US" sz="2600" b="1" dirty="0" smtClean="0">
                <a:solidFill>
                  <a:srgbClr val="002060"/>
                </a:solidFill>
                <a:latin typeface="游ゴシック" panose="020B0400000000000000" pitchFamily="50" charset="-128"/>
                <a:ea typeface="游ゴシック" panose="020B0400000000000000" pitchFamily="50" charset="-128"/>
              </a:rPr>
              <a:t>概要</a:t>
            </a:r>
            <a:endParaRPr lang="en-US" altLang="ja-JP" sz="2600" b="1" dirty="0" smtClean="0">
              <a:solidFill>
                <a:srgbClr val="002060"/>
              </a:solidFill>
              <a:latin typeface="游ゴシック" panose="020B0400000000000000" pitchFamily="50" charset="-128"/>
              <a:ea typeface="游ゴシック" panose="020B0400000000000000" pitchFamily="50" charset="-128"/>
            </a:endParaRPr>
          </a:p>
        </p:txBody>
      </p:sp>
      <p:sp>
        <p:nvSpPr>
          <p:cNvPr id="9" name="円/楕円 6"/>
          <p:cNvSpPr/>
          <p:nvPr/>
        </p:nvSpPr>
        <p:spPr>
          <a:xfrm>
            <a:off x="85491" y="764704"/>
            <a:ext cx="580379"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sp>
        <p:nvSpPr>
          <p:cNvPr id="58" name="テキスト ボックス 58"/>
          <p:cNvSpPr txBox="1">
            <a:spLocks noChangeArrowheads="1"/>
          </p:cNvSpPr>
          <p:nvPr/>
        </p:nvSpPr>
        <p:spPr bwMode="auto">
          <a:xfrm>
            <a:off x="113937" y="5746030"/>
            <a:ext cx="8882594" cy="923330"/>
          </a:xfrm>
          <a:prstGeom prst="rect">
            <a:avLst/>
          </a:prstGeom>
          <a:solidFill>
            <a:schemeClr val="bg1"/>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smtClean="0">
                <a:solidFill>
                  <a:srgbClr val="002060"/>
                </a:solidFill>
                <a:latin typeface="游ゴシック" panose="020B0400000000000000" pitchFamily="50" charset="-128"/>
                <a:ea typeface="游ゴシック" panose="020B0400000000000000" pitchFamily="50" charset="-128"/>
              </a:rPr>
              <a:t>公害</a:t>
            </a:r>
            <a:r>
              <a:rPr lang="ja-JP" altLang="ja-JP" dirty="0" smtClean="0">
                <a:solidFill>
                  <a:srgbClr val="002060"/>
                </a:solidFill>
                <a:latin typeface="游ゴシック" panose="020B0400000000000000" pitchFamily="50" charset="-128"/>
                <a:ea typeface="游ゴシック" panose="020B0400000000000000" pitchFamily="50" charset="-128"/>
              </a:rPr>
              <a:t>発生</a:t>
            </a:r>
            <a:r>
              <a:rPr lang="ja-JP" altLang="en-US" dirty="0" smtClean="0">
                <a:solidFill>
                  <a:srgbClr val="002060"/>
                </a:solidFill>
                <a:latin typeface="游ゴシック" panose="020B0400000000000000" pitchFamily="50" charset="-128"/>
                <a:ea typeface="游ゴシック" panose="020B0400000000000000" pitchFamily="50" charset="-128"/>
              </a:rPr>
              <a:t>のおそれがある事業所</a:t>
            </a:r>
            <a:r>
              <a:rPr lang="ja-JP" altLang="en-US" b="1" dirty="0">
                <a:solidFill>
                  <a:srgbClr val="FF0000"/>
                </a:solidFill>
                <a:latin typeface="游ゴシック" panose="020B0400000000000000" pitchFamily="50" charset="-128"/>
                <a:ea typeface="游ゴシック" panose="020B0400000000000000" pitchFamily="50" charset="-128"/>
              </a:rPr>
              <a:t>（</a:t>
            </a:r>
            <a:r>
              <a:rPr lang="ja-JP" altLang="en-US" b="1" dirty="0" smtClean="0">
                <a:solidFill>
                  <a:srgbClr val="FF0000"/>
                </a:solidFill>
                <a:latin typeface="游ゴシック" panose="020B0400000000000000" pitchFamily="50" charset="-128"/>
                <a:ea typeface="游ゴシック" panose="020B0400000000000000" pitchFamily="50" charset="-128"/>
              </a:rPr>
              <a:t>指定事業所）の設置等</a:t>
            </a:r>
            <a:r>
              <a:rPr lang="ja-JP" altLang="en-US" dirty="0" smtClean="0">
                <a:solidFill>
                  <a:srgbClr val="002060"/>
                </a:solidFill>
                <a:latin typeface="游ゴシック" panose="020B0400000000000000" pitchFamily="50" charset="-128"/>
                <a:ea typeface="游ゴシック" panose="020B0400000000000000" pitchFamily="50" charset="-128"/>
              </a:rPr>
              <a:t>について、事前に排煙や</a:t>
            </a:r>
            <a:endParaRPr lang="en-US" altLang="ja-JP" dirty="0" smtClean="0">
              <a:solidFill>
                <a:srgbClr val="002060"/>
              </a:solidFill>
              <a:latin typeface="游ゴシック" panose="020B0400000000000000" pitchFamily="50" charset="-128"/>
              <a:ea typeface="游ゴシック" panose="020B0400000000000000" pitchFamily="50" charset="-128"/>
            </a:endParaRPr>
          </a:p>
          <a:p>
            <a:pPr>
              <a:defRPr/>
            </a:pPr>
            <a:r>
              <a:rPr lang="ja-JP" altLang="en-US" dirty="0">
                <a:solidFill>
                  <a:srgbClr val="002060"/>
                </a:solidFill>
                <a:latin typeface="游ゴシック" panose="020B0400000000000000" pitchFamily="50" charset="-128"/>
                <a:ea typeface="游ゴシック" panose="020B0400000000000000" pitchFamily="50" charset="-128"/>
              </a:rPr>
              <a:t>　</a:t>
            </a:r>
            <a:r>
              <a:rPr lang="ja-JP" altLang="en-US" dirty="0" smtClean="0">
                <a:solidFill>
                  <a:srgbClr val="002060"/>
                </a:solidFill>
                <a:latin typeface="游ゴシック" panose="020B0400000000000000" pitchFamily="50" charset="-128"/>
                <a:ea typeface="游ゴシック" panose="020B0400000000000000" pitchFamily="50" charset="-128"/>
              </a:rPr>
              <a:t>排水等の許可基準（規制基準）の適合状況を包括的に審査する</a:t>
            </a:r>
            <a:r>
              <a:rPr lang="ja-JP" altLang="en-US" b="1" dirty="0" smtClean="0">
                <a:solidFill>
                  <a:srgbClr val="FF0000"/>
                </a:solidFill>
                <a:latin typeface="游ゴシック" panose="020B0400000000000000" pitchFamily="50" charset="-128"/>
                <a:ea typeface="游ゴシック" panose="020B0400000000000000" pitchFamily="50" charset="-128"/>
              </a:rPr>
              <a:t>総合審査許可制度</a:t>
            </a:r>
            <a:endParaRPr lang="en-US" altLang="ja-JP" b="1" dirty="0">
              <a:solidFill>
                <a:srgbClr val="FF0000"/>
              </a:solidFill>
              <a:latin typeface="游ゴシック" panose="020B0400000000000000" pitchFamily="50" charset="-128"/>
              <a:ea typeface="游ゴシック" panose="020B0400000000000000" pitchFamily="50" charset="-128"/>
            </a:endParaRPr>
          </a:p>
          <a:p>
            <a:pPr>
              <a:defRPr/>
            </a:pPr>
            <a:r>
              <a:rPr lang="ja-JP" altLang="en-US" dirty="0" smtClean="0">
                <a:solidFill>
                  <a:srgbClr val="002060"/>
                </a:solidFill>
                <a:latin typeface="游ゴシック" panose="020B0400000000000000" pitchFamily="50" charset="-128"/>
                <a:ea typeface="游ゴシック" panose="020B0400000000000000" pitchFamily="50" charset="-128"/>
              </a:rPr>
              <a:t>➢　土壌汚染対策や化学物質対策等についても規定</a:t>
            </a:r>
            <a:endParaRPr lang="en-US" altLang="ja-JP" kern="100" dirty="0" smtClean="0">
              <a:solidFill>
                <a:srgbClr val="00206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a:xfrm>
            <a:off x="6979096" y="6356352"/>
            <a:ext cx="2057400" cy="365125"/>
          </a:xfrm>
        </p:spPr>
        <p:txBody>
          <a:bodyPr/>
          <a:lstStyle/>
          <a:p>
            <a:fld id="{6E12132C-C71E-4FE0-A767-5C1003A0C6BA}" type="slidenum">
              <a:rPr lang="ja-JP" altLang="en-US" smtClean="0"/>
              <a:pPr/>
              <a:t>3</a:t>
            </a:fld>
            <a:endParaRPr lang="ja-JP" altLang="en-US" dirty="0"/>
          </a:p>
        </p:txBody>
      </p:sp>
      <p:sp>
        <p:nvSpPr>
          <p:cNvPr id="60" name="テキスト ボックス 58"/>
          <p:cNvSpPr txBox="1">
            <a:spLocks noChangeArrowheads="1"/>
          </p:cNvSpPr>
          <p:nvPr/>
        </p:nvSpPr>
        <p:spPr bwMode="auto">
          <a:xfrm>
            <a:off x="244230" y="5348813"/>
            <a:ext cx="3000674" cy="369332"/>
          </a:xfrm>
          <a:prstGeom prst="rect">
            <a:avLst/>
          </a:prstGeom>
          <a:solidFill>
            <a:schemeClr val="bg1"/>
          </a:solidFill>
          <a:ln w="19050">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dirty="0" smtClean="0">
                <a:solidFill>
                  <a:srgbClr val="002060"/>
                </a:solidFill>
                <a:latin typeface="游ゴシック" panose="020B0400000000000000" pitchFamily="50" charset="-128"/>
                <a:ea typeface="游ゴシック" panose="020B0400000000000000" pitchFamily="50" charset="-128"/>
              </a:rPr>
              <a:t>※</a:t>
            </a:r>
            <a:r>
              <a:rPr lang="ja-JP" altLang="en-US" dirty="0" smtClean="0">
                <a:solidFill>
                  <a:srgbClr val="002060"/>
                </a:solidFill>
                <a:latin typeface="游ゴシック" panose="020B0400000000000000" pitchFamily="50" charset="-128"/>
                <a:ea typeface="游ゴシック" panose="020B0400000000000000" pitchFamily="50" charset="-128"/>
              </a:rPr>
              <a:t>法律：施設ごとに規制</a:t>
            </a:r>
            <a:endParaRPr lang="en-US" altLang="ja-JP" dirty="0" smtClean="0">
              <a:solidFill>
                <a:srgbClr val="002060"/>
              </a:solidFill>
              <a:latin typeface="游ゴシック" panose="020B0400000000000000" pitchFamily="50" charset="-128"/>
              <a:ea typeface="游ゴシック" panose="020B0400000000000000" pitchFamily="50" charset="-128"/>
            </a:endParaRPr>
          </a:p>
        </p:txBody>
      </p:sp>
      <p:grpSp>
        <p:nvGrpSpPr>
          <p:cNvPr id="3" name="グループ化 2"/>
          <p:cNvGrpSpPr/>
          <p:nvPr/>
        </p:nvGrpSpPr>
        <p:grpSpPr>
          <a:xfrm>
            <a:off x="333130" y="1790043"/>
            <a:ext cx="8474204" cy="3561662"/>
            <a:chOff x="390360" y="1790043"/>
            <a:chExt cx="8474204" cy="3561662"/>
          </a:xfrm>
        </p:grpSpPr>
        <p:sp>
          <p:nvSpPr>
            <p:cNvPr id="11" name="楕円 10"/>
            <p:cNvSpPr/>
            <p:nvPr/>
          </p:nvSpPr>
          <p:spPr>
            <a:xfrm>
              <a:off x="1629912" y="1790043"/>
              <a:ext cx="5655999" cy="35616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3263674" y="3969706"/>
              <a:ext cx="152820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3490762" y="3542294"/>
              <a:ext cx="648072" cy="504056"/>
              <a:chOff x="827584" y="3501008"/>
              <a:chExt cx="648072" cy="504056"/>
            </a:xfrm>
          </p:grpSpPr>
          <p:sp>
            <p:nvSpPr>
              <p:cNvPr id="47" name="正方形/長方形 46"/>
              <p:cNvSpPr/>
              <p:nvPr/>
            </p:nvSpPr>
            <p:spPr>
              <a:xfrm>
                <a:off x="827584" y="3501008"/>
                <a:ext cx="648072" cy="5040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7"/>
              <p:cNvGrpSpPr/>
              <p:nvPr/>
            </p:nvGrpSpPr>
            <p:grpSpPr>
              <a:xfrm>
                <a:off x="879626" y="3585014"/>
                <a:ext cx="543988" cy="168022"/>
                <a:chOff x="467544" y="2924944"/>
                <a:chExt cx="688004" cy="168022"/>
              </a:xfrm>
            </p:grpSpPr>
            <p:grpSp>
              <p:nvGrpSpPr>
                <p:cNvPr id="49" name="グループ化 48"/>
                <p:cNvGrpSpPr/>
                <p:nvPr/>
              </p:nvGrpSpPr>
              <p:grpSpPr>
                <a:xfrm>
                  <a:off x="467544" y="2924944"/>
                  <a:ext cx="686408" cy="72008"/>
                  <a:chOff x="467544" y="2924944"/>
                  <a:chExt cx="686408" cy="72008"/>
                </a:xfrm>
              </p:grpSpPr>
              <p:sp>
                <p:nvSpPr>
                  <p:cNvPr id="54" name="正方形/長方形 53"/>
                  <p:cNvSpPr/>
                  <p:nvPr/>
                </p:nvSpPr>
                <p:spPr>
                  <a:xfrm>
                    <a:off x="467544"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738740"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1009936"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p:nvGrpSpPr>
              <p:grpSpPr>
                <a:xfrm>
                  <a:off x="469140" y="3020958"/>
                  <a:ext cx="686408" cy="72008"/>
                  <a:chOff x="467544" y="2924944"/>
                  <a:chExt cx="686408" cy="72008"/>
                </a:xfrm>
              </p:grpSpPr>
              <p:sp>
                <p:nvSpPr>
                  <p:cNvPr id="51" name="正方形/長方形 50"/>
                  <p:cNvSpPr/>
                  <p:nvPr/>
                </p:nvSpPr>
                <p:spPr>
                  <a:xfrm>
                    <a:off x="467544"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738740"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1009936"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4" name="正方形/長方形 13"/>
            <p:cNvSpPr/>
            <p:nvPr/>
          </p:nvSpPr>
          <p:spPr>
            <a:xfrm>
              <a:off x="4138722" y="3254262"/>
              <a:ext cx="648072" cy="79208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4301027" y="3372852"/>
              <a:ext cx="321704" cy="198022"/>
              <a:chOff x="649896" y="2798930"/>
              <a:chExt cx="321704" cy="198022"/>
            </a:xfrm>
          </p:grpSpPr>
          <p:grpSp>
            <p:nvGrpSpPr>
              <p:cNvPr id="39" name="グループ化 38"/>
              <p:cNvGrpSpPr/>
              <p:nvPr/>
            </p:nvGrpSpPr>
            <p:grpSpPr>
              <a:xfrm>
                <a:off x="649896" y="2924944"/>
                <a:ext cx="321704" cy="72008"/>
                <a:chOff x="467544" y="2924944"/>
                <a:chExt cx="686408" cy="72008"/>
              </a:xfrm>
            </p:grpSpPr>
            <p:sp>
              <p:nvSpPr>
                <p:cNvPr id="44" name="正方形/長方形 43"/>
                <p:cNvSpPr/>
                <p:nvPr/>
              </p:nvSpPr>
              <p:spPr>
                <a:xfrm>
                  <a:off x="467544"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738740"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1009936"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p:cNvGrpSpPr/>
              <p:nvPr/>
            </p:nvGrpSpPr>
            <p:grpSpPr>
              <a:xfrm>
                <a:off x="649896" y="2798930"/>
                <a:ext cx="321704" cy="72008"/>
                <a:chOff x="467544" y="2924944"/>
                <a:chExt cx="686408" cy="72008"/>
              </a:xfrm>
            </p:grpSpPr>
            <p:sp>
              <p:nvSpPr>
                <p:cNvPr id="41" name="正方形/長方形 40"/>
                <p:cNvSpPr/>
                <p:nvPr/>
              </p:nvSpPr>
              <p:spPr>
                <a:xfrm>
                  <a:off x="467544"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738740"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1009936"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6" name="グループ化 15"/>
            <p:cNvGrpSpPr/>
            <p:nvPr/>
          </p:nvGrpSpPr>
          <p:grpSpPr>
            <a:xfrm>
              <a:off x="3545654" y="3037092"/>
              <a:ext cx="189128" cy="504056"/>
              <a:chOff x="939577" y="2702921"/>
              <a:chExt cx="189128" cy="504056"/>
            </a:xfrm>
          </p:grpSpPr>
          <p:sp>
            <p:nvSpPr>
              <p:cNvPr id="37" name="台形 36"/>
              <p:cNvSpPr/>
              <p:nvPr/>
            </p:nvSpPr>
            <p:spPr>
              <a:xfrm>
                <a:off x="1082986" y="2702921"/>
                <a:ext cx="45719" cy="504056"/>
              </a:xfrm>
              <a:prstGeom prst="trapezoi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台形 37"/>
              <p:cNvSpPr/>
              <p:nvPr/>
            </p:nvSpPr>
            <p:spPr>
              <a:xfrm>
                <a:off x="939577" y="2702921"/>
                <a:ext cx="45719" cy="504056"/>
              </a:xfrm>
              <a:prstGeom prst="trapezoi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p:nvGrpSpPr>
          <p:grpSpPr>
            <a:xfrm>
              <a:off x="4826772" y="4046350"/>
              <a:ext cx="1326671" cy="140083"/>
              <a:chOff x="2158514" y="4005064"/>
              <a:chExt cx="1326671" cy="140083"/>
            </a:xfrm>
          </p:grpSpPr>
          <p:sp>
            <p:nvSpPr>
              <p:cNvPr id="35" name="稲妻 34"/>
              <p:cNvSpPr/>
              <p:nvPr/>
            </p:nvSpPr>
            <p:spPr>
              <a:xfrm rot="10800000">
                <a:off x="2158516" y="4005064"/>
                <a:ext cx="613060" cy="7200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稲妻 35"/>
              <p:cNvSpPr/>
              <p:nvPr/>
            </p:nvSpPr>
            <p:spPr>
              <a:xfrm rot="10800000">
                <a:off x="2158514" y="4005064"/>
                <a:ext cx="1326671" cy="140083"/>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テキスト ボックス 58"/>
            <p:cNvSpPr txBox="1">
              <a:spLocks noChangeArrowheads="1"/>
            </p:cNvSpPr>
            <p:nvPr/>
          </p:nvSpPr>
          <p:spPr bwMode="auto">
            <a:xfrm>
              <a:off x="665870" y="2330932"/>
              <a:ext cx="2844967" cy="923330"/>
            </a:xfrm>
            <a:prstGeom prst="rect">
              <a:avLst/>
            </a:prstGeom>
            <a:solidFill>
              <a:schemeClr val="bg1"/>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dirty="0" smtClean="0">
                  <a:solidFill>
                    <a:srgbClr val="002060"/>
                  </a:solidFill>
                  <a:latin typeface="游ゴシック" panose="020B0400000000000000" pitchFamily="50" charset="-128"/>
                  <a:ea typeface="游ゴシック" panose="020B0400000000000000" pitchFamily="50" charset="-128"/>
                </a:rPr>
                <a:t>排煙：大気汚染防止法</a:t>
              </a:r>
              <a:endParaRPr lang="en-US" altLang="ja-JP" dirty="0" smtClean="0">
                <a:solidFill>
                  <a:srgbClr val="002060"/>
                </a:solidFill>
                <a:latin typeface="游ゴシック" panose="020B0400000000000000" pitchFamily="50" charset="-128"/>
                <a:ea typeface="游ゴシック" panose="020B0400000000000000" pitchFamily="50" charset="-128"/>
              </a:endParaRPr>
            </a:p>
            <a:p>
              <a:pPr>
                <a:defRPr/>
              </a:pPr>
              <a:r>
                <a:rPr lang="ja-JP" altLang="en-US" dirty="0">
                  <a:solidFill>
                    <a:srgbClr val="002060"/>
                  </a:solidFill>
                  <a:latin typeface="游ゴシック" panose="020B0400000000000000" pitchFamily="50" charset="-128"/>
                  <a:ea typeface="游ゴシック" panose="020B0400000000000000" pitchFamily="50" charset="-128"/>
                </a:rPr>
                <a:t>粉</a:t>
              </a:r>
              <a:r>
                <a:rPr lang="ja-JP" altLang="en-US" dirty="0" err="1" smtClean="0">
                  <a:solidFill>
                    <a:srgbClr val="002060"/>
                  </a:solidFill>
                  <a:latin typeface="游ゴシック" panose="020B0400000000000000" pitchFamily="50" charset="-128"/>
                  <a:ea typeface="游ゴシック" panose="020B0400000000000000" pitchFamily="50" charset="-128"/>
                </a:rPr>
                <a:t>じん</a:t>
              </a:r>
              <a:r>
                <a:rPr lang="ja-JP" altLang="en-US" dirty="0" smtClean="0">
                  <a:solidFill>
                    <a:srgbClr val="002060"/>
                  </a:solidFill>
                  <a:latin typeface="游ゴシック" panose="020B0400000000000000" pitchFamily="50" charset="-128"/>
                  <a:ea typeface="游ゴシック" panose="020B0400000000000000" pitchFamily="50" charset="-128"/>
                </a:rPr>
                <a:t>：大気汚染防止法</a:t>
              </a:r>
              <a:endParaRPr lang="en-US" altLang="ja-JP" dirty="0" smtClean="0">
                <a:solidFill>
                  <a:srgbClr val="002060"/>
                </a:solidFill>
                <a:latin typeface="游ゴシック" panose="020B0400000000000000" pitchFamily="50" charset="-128"/>
                <a:ea typeface="游ゴシック" panose="020B0400000000000000" pitchFamily="50" charset="-128"/>
              </a:endParaRPr>
            </a:p>
            <a:p>
              <a:pPr>
                <a:defRPr/>
              </a:pPr>
              <a:r>
                <a:rPr lang="ja-JP" altLang="en-US" dirty="0" smtClean="0">
                  <a:solidFill>
                    <a:srgbClr val="002060"/>
                  </a:solidFill>
                  <a:latin typeface="游ゴシック" panose="020B0400000000000000" pitchFamily="50" charset="-128"/>
                  <a:ea typeface="游ゴシック" panose="020B0400000000000000" pitchFamily="50" charset="-128"/>
                </a:rPr>
                <a:t>悪臭：悪臭防止法</a:t>
              </a:r>
              <a:endParaRPr lang="en-US" altLang="ja-JP" dirty="0" smtClean="0">
                <a:solidFill>
                  <a:srgbClr val="002060"/>
                </a:solidFill>
                <a:latin typeface="游ゴシック" panose="020B0400000000000000" pitchFamily="50" charset="-128"/>
                <a:ea typeface="游ゴシック" panose="020B0400000000000000" pitchFamily="50" charset="-128"/>
              </a:endParaRPr>
            </a:p>
          </p:txBody>
        </p:sp>
        <p:sp>
          <p:nvSpPr>
            <p:cNvPr id="20" name="テキスト ボックス 58"/>
            <p:cNvSpPr txBox="1">
              <a:spLocks noChangeArrowheads="1"/>
            </p:cNvSpPr>
            <p:nvPr/>
          </p:nvSpPr>
          <p:spPr bwMode="auto">
            <a:xfrm>
              <a:off x="1197484" y="4418981"/>
              <a:ext cx="3103543" cy="646331"/>
            </a:xfrm>
            <a:prstGeom prst="rect">
              <a:avLst/>
            </a:prstGeom>
            <a:solidFill>
              <a:schemeClr val="bg1"/>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土壌汚染：土壌汚染対策法</a:t>
              </a:r>
              <a:endParaRPr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：水質汚濁防止法</a:t>
              </a:r>
              <a:endParaRPr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21" name="テキスト ボックス 58"/>
            <p:cNvSpPr txBox="1">
              <a:spLocks noChangeArrowheads="1"/>
            </p:cNvSpPr>
            <p:nvPr/>
          </p:nvSpPr>
          <p:spPr bwMode="auto">
            <a:xfrm>
              <a:off x="5913709" y="2246412"/>
              <a:ext cx="2303308" cy="646331"/>
            </a:xfrm>
            <a:prstGeom prst="rect">
              <a:avLst/>
            </a:prstGeom>
            <a:solidFill>
              <a:schemeClr val="bg1"/>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dirty="0" smtClean="0">
                  <a:solidFill>
                    <a:srgbClr val="002060"/>
                  </a:solidFill>
                  <a:latin typeface="游ゴシック" panose="020B0400000000000000" pitchFamily="50" charset="-128"/>
                  <a:ea typeface="游ゴシック" panose="020B0400000000000000" pitchFamily="50" charset="-128"/>
                </a:rPr>
                <a:t>騒音：騒音規制法</a:t>
              </a:r>
              <a:endParaRPr lang="en-US" altLang="ja-JP" dirty="0" smtClean="0">
                <a:solidFill>
                  <a:srgbClr val="002060"/>
                </a:solidFill>
                <a:latin typeface="游ゴシック" panose="020B0400000000000000" pitchFamily="50" charset="-128"/>
                <a:ea typeface="游ゴシック" panose="020B0400000000000000" pitchFamily="50" charset="-128"/>
              </a:endParaRPr>
            </a:p>
            <a:p>
              <a:pPr>
                <a:defRPr/>
              </a:pPr>
              <a:r>
                <a:rPr lang="ja-JP" altLang="en-US" dirty="0" smtClean="0">
                  <a:solidFill>
                    <a:srgbClr val="002060"/>
                  </a:solidFill>
                  <a:latin typeface="游ゴシック" panose="020B0400000000000000" pitchFamily="50" charset="-128"/>
                  <a:ea typeface="游ゴシック" panose="020B0400000000000000" pitchFamily="50" charset="-128"/>
                </a:rPr>
                <a:t>振動：振動規制法</a:t>
              </a:r>
              <a:endParaRPr lang="en-US" altLang="ja-JP" dirty="0" smtClean="0">
                <a:solidFill>
                  <a:srgbClr val="002060"/>
                </a:solidFill>
                <a:latin typeface="游ゴシック" panose="020B0400000000000000" pitchFamily="50" charset="-128"/>
                <a:ea typeface="游ゴシック" panose="020B0400000000000000" pitchFamily="50" charset="-128"/>
              </a:endParaRPr>
            </a:p>
          </p:txBody>
        </p:sp>
        <p:sp>
          <p:nvSpPr>
            <p:cNvPr id="22" name="テキスト ボックス 58"/>
            <p:cNvSpPr txBox="1">
              <a:spLocks noChangeArrowheads="1"/>
            </p:cNvSpPr>
            <p:nvPr/>
          </p:nvSpPr>
          <p:spPr bwMode="auto">
            <a:xfrm>
              <a:off x="390360" y="4028061"/>
              <a:ext cx="2520342" cy="369332"/>
            </a:xfrm>
            <a:prstGeom prst="rect">
              <a:avLst/>
            </a:prstGeom>
            <a:solidFill>
              <a:schemeClr val="bg1"/>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dirty="0" smtClean="0">
                  <a:solidFill>
                    <a:srgbClr val="002060"/>
                  </a:solidFill>
                  <a:latin typeface="游ゴシック" panose="020B0400000000000000" pitchFamily="50" charset="-128"/>
                  <a:ea typeface="游ゴシック" panose="020B0400000000000000" pitchFamily="50" charset="-128"/>
                </a:rPr>
                <a:t>排水：水質汚濁防止法</a:t>
              </a:r>
              <a:endParaRPr lang="en-US" altLang="ja-JP" dirty="0" smtClean="0">
                <a:solidFill>
                  <a:srgbClr val="002060"/>
                </a:solidFill>
                <a:latin typeface="游ゴシック" panose="020B0400000000000000" pitchFamily="50" charset="-128"/>
                <a:ea typeface="游ゴシック" panose="020B0400000000000000" pitchFamily="50" charset="-128"/>
              </a:endParaRPr>
            </a:p>
          </p:txBody>
        </p:sp>
        <p:sp>
          <p:nvSpPr>
            <p:cNvPr id="23" name="雲 22"/>
            <p:cNvSpPr/>
            <p:nvPr/>
          </p:nvSpPr>
          <p:spPr>
            <a:xfrm>
              <a:off x="3542725" y="2648272"/>
              <a:ext cx="1191994" cy="28803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a:spLocks noChangeArrowheads="1"/>
            </p:cNvSpPr>
            <p:nvPr/>
          </p:nvSpPr>
          <p:spPr bwMode="auto">
            <a:xfrm>
              <a:off x="5479241" y="3383632"/>
              <a:ext cx="3385323" cy="369332"/>
            </a:xfrm>
            <a:prstGeom prst="rect">
              <a:avLst/>
            </a:prstGeom>
            <a:solidFill>
              <a:schemeClr val="bg1"/>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dirty="0" smtClean="0">
                  <a:solidFill>
                    <a:srgbClr val="002060"/>
                  </a:solidFill>
                  <a:latin typeface="游ゴシック" panose="020B0400000000000000" pitchFamily="50" charset="-128"/>
                  <a:ea typeface="游ゴシック" panose="020B0400000000000000" pitchFamily="50" charset="-128"/>
                </a:rPr>
                <a:t>化学物質：化学物質管理促進法</a:t>
              </a:r>
              <a:endParaRPr lang="en-US" altLang="ja-JP" dirty="0" smtClean="0">
                <a:solidFill>
                  <a:srgbClr val="002060"/>
                </a:solidFill>
                <a:latin typeface="游ゴシック" panose="020B0400000000000000" pitchFamily="50" charset="-128"/>
                <a:ea typeface="游ゴシック" panose="020B0400000000000000" pitchFamily="50" charset="-128"/>
              </a:endParaRPr>
            </a:p>
          </p:txBody>
        </p:sp>
        <p:sp>
          <p:nvSpPr>
            <p:cNvPr id="61" name="テキスト ボックス 60"/>
            <p:cNvSpPr txBox="1">
              <a:spLocks noChangeArrowheads="1"/>
            </p:cNvSpPr>
            <p:nvPr/>
          </p:nvSpPr>
          <p:spPr bwMode="auto">
            <a:xfrm>
              <a:off x="5673217" y="4603698"/>
              <a:ext cx="3033364" cy="369332"/>
            </a:xfrm>
            <a:prstGeom prst="rect">
              <a:avLst/>
            </a:prstGeom>
            <a:solidFill>
              <a:schemeClr val="bg1"/>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地盤沈下：工業用水法</a:t>
              </a:r>
              <a:endParaRPr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p:txBody>
        </p:sp>
      </p:grpSp>
      <p:sp>
        <p:nvSpPr>
          <p:cNvPr id="57" name="テキスト ボックス 58"/>
          <p:cNvSpPr txBox="1">
            <a:spLocks noChangeArrowheads="1"/>
          </p:cNvSpPr>
          <p:nvPr/>
        </p:nvSpPr>
        <p:spPr bwMode="auto">
          <a:xfrm>
            <a:off x="2256325" y="1572704"/>
            <a:ext cx="4118453" cy="400110"/>
          </a:xfrm>
          <a:prstGeom prst="rect">
            <a:avLst/>
          </a:prstGeom>
          <a:solidFill>
            <a:schemeClr val="bg1"/>
          </a:solidFill>
          <a:ln w="38100">
            <a:solidFill>
              <a:schemeClr val="accent5">
                <a:lumMod val="50000"/>
              </a:schemeClr>
            </a:solid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2000" b="1" dirty="0" smtClean="0">
                <a:solidFill>
                  <a:srgbClr val="FF0000"/>
                </a:solidFill>
                <a:latin typeface="游ゴシック" panose="020B0400000000000000" pitchFamily="50" charset="-128"/>
                <a:ea typeface="游ゴシック" panose="020B0400000000000000" pitchFamily="50" charset="-128"/>
              </a:rPr>
              <a:t>条例：事業所全体を包括的に規制</a:t>
            </a:r>
            <a:endParaRPr lang="en-US" altLang="ja-JP" sz="2000" b="1" dirty="0" smtClean="0">
              <a:solidFill>
                <a:srgbClr val="FF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180092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9800" y="6288475"/>
            <a:ext cx="2057400" cy="365125"/>
          </a:xfrm>
        </p:spPr>
        <p:txBody>
          <a:bodyPr/>
          <a:lstStyle/>
          <a:p>
            <a:fld id="{6E12132C-C71E-4FE0-A767-5C1003A0C6BA}" type="slidenum">
              <a:rPr lang="ja-JP" altLang="en-US" smtClean="0"/>
              <a:pPr/>
              <a:t>39</a:t>
            </a:fld>
            <a:endParaRPr lang="ja-JP" altLang="en-US" dirty="0"/>
          </a:p>
        </p:txBody>
      </p:sp>
      <p:sp>
        <p:nvSpPr>
          <p:cNvPr id="21" name="円/楕円 6"/>
          <p:cNvSpPr/>
          <p:nvPr/>
        </p:nvSpPr>
        <p:spPr>
          <a:xfrm>
            <a:off x="85491" y="764704"/>
            <a:ext cx="580379"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sp>
        <p:nvSpPr>
          <p:cNvPr id="6" name="Text Box 5"/>
          <p:cNvSpPr txBox="1">
            <a:spLocks noChangeArrowheads="1"/>
          </p:cNvSpPr>
          <p:nvPr/>
        </p:nvSpPr>
        <p:spPr bwMode="auto">
          <a:xfrm>
            <a:off x="695218" y="1700735"/>
            <a:ext cx="79729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a:t>
            </a:r>
            <a:r>
              <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申請・届出様式一覧</a:t>
            </a:r>
          </a:p>
          <a:p>
            <a:pPr>
              <a:defRPr/>
            </a:pPr>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https</a:t>
            </a:r>
            <a:r>
              <a:rPr kumimoji="0" lang="en-US" altLang="ja-JP" dirty="0">
                <a:solidFill>
                  <a:schemeClr val="accent5">
                    <a:lumMod val="50000"/>
                  </a:schemeClr>
                </a:solidFill>
                <a:latin typeface="游ゴシック" panose="020B0400000000000000" pitchFamily="50" charset="-128"/>
                <a:ea typeface="游ゴシック" panose="020B0400000000000000" pitchFamily="50" charset="-128"/>
              </a:rPr>
              <a:t>://www.pref.kanagawa.jp/docs/pf7/cnt/f7569/p513943.html</a:t>
            </a:r>
          </a:p>
        </p:txBody>
      </p:sp>
      <p:sp>
        <p:nvSpPr>
          <p:cNvPr id="9" name="Text Box 5"/>
          <p:cNvSpPr txBox="1">
            <a:spLocks noChangeArrowheads="1"/>
          </p:cNvSpPr>
          <p:nvPr/>
        </p:nvSpPr>
        <p:spPr bwMode="auto">
          <a:xfrm>
            <a:off x="695218" y="3040498"/>
            <a:ext cx="79729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spcBef>
                <a:spcPct val="50000"/>
              </a:spcBef>
            </a:pPr>
            <a:r>
              <a:rPr kumimoji="0"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〇　神奈川県生活環境の保全等に関する条例</a:t>
            </a:r>
            <a:endParaRPr kumimoji="0"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kumimoji="0"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kumimoji="0" lang="en-US" altLang="ja-JP" dirty="0">
                <a:solidFill>
                  <a:schemeClr val="accent5">
                    <a:lumMod val="50000"/>
                  </a:schemeClr>
                </a:solidFill>
                <a:latin typeface="游ゴシック" panose="020B0400000000000000" pitchFamily="50" charset="-128"/>
                <a:ea typeface="游ゴシック" panose="020B0400000000000000" pitchFamily="50" charset="-128"/>
              </a:rPr>
              <a:t>https://www.pref.kanagawa.jp/docs/pf7/cnt/f41093/index.html</a:t>
            </a:r>
          </a:p>
        </p:txBody>
      </p:sp>
      <p:sp>
        <p:nvSpPr>
          <p:cNvPr id="10" name="Text Box 5"/>
          <p:cNvSpPr txBox="1">
            <a:spLocks noChangeArrowheads="1"/>
          </p:cNvSpPr>
          <p:nvPr/>
        </p:nvSpPr>
        <p:spPr bwMode="auto">
          <a:xfrm>
            <a:off x="651191" y="4529654"/>
            <a:ext cx="78416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defRPr/>
            </a:pP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a:t>
            </a:r>
            <a:r>
              <a:rPr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施行通知や新旧対照表等改正に関連する資料も掲載しています。</a:t>
            </a:r>
          </a:p>
        </p:txBody>
      </p:sp>
    </p:spTree>
    <p:extLst>
      <p:ext uri="{BB962C8B-B14F-4D97-AF65-F5344CB8AC3E}">
        <p14:creationId xmlns:p14="http://schemas.microsoft.com/office/powerpoint/2010/main" val="38291998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9800" y="6288475"/>
            <a:ext cx="2057400" cy="365125"/>
          </a:xfrm>
        </p:spPr>
        <p:txBody>
          <a:bodyPr/>
          <a:lstStyle/>
          <a:p>
            <a:fld id="{6E12132C-C71E-4FE0-A767-5C1003A0C6BA}" type="slidenum">
              <a:rPr lang="ja-JP" altLang="en-US" smtClean="0"/>
              <a:pPr/>
              <a:t>40</a:t>
            </a:fld>
            <a:endParaRPr lang="ja-JP" altLang="en-US" dirty="0"/>
          </a:p>
        </p:txBody>
      </p:sp>
      <p:sp>
        <p:nvSpPr>
          <p:cNvPr id="21" name="円/楕円 6"/>
          <p:cNvSpPr/>
          <p:nvPr/>
        </p:nvSpPr>
        <p:spPr>
          <a:xfrm>
            <a:off x="85491" y="764704"/>
            <a:ext cx="580379"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sp>
        <p:nvSpPr>
          <p:cNvPr id="9" name="Text Box 5"/>
          <p:cNvSpPr txBox="1">
            <a:spLocks noChangeArrowheads="1"/>
          </p:cNvSpPr>
          <p:nvPr/>
        </p:nvSpPr>
        <p:spPr bwMode="auto">
          <a:xfrm>
            <a:off x="0" y="3040498"/>
            <a:ext cx="91172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ctr">
              <a:spcBef>
                <a:spcPct val="50000"/>
              </a:spcBef>
            </a:pPr>
            <a:r>
              <a:rPr kumimoji="0" lang="ja-JP" altLang="en-US" b="1" smtClean="0">
                <a:solidFill>
                  <a:srgbClr val="FF0000"/>
                </a:solidFill>
                <a:latin typeface="游ゴシック" panose="020B0400000000000000" pitchFamily="50" charset="-128"/>
                <a:ea typeface="游ゴシック" panose="020B0400000000000000" pitchFamily="50" charset="-128"/>
              </a:rPr>
              <a:t>令和</a:t>
            </a:r>
            <a:r>
              <a:rPr kumimoji="0" lang="ja-JP" altLang="en-US" b="1" dirty="0" smtClean="0">
                <a:solidFill>
                  <a:srgbClr val="FF0000"/>
                </a:solidFill>
                <a:latin typeface="游ゴシック" panose="020B0400000000000000" pitchFamily="50" charset="-128"/>
                <a:ea typeface="游ゴシック" panose="020B0400000000000000" pitchFamily="50" charset="-128"/>
              </a:rPr>
              <a:t>７年４月</a:t>
            </a:r>
            <a:r>
              <a:rPr kumimoji="0" lang="ja-JP" altLang="en-US" b="1" smtClean="0">
                <a:solidFill>
                  <a:srgbClr val="FF0000"/>
                </a:solidFill>
                <a:latin typeface="游ゴシック" panose="020B0400000000000000" pitchFamily="50" charset="-128"/>
                <a:ea typeface="游ゴシック" panose="020B0400000000000000" pitchFamily="50" charset="-128"/>
              </a:rPr>
              <a:t>１日</a:t>
            </a:r>
            <a:r>
              <a:rPr kumimoji="0" lang="ja-JP" altLang="en-US" b="1" smtClean="0">
                <a:solidFill>
                  <a:srgbClr val="FF0000"/>
                </a:solidFill>
                <a:latin typeface="游ゴシック" panose="020B0400000000000000" pitchFamily="50" charset="-128"/>
                <a:ea typeface="游ゴシック" panose="020B0400000000000000" pitchFamily="50" charset="-128"/>
              </a:rPr>
              <a:t>から全面施行</a:t>
            </a: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しますので、ご協力よろしくお願いいたします。</a:t>
            </a:r>
            <a:endParaRPr kumimoji="0"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pPr algn="ctr">
              <a:spcBef>
                <a:spcPct val="50000"/>
              </a:spcBef>
            </a:pPr>
            <a:r>
              <a:rPr kumimoji="0"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（日々環境保全へのご協力ありがとうございます。）</a:t>
            </a:r>
            <a:endParaRPr kumimoji="0" lang="en-US" altLang="ja-JP" dirty="0">
              <a:solidFill>
                <a:schemeClr val="accent5">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36782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9800" y="6288475"/>
            <a:ext cx="2057400" cy="365125"/>
          </a:xfrm>
        </p:spPr>
        <p:txBody>
          <a:bodyPr/>
          <a:lstStyle/>
          <a:p>
            <a:fld id="{6E12132C-C71E-4FE0-A767-5C1003A0C6BA}" type="slidenum">
              <a:rPr lang="ja-JP" altLang="en-US" smtClean="0"/>
              <a:pPr/>
              <a:t>4</a:t>
            </a:fld>
            <a:endParaRPr lang="ja-JP" altLang="en-US" dirty="0"/>
          </a:p>
        </p:txBody>
      </p:sp>
      <p:sp>
        <p:nvSpPr>
          <p:cNvPr id="9" name="下矢印 8"/>
          <p:cNvSpPr/>
          <p:nvPr/>
        </p:nvSpPr>
        <p:spPr>
          <a:xfrm rot="16200000">
            <a:off x="1571350" y="3185853"/>
            <a:ext cx="504056" cy="19611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10" name="下矢印 9"/>
          <p:cNvSpPr/>
          <p:nvPr/>
        </p:nvSpPr>
        <p:spPr>
          <a:xfrm rot="16200000">
            <a:off x="4120455" y="3185853"/>
            <a:ext cx="504056" cy="19611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11" name="下矢印 10"/>
          <p:cNvSpPr/>
          <p:nvPr/>
        </p:nvSpPr>
        <p:spPr>
          <a:xfrm rot="16200000">
            <a:off x="6669560" y="3185853"/>
            <a:ext cx="504056" cy="19611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3" name="テキスト ボックス 2"/>
          <p:cNvSpPr txBox="1"/>
          <p:nvPr/>
        </p:nvSpPr>
        <p:spPr>
          <a:xfrm>
            <a:off x="300263" y="2935499"/>
            <a:ext cx="481799" cy="2461846"/>
          </a:xfrm>
          <a:prstGeom prst="rect">
            <a:avLst/>
          </a:prstGeom>
          <a:noFill/>
        </p:spPr>
        <p:txBody>
          <a:bodyPr vert="eaVert" wrap="square" rtlCol="0">
            <a:spAutoFit/>
          </a:bodyPr>
          <a:lstStyle/>
          <a:p>
            <a:pPr algn="ctr"/>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平成</a:t>
            </a:r>
            <a:r>
              <a:rPr kumimoji="1"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24</a:t>
            </a:r>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年</a:t>
            </a:r>
            <a:r>
              <a:rPr kumimoji="1"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10</a:t>
            </a:r>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月</a:t>
            </a:r>
            <a:r>
              <a:rPr kumimoji="1"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1</a:t>
            </a:r>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日</a:t>
            </a:r>
            <a:endParaRPr kumimoji="1" lang="ja-JP" altLang="en-US" dirty="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2849368" y="2935499"/>
            <a:ext cx="481799" cy="2461846"/>
          </a:xfrm>
          <a:prstGeom prst="rect">
            <a:avLst/>
          </a:prstGeom>
          <a:noFill/>
        </p:spPr>
        <p:txBody>
          <a:bodyPr vert="eaVert" wrap="square" rtlCol="0">
            <a:spAutoFit/>
          </a:bodyPr>
          <a:lstStyle/>
          <a:p>
            <a:pPr algn="ct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平成</a:t>
            </a:r>
            <a:r>
              <a:rPr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29</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年</a:t>
            </a:r>
            <a:r>
              <a:rPr kumimoji="1"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10</a:t>
            </a:r>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月</a:t>
            </a:r>
            <a:r>
              <a:rPr kumimoji="1"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1</a:t>
            </a:r>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日</a:t>
            </a:r>
            <a:endParaRPr kumimoji="1" lang="ja-JP" altLang="en-US" dirty="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5398473" y="2935499"/>
            <a:ext cx="481799" cy="2461846"/>
          </a:xfrm>
          <a:prstGeom prst="rect">
            <a:avLst/>
          </a:prstGeom>
          <a:noFill/>
        </p:spPr>
        <p:txBody>
          <a:bodyPr vert="eaVert" wrap="square" rtlCol="0">
            <a:spAutoFit/>
          </a:bodyPr>
          <a:lstStyle/>
          <a:p>
            <a:pPr algn="ctr"/>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令和４年</a:t>
            </a:r>
            <a:r>
              <a:rPr kumimoji="1"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10</a:t>
            </a:r>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月</a:t>
            </a:r>
            <a:r>
              <a:rPr kumimoji="1"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1</a:t>
            </a:r>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日</a:t>
            </a:r>
            <a:endParaRPr kumimoji="1" lang="ja-JP" altLang="en-US" dirty="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7947580" y="2935499"/>
            <a:ext cx="481799" cy="2461846"/>
          </a:xfrm>
          <a:prstGeom prst="rect">
            <a:avLst/>
          </a:prstGeom>
          <a:noFill/>
        </p:spPr>
        <p:txBody>
          <a:bodyPr vert="eaVert" wrap="square" rtlCol="0">
            <a:spAutoFit/>
          </a:bodyPr>
          <a:lstStyle/>
          <a:p>
            <a:pPr algn="ctr"/>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令和９年</a:t>
            </a:r>
            <a:r>
              <a:rPr kumimoji="1"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10</a:t>
            </a:r>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月</a:t>
            </a:r>
            <a:r>
              <a:rPr kumimoji="1"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1</a:t>
            </a:r>
            <a:r>
              <a:rPr kumimoji="1"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日</a:t>
            </a:r>
            <a:endParaRPr kumimoji="1" lang="ja-JP" altLang="en-US" dirty="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17" name="正方形/長方形 16"/>
          <p:cNvSpPr/>
          <p:nvPr/>
        </p:nvSpPr>
        <p:spPr>
          <a:xfrm>
            <a:off x="8490126" y="3966367"/>
            <a:ext cx="463695" cy="400110"/>
          </a:xfrm>
          <a:prstGeom prst="rect">
            <a:avLst/>
          </a:prstGeom>
        </p:spPr>
        <p:txBody>
          <a:bodyPr wrap="square">
            <a:spAutoFit/>
          </a:bodyPr>
          <a:lstStyle/>
          <a:p>
            <a:pPr>
              <a:defRPr/>
            </a:pPr>
            <a:r>
              <a:rPr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rPr>
              <a:t>…</a:t>
            </a:r>
            <a:endParaRPr lang="en-US" altLang="ja-JP" sz="2000" dirty="0" smtClean="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18" name="正方形/長方形 17"/>
          <p:cNvSpPr/>
          <p:nvPr/>
        </p:nvSpPr>
        <p:spPr>
          <a:xfrm>
            <a:off x="5809446" y="3451998"/>
            <a:ext cx="2500707" cy="307777"/>
          </a:xfrm>
          <a:prstGeom prst="rect">
            <a:avLst/>
          </a:prstGeom>
        </p:spPr>
        <p:txBody>
          <a:bodyPr wrap="square">
            <a:spAutoFit/>
          </a:bodyPr>
          <a:lstStyle/>
          <a:p>
            <a:pPr>
              <a:defRPr/>
            </a:pPr>
            <a:r>
              <a:rPr lang="ja-JP" altLang="en-US" sz="1400" dirty="0" smtClean="0">
                <a:solidFill>
                  <a:schemeClr val="accent5">
                    <a:lumMod val="50000"/>
                  </a:schemeClr>
                </a:solidFill>
                <a:latin typeface="游ゴシック" panose="020B0400000000000000" pitchFamily="50" charset="-128"/>
                <a:ea typeface="游ゴシック" panose="020B0400000000000000" pitchFamily="50" charset="-128"/>
              </a:rPr>
              <a:t>見直し→</a:t>
            </a:r>
            <a:r>
              <a:rPr lang="ja-JP" altLang="en-US" sz="1400" b="1" dirty="0" smtClean="0">
                <a:solidFill>
                  <a:srgbClr val="FF0000"/>
                </a:solidFill>
                <a:latin typeface="游ゴシック" panose="020B0400000000000000" pitchFamily="50" charset="-128"/>
                <a:ea typeface="游ゴシック" panose="020B0400000000000000" pitchFamily="50" charset="-128"/>
              </a:rPr>
              <a:t>条例改正等</a:t>
            </a:r>
            <a:endParaRPr lang="en-US" altLang="ja-JP" sz="1400" b="1" dirty="0" smtClean="0">
              <a:solidFill>
                <a:srgbClr val="FF0000"/>
              </a:solidFill>
              <a:latin typeface="游ゴシック" panose="020B0400000000000000" pitchFamily="50" charset="-128"/>
              <a:ea typeface="游ゴシック" panose="020B0400000000000000" pitchFamily="50" charset="-128"/>
            </a:endParaRPr>
          </a:p>
        </p:txBody>
      </p:sp>
      <p:sp>
        <p:nvSpPr>
          <p:cNvPr id="19" name="正方形/長方形 18"/>
          <p:cNvSpPr/>
          <p:nvPr/>
        </p:nvSpPr>
        <p:spPr>
          <a:xfrm>
            <a:off x="3250139" y="3451998"/>
            <a:ext cx="2500707" cy="307777"/>
          </a:xfrm>
          <a:prstGeom prst="rect">
            <a:avLst/>
          </a:prstGeom>
        </p:spPr>
        <p:txBody>
          <a:bodyPr wrap="square">
            <a:spAutoFit/>
          </a:bodyPr>
          <a:lstStyle/>
          <a:p>
            <a:pPr>
              <a:defRPr/>
            </a:pPr>
            <a:r>
              <a:rPr lang="ja-JP" altLang="en-US" sz="1400" dirty="0" smtClean="0">
                <a:solidFill>
                  <a:schemeClr val="accent5">
                    <a:lumMod val="50000"/>
                  </a:schemeClr>
                </a:solidFill>
                <a:latin typeface="游ゴシック" panose="020B0400000000000000" pitchFamily="50" charset="-128"/>
                <a:ea typeface="游ゴシック" panose="020B0400000000000000" pitchFamily="50" charset="-128"/>
              </a:rPr>
              <a:t>見直し→条例改正等</a:t>
            </a:r>
            <a:endParaRPr lang="en-US" altLang="ja-JP" sz="1400" dirty="0" smtClean="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20" name="テキスト ボックス 58"/>
          <p:cNvSpPr txBox="1">
            <a:spLocks noChangeArrowheads="1"/>
          </p:cNvSpPr>
          <p:nvPr/>
        </p:nvSpPr>
        <p:spPr bwMode="auto">
          <a:xfrm>
            <a:off x="249025" y="828377"/>
            <a:ext cx="724415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smtClean="0">
                <a:solidFill>
                  <a:srgbClr val="002060"/>
                </a:solidFill>
                <a:latin typeface="游ゴシック" panose="020B0400000000000000" pitchFamily="50" charset="-128"/>
                <a:ea typeface="游ゴシック" panose="020B0400000000000000" pitchFamily="50" charset="-128"/>
              </a:rPr>
              <a:t>条例の見直し</a:t>
            </a:r>
            <a:endParaRPr lang="en-US" altLang="ja-JP" sz="2600" b="1" dirty="0" smtClean="0">
              <a:solidFill>
                <a:srgbClr val="002060"/>
              </a:solidFill>
              <a:latin typeface="游ゴシック" panose="020B0400000000000000" pitchFamily="50" charset="-128"/>
              <a:ea typeface="游ゴシック" panose="020B0400000000000000" pitchFamily="50" charset="-128"/>
            </a:endParaRPr>
          </a:p>
        </p:txBody>
      </p:sp>
      <p:sp>
        <p:nvSpPr>
          <p:cNvPr id="21" name="円/楕円 6"/>
          <p:cNvSpPr/>
          <p:nvPr/>
        </p:nvSpPr>
        <p:spPr>
          <a:xfrm>
            <a:off x="85491" y="764704"/>
            <a:ext cx="580379"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sp>
        <p:nvSpPr>
          <p:cNvPr id="22" name="Text Box 5"/>
          <p:cNvSpPr txBox="1">
            <a:spLocks noChangeArrowheads="1"/>
          </p:cNvSpPr>
          <p:nvPr/>
        </p:nvSpPr>
        <p:spPr bwMode="auto">
          <a:xfrm>
            <a:off x="707784" y="1968959"/>
            <a:ext cx="78416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defRPr/>
            </a:pP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　条例附則</a:t>
            </a:r>
            <a:r>
              <a:rPr lang="en-US" altLang="ja-JP" dirty="0">
                <a:solidFill>
                  <a:schemeClr val="accent5">
                    <a:lumMod val="50000"/>
                  </a:schemeClr>
                </a:solidFill>
                <a:latin typeface="游ゴシック" panose="020B0400000000000000" pitchFamily="50" charset="-128"/>
                <a:ea typeface="游ゴシック" panose="020B0400000000000000" pitchFamily="50" charset="-128"/>
              </a:rPr>
              <a:t>25</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の規定に基づき</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、５年に１度、条例</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全体の見直しを行う</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こと</a:t>
            </a:r>
            <a:endParaRPr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として</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いる。　　</a:t>
            </a:r>
            <a:r>
              <a:rPr lang="en-US" altLang="ja-JP" dirty="0">
                <a:solidFill>
                  <a:schemeClr val="accent5">
                    <a:lumMod val="50000"/>
                  </a:schemeClr>
                </a:solidFill>
                <a:latin typeface="游ゴシック" panose="020B0400000000000000" pitchFamily="50" charset="-128"/>
                <a:ea typeface="游ゴシック" panose="020B0400000000000000" pitchFamily="50" charset="-128"/>
              </a:rPr>
              <a:t>※</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その他法改正等</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に合わせ適宜</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改正実施</a:t>
            </a:r>
            <a:endParaRPr lang="en-US" altLang="ja-JP" dirty="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23" name="Text Box 5"/>
          <p:cNvSpPr txBox="1">
            <a:spLocks noChangeArrowheads="1"/>
          </p:cNvSpPr>
          <p:nvPr/>
        </p:nvSpPr>
        <p:spPr bwMode="auto">
          <a:xfrm>
            <a:off x="707784" y="5551964"/>
            <a:ext cx="78416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defRPr/>
            </a:pP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令和４年</a:t>
            </a:r>
            <a:r>
              <a:rPr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10</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月１日から始めた見直しの結果を踏まえ、</a:t>
            </a:r>
            <a:r>
              <a:rPr lang="ja-JP" altLang="en-US" b="1" dirty="0" smtClean="0">
                <a:solidFill>
                  <a:srgbClr val="FF0000"/>
                </a:solidFill>
                <a:latin typeface="游ゴシック" panose="020B0400000000000000" pitchFamily="50" charset="-128"/>
                <a:ea typeface="游ゴシック" panose="020B0400000000000000" pitchFamily="50" charset="-128"/>
              </a:rPr>
              <a:t>令和６年</a:t>
            </a:r>
            <a:r>
              <a:rPr lang="en-US" altLang="ja-JP" b="1" dirty="0" smtClean="0">
                <a:solidFill>
                  <a:srgbClr val="FF0000"/>
                </a:solidFill>
                <a:latin typeface="游ゴシック" panose="020B0400000000000000" pitchFamily="50" charset="-128"/>
                <a:ea typeface="游ゴシック" panose="020B0400000000000000" pitchFamily="50" charset="-128"/>
              </a:rPr>
              <a:t>10</a:t>
            </a:r>
            <a:r>
              <a:rPr lang="ja-JP" altLang="en-US" b="1" dirty="0" smtClean="0">
                <a:solidFill>
                  <a:srgbClr val="FF0000"/>
                </a:solidFill>
                <a:latin typeface="游ゴシック" panose="020B0400000000000000" pitchFamily="50" charset="-128"/>
                <a:ea typeface="游ゴシック" panose="020B0400000000000000" pitchFamily="50" charset="-128"/>
              </a:rPr>
              <a:t>月</a:t>
            </a:r>
            <a:r>
              <a:rPr lang="en-US" altLang="ja-JP" b="1" dirty="0" smtClean="0">
                <a:solidFill>
                  <a:srgbClr val="FF0000"/>
                </a:solidFill>
                <a:latin typeface="游ゴシック" panose="020B0400000000000000" pitchFamily="50" charset="-128"/>
                <a:ea typeface="游ゴシック" panose="020B0400000000000000" pitchFamily="50" charset="-128"/>
              </a:rPr>
              <a:t>22</a:t>
            </a:r>
            <a:endParaRPr lang="en-US" altLang="ja-JP" b="1" dirty="0">
              <a:solidFill>
                <a:srgbClr val="FF0000"/>
              </a:solidFill>
              <a:latin typeface="游ゴシック" panose="020B0400000000000000" pitchFamily="50" charset="-128"/>
              <a:ea typeface="游ゴシック" panose="020B0400000000000000" pitchFamily="50" charset="-128"/>
            </a:endParaRPr>
          </a:p>
          <a:p>
            <a:pPr>
              <a:defRPr/>
            </a:pPr>
            <a:r>
              <a:rPr lang="ja-JP" altLang="en-US" b="1" dirty="0" smtClean="0">
                <a:solidFill>
                  <a:srgbClr val="FF0000"/>
                </a:solidFill>
                <a:latin typeface="游ゴシック" panose="020B0400000000000000" pitchFamily="50" charset="-128"/>
                <a:ea typeface="游ゴシック" panose="020B0400000000000000" pitchFamily="50" charset="-128"/>
              </a:rPr>
              <a:t>　　日に条例を改正</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b="1" dirty="0" smtClean="0">
                <a:solidFill>
                  <a:srgbClr val="FF0000"/>
                </a:solidFill>
                <a:latin typeface="游ゴシック" panose="020B0400000000000000" pitchFamily="50" charset="-128"/>
                <a:ea typeface="游ゴシック" panose="020B0400000000000000" pitchFamily="50" charset="-128"/>
              </a:rPr>
              <a:t>令和７年１月７日に条例施行規則、指針を改正</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a:t>
            </a:r>
            <a:endParaRPr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→一部を除き、令和７年４月１日に施行</a:t>
            </a:r>
            <a:endParaRPr lang="en-US" altLang="ja-JP" dirty="0">
              <a:solidFill>
                <a:schemeClr val="accent5">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94431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9800" y="6288475"/>
            <a:ext cx="2057400" cy="365125"/>
          </a:xfrm>
        </p:spPr>
        <p:txBody>
          <a:bodyPr/>
          <a:lstStyle/>
          <a:p>
            <a:fld id="{6E12132C-C71E-4FE0-A767-5C1003A0C6BA}" type="slidenum">
              <a:rPr lang="ja-JP" altLang="en-US" smtClean="0"/>
              <a:pPr/>
              <a:t>5</a:t>
            </a:fld>
            <a:endParaRPr lang="ja-JP" altLang="en-US" dirty="0"/>
          </a:p>
        </p:txBody>
      </p:sp>
      <p:sp>
        <p:nvSpPr>
          <p:cNvPr id="18" name="正方形/長方形 17"/>
          <p:cNvSpPr/>
          <p:nvPr/>
        </p:nvSpPr>
        <p:spPr>
          <a:xfrm>
            <a:off x="562074" y="2277548"/>
            <a:ext cx="8362118" cy="400110"/>
          </a:xfrm>
          <a:prstGeom prst="rect">
            <a:avLst/>
          </a:prstGeom>
        </p:spPr>
        <p:txBody>
          <a:bodyPr wrap="square">
            <a:spAutoFit/>
          </a:bodyPr>
          <a:lstStyle/>
          <a:p>
            <a:pPr>
              <a:defRPr/>
            </a:pP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１　神奈川県生活環境の保全等に関する条例の概要と見直しについて</a:t>
            </a:r>
            <a:endParaRPr lang="en-US" altLang="ja-JP" sz="2000" b="1" dirty="0">
              <a:solidFill>
                <a:schemeClr val="accent5">
                  <a:lumMod val="60000"/>
                  <a:lumOff val="40000"/>
                </a:schemeClr>
              </a:solidFill>
              <a:latin typeface="游ゴシック" panose="020B0400000000000000" pitchFamily="50" charset="-128"/>
              <a:ea typeface="游ゴシック" panose="020B0400000000000000" pitchFamily="50" charset="-128"/>
            </a:endParaRPr>
          </a:p>
        </p:txBody>
      </p:sp>
      <p:sp>
        <p:nvSpPr>
          <p:cNvPr id="14" name="正方形/長方形 13"/>
          <p:cNvSpPr/>
          <p:nvPr/>
        </p:nvSpPr>
        <p:spPr>
          <a:xfrm>
            <a:off x="562074" y="2818174"/>
            <a:ext cx="8325278" cy="2246769"/>
          </a:xfrm>
          <a:prstGeom prst="rect">
            <a:avLst/>
          </a:prstGeom>
        </p:spPr>
        <p:txBody>
          <a:bodyPr wrap="square">
            <a:spAutoFit/>
          </a:bodyPr>
          <a:lstStyle/>
          <a:p>
            <a:pPr>
              <a:defRPr/>
            </a:pPr>
            <a:r>
              <a:rPr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２</a:t>
            </a: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　条例、条例施行規則改正の内容　</a:t>
            </a:r>
            <a:endParaRPr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5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rPr>
              <a:t>(1)</a:t>
            </a:r>
            <a:r>
              <a:rPr lang="ja-JP" altLang="en-US" sz="2000" b="1" dirty="0" smtClean="0">
                <a:solidFill>
                  <a:schemeClr val="accent5">
                    <a:lumMod val="50000"/>
                  </a:schemeClr>
                </a:solidFill>
                <a:latin typeface="游ゴシック" panose="020B0400000000000000" pitchFamily="50" charset="-128"/>
                <a:ea typeface="游ゴシック" panose="020B0400000000000000" pitchFamily="50" charset="-128"/>
              </a:rPr>
              <a:t>指定事業所の変更続きの変更</a:t>
            </a:r>
            <a:endParaRPr lang="en-US" altLang="ja-JP" sz="2000"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(2)</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化学物質管理に関する制度の変更</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(3)</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地下水採取事業</a:t>
            </a: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者</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の手続きの合理化</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(4)</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事故時における物質の変更</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(5)</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環境汚染原因物質の追加及び測定方法の変更</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a:p>
            <a:pPr>
              <a:defRPr/>
            </a:pP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(6)</a:t>
            </a:r>
            <a:r>
              <a:rPr lang="ja-JP" altLang="en-US"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rPr>
              <a:t>その</a:t>
            </a:r>
            <a:r>
              <a:rPr lang="ja-JP" altLang="en-US" sz="2000" b="1" dirty="0">
                <a:solidFill>
                  <a:schemeClr val="accent5">
                    <a:lumMod val="60000"/>
                    <a:lumOff val="40000"/>
                  </a:schemeClr>
                </a:solidFill>
                <a:latin typeface="游ゴシック" panose="020B0400000000000000" pitchFamily="50" charset="-128"/>
                <a:ea typeface="游ゴシック" panose="020B0400000000000000" pitchFamily="50" charset="-128"/>
              </a:rPr>
              <a:t>他</a:t>
            </a:r>
            <a:endParaRPr lang="en-US" altLang="ja-JP" sz="2000" b="1" dirty="0" smtClean="0">
              <a:solidFill>
                <a:schemeClr val="accent5">
                  <a:lumMod val="60000"/>
                  <a:lumOff val="40000"/>
                </a:schemeClr>
              </a:solidFill>
              <a:latin typeface="游ゴシック" panose="020B0400000000000000" pitchFamily="50" charset="-128"/>
              <a:ea typeface="游ゴシック" panose="020B0400000000000000" pitchFamily="50" charset="-128"/>
            </a:endParaRPr>
          </a:p>
        </p:txBody>
      </p:sp>
      <p:sp>
        <p:nvSpPr>
          <p:cNvPr id="6" name="テキスト ボックス 58"/>
          <p:cNvSpPr txBox="1">
            <a:spLocks noChangeArrowheads="1"/>
          </p:cNvSpPr>
          <p:nvPr/>
        </p:nvSpPr>
        <p:spPr bwMode="auto">
          <a:xfrm>
            <a:off x="249025" y="828377"/>
            <a:ext cx="724415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smtClean="0">
                <a:solidFill>
                  <a:srgbClr val="002060"/>
                </a:solidFill>
                <a:latin typeface="游ゴシック" panose="020B0400000000000000" pitchFamily="50" charset="-128"/>
                <a:ea typeface="游ゴシック" panose="020B0400000000000000" pitchFamily="50" charset="-128"/>
              </a:rPr>
              <a:t>目次</a:t>
            </a:r>
            <a:endParaRPr lang="en-US" altLang="ja-JP" sz="2600" b="1" dirty="0" smtClean="0">
              <a:solidFill>
                <a:srgbClr val="002060"/>
              </a:solidFill>
              <a:latin typeface="游ゴシック" panose="020B0400000000000000" pitchFamily="50" charset="-128"/>
              <a:ea typeface="游ゴシック" panose="020B0400000000000000" pitchFamily="50" charset="-128"/>
            </a:endParaRPr>
          </a:p>
        </p:txBody>
      </p:sp>
      <p:sp>
        <p:nvSpPr>
          <p:cNvPr id="7" name="円/楕円 6"/>
          <p:cNvSpPr/>
          <p:nvPr/>
        </p:nvSpPr>
        <p:spPr>
          <a:xfrm>
            <a:off x="85491" y="764704"/>
            <a:ext cx="580379"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90057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58"/>
          <p:cNvSpPr txBox="1">
            <a:spLocks noChangeArrowheads="1"/>
          </p:cNvSpPr>
          <p:nvPr/>
        </p:nvSpPr>
        <p:spPr bwMode="auto">
          <a:xfrm>
            <a:off x="249025" y="828377"/>
            <a:ext cx="724415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smtClean="0">
                <a:solidFill>
                  <a:srgbClr val="002060"/>
                </a:solidFill>
                <a:latin typeface="游ゴシック" panose="020B0400000000000000" pitchFamily="50" charset="-128"/>
                <a:ea typeface="游ゴシック" panose="020B0400000000000000" pitchFamily="50" charset="-128"/>
              </a:rPr>
              <a:t>指定事業所制度とは</a:t>
            </a:r>
            <a:endParaRPr lang="en-US" altLang="ja-JP" sz="2600" b="1" dirty="0" smtClean="0">
              <a:solidFill>
                <a:srgbClr val="002060"/>
              </a:solidFill>
              <a:latin typeface="游ゴシック" panose="020B0400000000000000" pitchFamily="50" charset="-128"/>
              <a:ea typeface="游ゴシック" panose="020B0400000000000000" pitchFamily="50" charset="-128"/>
            </a:endParaRPr>
          </a:p>
        </p:txBody>
      </p:sp>
      <p:sp>
        <p:nvSpPr>
          <p:cNvPr id="9" name="円/楕円 6"/>
          <p:cNvSpPr/>
          <p:nvPr/>
        </p:nvSpPr>
        <p:spPr>
          <a:xfrm>
            <a:off x="85491" y="764704"/>
            <a:ext cx="580379"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a:xfrm>
            <a:off x="6979096" y="6356352"/>
            <a:ext cx="2057400" cy="365125"/>
          </a:xfrm>
        </p:spPr>
        <p:txBody>
          <a:bodyPr/>
          <a:lstStyle/>
          <a:p>
            <a:fld id="{6E12132C-C71E-4FE0-A767-5C1003A0C6BA}" type="slidenum">
              <a:rPr lang="ja-JP" altLang="en-US" smtClean="0"/>
              <a:pPr/>
              <a:t>6</a:t>
            </a:fld>
            <a:endParaRPr lang="ja-JP" altLang="en-US" dirty="0"/>
          </a:p>
        </p:txBody>
      </p:sp>
      <p:sp>
        <p:nvSpPr>
          <p:cNvPr id="60" name="テキスト ボックス 58"/>
          <p:cNvSpPr txBox="1">
            <a:spLocks noChangeArrowheads="1"/>
          </p:cNvSpPr>
          <p:nvPr/>
        </p:nvSpPr>
        <p:spPr bwMode="auto">
          <a:xfrm>
            <a:off x="244230" y="6317806"/>
            <a:ext cx="3000674" cy="369332"/>
          </a:xfrm>
          <a:prstGeom prst="rect">
            <a:avLst/>
          </a:prstGeom>
          <a:solidFill>
            <a:schemeClr val="bg1"/>
          </a:solidFill>
          <a:ln w="19050">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dirty="0" smtClean="0">
                <a:solidFill>
                  <a:srgbClr val="002060"/>
                </a:solidFill>
                <a:latin typeface="游ゴシック" panose="020B0400000000000000" pitchFamily="50" charset="-128"/>
                <a:ea typeface="游ゴシック" panose="020B0400000000000000" pitchFamily="50" charset="-128"/>
              </a:rPr>
              <a:t>※</a:t>
            </a:r>
            <a:r>
              <a:rPr lang="ja-JP" altLang="en-US" dirty="0" smtClean="0">
                <a:solidFill>
                  <a:srgbClr val="002060"/>
                </a:solidFill>
                <a:latin typeface="游ゴシック" panose="020B0400000000000000" pitchFamily="50" charset="-128"/>
                <a:ea typeface="游ゴシック" panose="020B0400000000000000" pitchFamily="50" charset="-128"/>
              </a:rPr>
              <a:t>法律：施設ごとに規制</a:t>
            </a:r>
            <a:endParaRPr lang="en-US" altLang="ja-JP" dirty="0" smtClean="0">
              <a:solidFill>
                <a:srgbClr val="002060"/>
              </a:solidFill>
              <a:latin typeface="游ゴシック" panose="020B0400000000000000" pitchFamily="50" charset="-128"/>
              <a:ea typeface="游ゴシック" panose="020B0400000000000000" pitchFamily="50" charset="-128"/>
            </a:endParaRPr>
          </a:p>
        </p:txBody>
      </p:sp>
      <p:grpSp>
        <p:nvGrpSpPr>
          <p:cNvPr id="3" name="グループ化 2"/>
          <p:cNvGrpSpPr/>
          <p:nvPr/>
        </p:nvGrpSpPr>
        <p:grpSpPr>
          <a:xfrm>
            <a:off x="333130" y="2759036"/>
            <a:ext cx="8474204" cy="3561662"/>
            <a:chOff x="390360" y="1790043"/>
            <a:chExt cx="8474204" cy="3561662"/>
          </a:xfrm>
        </p:grpSpPr>
        <p:sp>
          <p:nvSpPr>
            <p:cNvPr id="11" name="楕円 10"/>
            <p:cNvSpPr/>
            <p:nvPr/>
          </p:nvSpPr>
          <p:spPr>
            <a:xfrm>
              <a:off x="1629912" y="1790043"/>
              <a:ext cx="5655999" cy="35616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3263674" y="3969706"/>
              <a:ext cx="152820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3490762" y="3542294"/>
              <a:ext cx="648072" cy="504056"/>
              <a:chOff x="827584" y="3501008"/>
              <a:chExt cx="648072" cy="504056"/>
            </a:xfrm>
          </p:grpSpPr>
          <p:sp>
            <p:nvSpPr>
              <p:cNvPr id="47" name="正方形/長方形 46"/>
              <p:cNvSpPr/>
              <p:nvPr/>
            </p:nvSpPr>
            <p:spPr>
              <a:xfrm>
                <a:off x="827584" y="3501008"/>
                <a:ext cx="648072" cy="5040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7"/>
              <p:cNvGrpSpPr/>
              <p:nvPr/>
            </p:nvGrpSpPr>
            <p:grpSpPr>
              <a:xfrm>
                <a:off x="879626" y="3585014"/>
                <a:ext cx="543988" cy="168022"/>
                <a:chOff x="467544" y="2924944"/>
                <a:chExt cx="688004" cy="168022"/>
              </a:xfrm>
            </p:grpSpPr>
            <p:grpSp>
              <p:nvGrpSpPr>
                <p:cNvPr id="49" name="グループ化 48"/>
                <p:cNvGrpSpPr/>
                <p:nvPr/>
              </p:nvGrpSpPr>
              <p:grpSpPr>
                <a:xfrm>
                  <a:off x="467544" y="2924944"/>
                  <a:ext cx="686408" cy="72008"/>
                  <a:chOff x="467544" y="2924944"/>
                  <a:chExt cx="686408" cy="72008"/>
                </a:xfrm>
              </p:grpSpPr>
              <p:sp>
                <p:nvSpPr>
                  <p:cNvPr id="54" name="正方形/長方形 53"/>
                  <p:cNvSpPr/>
                  <p:nvPr/>
                </p:nvSpPr>
                <p:spPr>
                  <a:xfrm>
                    <a:off x="467544"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738740"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1009936"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p:nvGrpSpPr>
              <p:grpSpPr>
                <a:xfrm>
                  <a:off x="469140" y="3020958"/>
                  <a:ext cx="686408" cy="72008"/>
                  <a:chOff x="467544" y="2924944"/>
                  <a:chExt cx="686408" cy="72008"/>
                </a:xfrm>
              </p:grpSpPr>
              <p:sp>
                <p:nvSpPr>
                  <p:cNvPr id="51" name="正方形/長方形 50"/>
                  <p:cNvSpPr/>
                  <p:nvPr/>
                </p:nvSpPr>
                <p:spPr>
                  <a:xfrm>
                    <a:off x="467544"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738740"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1009936"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4" name="正方形/長方形 13"/>
            <p:cNvSpPr/>
            <p:nvPr/>
          </p:nvSpPr>
          <p:spPr>
            <a:xfrm>
              <a:off x="4138722" y="3254262"/>
              <a:ext cx="648072" cy="79208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4301027" y="3372852"/>
              <a:ext cx="321704" cy="198022"/>
              <a:chOff x="649896" y="2798930"/>
              <a:chExt cx="321704" cy="198022"/>
            </a:xfrm>
          </p:grpSpPr>
          <p:grpSp>
            <p:nvGrpSpPr>
              <p:cNvPr id="39" name="グループ化 38"/>
              <p:cNvGrpSpPr/>
              <p:nvPr/>
            </p:nvGrpSpPr>
            <p:grpSpPr>
              <a:xfrm>
                <a:off x="649896" y="2924944"/>
                <a:ext cx="321704" cy="72008"/>
                <a:chOff x="467544" y="2924944"/>
                <a:chExt cx="686408" cy="72008"/>
              </a:xfrm>
            </p:grpSpPr>
            <p:sp>
              <p:nvSpPr>
                <p:cNvPr id="44" name="正方形/長方形 43"/>
                <p:cNvSpPr/>
                <p:nvPr/>
              </p:nvSpPr>
              <p:spPr>
                <a:xfrm>
                  <a:off x="467544"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738740"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1009936"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p:cNvGrpSpPr/>
              <p:nvPr/>
            </p:nvGrpSpPr>
            <p:grpSpPr>
              <a:xfrm>
                <a:off x="649896" y="2798930"/>
                <a:ext cx="321704" cy="72008"/>
                <a:chOff x="467544" y="2924944"/>
                <a:chExt cx="686408" cy="72008"/>
              </a:xfrm>
            </p:grpSpPr>
            <p:sp>
              <p:nvSpPr>
                <p:cNvPr id="41" name="正方形/長方形 40"/>
                <p:cNvSpPr/>
                <p:nvPr/>
              </p:nvSpPr>
              <p:spPr>
                <a:xfrm>
                  <a:off x="467544"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738740"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1009936"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6" name="グループ化 15"/>
            <p:cNvGrpSpPr/>
            <p:nvPr/>
          </p:nvGrpSpPr>
          <p:grpSpPr>
            <a:xfrm>
              <a:off x="3545654" y="3037092"/>
              <a:ext cx="189128" cy="504056"/>
              <a:chOff x="939577" y="2702921"/>
              <a:chExt cx="189128" cy="504056"/>
            </a:xfrm>
          </p:grpSpPr>
          <p:sp>
            <p:nvSpPr>
              <p:cNvPr id="37" name="台形 36"/>
              <p:cNvSpPr/>
              <p:nvPr/>
            </p:nvSpPr>
            <p:spPr>
              <a:xfrm>
                <a:off x="1082986" y="2702921"/>
                <a:ext cx="45719" cy="504056"/>
              </a:xfrm>
              <a:prstGeom prst="trapezoi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台形 37"/>
              <p:cNvSpPr/>
              <p:nvPr/>
            </p:nvSpPr>
            <p:spPr>
              <a:xfrm>
                <a:off x="939577" y="2702921"/>
                <a:ext cx="45719" cy="504056"/>
              </a:xfrm>
              <a:prstGeom prst="trapezoi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p:nvGrpSpPr>
          <p:grpSpPr>
            <a:xfrm>
              <a:off x="4826772" y="4046350"/>
              <a:ext cx="1326671" cy="140083"/>
              <a:chOff x="2158514" y="4005064"/>
              <a:chExt cx="1326671" cy="140083"/>
            </a:xfrm>
          </p:grpSpPr>
          <p:sp>
            <p:nvSpPr>
              <p:cNvPr id="35" name="稲妻 34"/>
              <p:cNvSpPr/>
              <p:nvPr/>
            </p:nvSpPr>
            <p:spPr>
              <a:xfrm rot="10800000">
                <a:off x="2158516" y="4005064"/>
                <a:ext cx="613060" cy="7200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稲妻 35"/>
              <p:cNvSpPr/>
              <p:nvPr/>
            </p:nvSpPr>
            <p:spPr>
              <a:xfrm rot="10800000">
                <a:off x="2158514" y="4005064"/>
                <a:ext cx="1326671" cy="140083"/>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テキスト ボックス 58"/>
            <p:cNvSpPr txBox="1">
              <a:spLocks noChangeArrowheads="1"/>
            </p:cNvSpPr>
            <p:nvPr/>
          </p:nvSpPr>
          <p:spPr bwMode="auto">
            <a:xfrm>
              <a:off x="665870" y="2330932"/>
              <a:ext cx="2844967" cy="923330"/>
            </a:xfrm>
            <a:prstGeom prst="rect">
              <a:avLst/>
            </a:prstGeom>
            <a:solidFill>
              <a:schemeClr val="bg1"/>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dirty="0" smtClean="0">
                  <a:solidFill>
                    <a:srgbClr val="002060"/>
                  </a:solidFill>
                  <a:latin typeface="游ゴシック" panose="020B0400000000000000" pitchFamily="50" charset="-128"/>
                  <a:ea typeface="游ゴシック" panose="020B0400000000000000" pitchFamily="50" charset="-128"/>
                </a:rPr>
                <a:t>排煙：大気汚染防止法</a:t>
              </a:r>
              <a:endParaRPr lang="en-US" altLang="ja-JP" dirty="0" smtClean="0">
                <a:solidFill>
                  <a:srgbClr val="002060"/>
                </a:solidFill>
                <a:latin typeface="游ゴシック" panose="020B0400000000000000" pitchFamily="50" charset="-128"/>
                <a:ea typeface="游ゴシック" panose="020B0400000000000000" pitchFamily="50" charset="-128"/>
              </a:endParaRPr>
            </a:p>
            <a:p>
              <a:pPr>
                <a:defRPr/>
              </a:pPr>
              <a:r>
                <a:rPr lang="ja-JP" altLang="en-US" dirty="0">
                  <a:solidFill>
                    <a:srgbClr val="002060"/>
                  </a:solidFill>
                  <a:latin typeface="游ゴシック" panose="020B0400000000000000" pitchFamily="50" charset="-128"/>
                  <a:ea typeface="游ゴシック" panose="020B0400000000000000" pitchFamily="50" charset="-128"/>
                </a:rPr>
                <a:t>粉</a:t>
              </a:r>
              <a:r>
                <a:rPr lang="ja-JP" altLang="en-US" dirty="0" err="1" smtClean="0">
                  <a:solidFill>
                    <a:srgbClr val="002060"/>
                  </a:solidFill>
                  <a:latin typeface="游ゴシック" panose="020B0400000000000000" pitchFamily="50" charset="-128"/>
                  <a:ea typeface="游ゴシック" panose="020B0400000000000000" pitchFamily="50" charset="-128"/>
                </a:rPr>
                <a:t>じん</a:t>
              </a:r>
              <a:r>
                <a:rPr lang="ja-JP" altLang="en-US" dirty="0" smtClean="0">
                  <a:solidFill>
                    <a:srgbClr val="002060"/>
                  </a:solidFill>
                  <a:latin typeface="游ゴシック" panose="020B0400000000000000" pitchFamily="50" charset="-128"/>
                  <a:ea typeface="游ゴシック" panose="020B0400000000000000" pitchFamily="50" charset="-128"/>
                </a:rPr>
                <a:t>：大気汚染防止法</a:t>
              </a:r>
              <a:endParaRPr lang="en-US" altLang="ja-JP" dirty="0" smtClean="0">
                <a:solidFill>
                  <a:srgbClr val="002060"/>
                </a:solidFill>
                <a:latin typeface="游ゴシック" panose="020B0400000000000000" pitchFamily="50" charset="-128"/>
                <a:ea typeface="游ゴシック" panose="020B0400000000000000" pitchFamily="50" charset="-128"/>
              </a:endParaRPr>
            </a:p>
            <a:p>
              <a:pPr>
                <a:defRPr/>
              </a:pPr>
              <a:r>
                <a:rPr lang="ja-JP" altLang="en-US" dirty="0" smtClean="0">
                  <a:solidFill>
                    <a:srgbClr val="002060"/>
                  </a:solidFill>
                  <a:latin typeface="游ゴシック" panose="020B0400000000000000" pitchFamily="50" charset="-128"/>
                  <a:ea typeface="游ゴシック" panose="020B0400000000000000" pitchFamily="50" charset="-128"/>
                </a:rPr>
                <a:t>悪臭：悪臭防止法</a:t>
              </a:r>
              <a:endParaRPr lang="en-US" altLang="ja-JP" dirty="0" smtClean="0">
                <a:solidFill>
                  <a:srgbClr val="002060"/>
                </a:solidFill>
                <a:latin typeface="游ゴシック" panose="020B0400000000000000" pitchFamily="50" charset="-128"/>
                <a:ea typeface="游ゴシック" panose="020B0400000000000000" pitchFamily="50" charset="-128"/>
              </a:endParaRPr>
            </a:p>
          </p:txBody>
        </p:sp>
        <p:sp>
          <p:nvSpPr>
            <p:cNvPr id="20" name="テキスト ボックス 58"/>
            <p:cNvSpPr txBox="1">
              <a:spLocks noChangeArrowheads="1"/>
            </p:cNvSpPr>
            <p:nvPr/>
          </p:nvSpPr>
          <p:spPr bwMode="auto">
            <a:xfrm>
              <a:off x="1197484" y="4418981"/>
              <a:ext cx="3103543" cy="646331"/>
            </a:xfrm>
            <a:prstGeom prst="rect">
              <a:avLst/>
            </a:prstGeom>
            <a:solidFill>
              <a:schemeClr val="bg1"/>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土壌汚染：土壌汚染対策法</a:t>
              </a:r>
              <a:endParaRPr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：水質汚濁防止法</a:t>
              </a:r>
              <a:endParaRPr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21" name="テキスト ボックス 58"/>
            <p:cNvSpPr txBox="1">
              <a:spLocks noChangeArrowheads="1"/>
            </p:cNvSpPr>
            <p:nvPr/>
          </p:nvSpPr>
          <p:spPr bwMode="auto">
            <a:xfrm>
              <a:off x="5913709" y="2246412"/>
              <a:ext cx="2303308" cy="646331"/>
            </a:xfrm>
            <a:prstGeom prst="rect">
              <a:avLst/>
            </a:prstGeom>
            <a:solidFill>
              <a:schemeClr val="bg1"/>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dirty="0" smtClean="0">
                  <a:solidFill>
                    <a:srgbClr val="002060"/>
                  </a:solidFill>
                  <a:latin typeface="游ゴシック" panose="020B0400000000000000" pitchFamily="50" charset="-128"/>
                  <a:ea typeface="游ゴシック" panose="020B0400000000000000" pitchFamily="50" charset="-128"/>
                </a:rPr>
                <a:t>騒音：騒音規制法</a:t>
              </a:r>
              <a:endParaRPr lang="en-US" altLang="ja-JP" dirty="0" smtClean="0">
                <a:solidFill>
                  <a:srgbClr val="002060"/>
                </a:solidFill>
                <a:latin typeface="游ゴシック" panose="020B0400000000000000" pitchFamily="50" charset="-128"/>
                <a:ea typeface="游ゴシック" panose="020B0400000000000000" pitchFamily="50" charset="-128"/>
              </a:endParaRPr>
            </a:p>
            <a:p>
              <a:pPr>
                <a:defRPr/>
              </a:pPr>
              <a:r>
                <a:rPr lang="ja-JP" altLang="en-US" dirty="0" smtClean="0">
                  <a:solidFill>
                    <a:srgbClr val="002060"/>
                  </a:solidFill>
                  <a:latin typeface="游ゴシック" panose="020B0400000000000000" pitchFamily="50" charset="-128"/>
                  <a:ea typeface="游ゴシック" panose="020B0400000000000000" pitchFamily="50" charset="-128"/>
                </a:rPr>
                <a:t>振動：振動規制法</a:t>
              </a:r>
              <a:endParaRPr lang="en-US" altLang="ja-JP" dirty="0" smtClean="0">
                <a:solidFill>
                  <a:srgbClr val="002060"/>
                </a:solidFill>
                <a:latin typeface="游ゴシック" panose="020B0400000000000000" pitchFamily="50" charset="-128"/>
                <a:ea typeface="游ゴシック" panose="020B0400000000000000" pitchFamily="50" charset="-128"/>
              </a:endParaRPr>
            </a:p>
          </p:txBody>
        </p:sp>
        <p:sp>
          <p:nvSpPr>
            <p:cNvPr id="22" name="テキスト ボックス 58"/>
            <p:cNvSpPr txBox="1">
              <a:spLocks noChangeArrowheads="1"/>
            </p:cNvSpPr>
            <p:nvPr/>
          </p:nvSpPr>
          <p:spPr bwMode="auto">
            <a:xfrm>
              <a:off x="390360" y="4028061"/>
              <a:ext cx="2520342" cy="369332"/>
            </a:xfrm>
            <a:prstGeom prst="rect">
              <a:avLst/>
            </a:prstGeom>
            <a:solidFill>
              <a:schemeClr val="bg1"/>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dirty="0" smtClean="0">
                  <a:solidFill>
                    <a:srgbClr val="002060"/>
                  </a:solidFill>
                  <a:latin typeface="游ゴシック" panose="020B0400000000000000" pitchFamily="50" charset="-128"/>
                  <a:ea typeface="游ゴシック" panose="020B0400000000000000" pitchFamily="50" charset="-128"/>
                </a:rPr>
                <a:t>排水：水質汚濁防止法</a:t>
              </a:r>
              <a:endParaRPr lang="en-US" altLang="ja-JP" dirty="0" smtClean="0">
                <a:solidFill>
                  <a:srgbClr val="002060"/>
                </a:solidFill>
                <a:latin typeface="游ゴシック" panose="020B0400000000000000" pitchFamily="50" charset="-128"/>
                <a:ea typeface="游ゴシック" panose="020B0400000000000000" pitchFamily="50" charset="-128"/>
              </a:endParaRPr>
            </a:p>
          </p:txBody>
        </p:sp>
        <p:sp>
          <p:nvSpPr>
            <p:cNvPr id="23" name="雲 22"/>
            <p:cNvSpPr/>
            <p:nvPr/>
          </p:nvSpPr>
          <p:spPr>
            <a:xfrm>
              <a:off x="3542725" y="2648272"/>
              <a:ext cx="1191994" cy="28803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a:spLocks noChangeArrowheads="1"/>
            </p:cNvSpPr>
            <p:nvPr/>
          </p:nvSpPr>
          <p:spPr bwMode="auto">
            <a:xfrm>
              <a:off x="5479241" y="3383632"/>
              <a:ext cx="3385323" cy="369332"/>
            </a:xfrm>
            <a:prstGeom prst="rect">
              <a:avLst/>
            </a:prstGeom>
            <a:solidFill>
              <a:schemeClr val="bg1"/>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dirty="0" smtClean="0">
                  <a:solidFill>
                    <a:srgbClr val="002060"/>
                  </a:solidFill>
                  <a:latin typeface="游ゴシック" panose="020B0400000000000000" pitchFamily="50" charset="-128"/>
                  <a:ea typeface="游ゴシック" panose="020B0400000000000000" pitchFamily="50" charset="-128"/>
                </a:rPr>
                <a:t>化学物質：化学物質管理促進法</a:t>
              </a:r>
              <a:endParaRPr lang="en-US" altLang="ja-JP" dirty="0" smtClean="0">
                <a:solidFill>
                  <a:srgbClr val="002060"/>
                </a:solidFill>
                <a:latin typeface="游ゴシック" panose="020B0400000000000000" pitchFamily="50" charset="-128"/>
                <a:ea typeface="游ゴシック" panose="020B0400000000000000" pitchFamily="50" charset="-128"/>
              </a:endParaRPr>
            </a:p>
          </p:txBody>
        </p:sp>
        <p:sp>
          <p:nvSpPr>
            <p:cNvPr id="61" name="テキスト ボックス 60"/>
            <p:cNvSpPr txBox="1">
              <a:spLocks noChangeArrowheads="1"/>
            </p:cNvSpPr>
            <p:nvPr/>
          </p:nvSpPr>
          <p:spPr bwMode="auto">
            <a:xfrm>
              <a:off x="5673217" y="4603698"/>
              <a:ext cx="3033364" cy="369332"/>
            </a:xfrm>
            <a:prstGeom prst="rect">
              <a:avLst/>
            </a:prstGeom>
            <a:solidFill>
              <a:schemeClr val="bg1"/>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地盤沈下：工業用水法</a:t>
              </a:r>
              <a:endParaRPr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p:txBody>
        </p:sp>
      </p:grpSp>
      <p:sp>
        <p:nvSpPr>
          <p:cNvPr id="57" name="テキスト ボックス 58"/>
          <p:cNvSpPr txBox="1">
            <a:spLocks noChangeArrowheads="1"/>
          </p:cNvSpPr>
          <p:nvPr/>
        </p:nvSpPr>
        <p:spPr bwMode="auto">
          <a:xfrm>
            <a:off x="2256325" y="2637233"/>
            <a:ext cx="4118453" cy="400110"/>
          </a:xfrm>
          <a:prstGeom prst="rect">
            <a:avLst/>
          </a:prstGeom>
          <a:solidFill>
            <a:schemeClr val="bg1"/>
          </a:solidFill>
          <a:ln w="38100">
            <a:solidFill>
              <a:schemeClr val="accent5">
                <a:lumMod val="50000"/>
              </a:schemeClr>
            </a:solid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2000" b="1" dirty="0" smtClean="0">
                <a:solidFill>
                  <a:srgbClr val="FF0000"/>
                </a:solidFill>
                <a:latin typeface="游ゴシック" panose="020B0400000000000000" pitchFamily="50" charset="-128"/>
                <a:ea typeface="游ゴシック" panose="020B0400000000000000" pitchFamily="50" charset="-128"/>
              </a:rPr>
              <a:t>条例：事業所全体を包括的に規制</a:t>
            </a:r>
            <a:endParaRPr lang="en-US" altLang="ja-JP" sz="2000" b="1" dirty="0" smtClean="0">
              <a:solidFill>
                <a:srgbClr val="FF0000"/>
              </a:solidFill>
              <a:latin typeface="游ゴシック" panose="020B0400000000000000" pitchFamily="50" charset="-128"/>
              <a:ea typeface="游ゴシック" panose="020B0400000000000000" pitchFamily="50" charset="-128"/>
            </a:endParaRPr>
          </a:p>
        </p:txBody>
      </p:sp>
      <p:sp>
        <p:nvSpPr>
          <p:cNvPr id="62" name="Text Box 5"/>
          <p:cNvSpPr txBox="1">
            <a:spLocks noChangeArrowheads="1"/>
          </p:cNvSpPr>
          <p:nvPr/>
        </p:nvSpPr>
        <p:spPr bwMode="auto">
          <a:xfrm>
            <a:off x="13945" y="1587423"/>
            <a:ext cx="91161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defRPr/>
            </a:pP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事業所のうち、事業所に配置される施設等（</a:t>
            </a:r>
            <a:r>
              <a:rPr lang="ja-JP" altLang="en-US" b="1" dirty="0">
                <a:solidFill>
                  <a:srgbClr val="FF0000"/>
                </a:solidFill>
                <a:latin typeface="游ゴシック" panose="020B0400000000000000" pitchFamily="50" charset="-128"/>
                <a:ea typeface="游ゴシック" panose="020B0400000000000000" pitchFamily="50" charset="-128"/>
              </a:rPr>
              <a:t>指定施設</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）を用いて公害を生じさせるおそれがある作業（</a:t>
            </a:r>
            <a:r>
              <a:rPr lang="ja-JP" altLang="en-US" b="1" dirty="0">
                <a:solidFill>
                  <a:srgbClr val="FF0000"/>
                </a:solidFill>
                <a:latin typeface="游ゴシック" panose="020B0400000000000000" pitchFamily="50" charset="-128"/>
                <a:ea typeface="游ゴシック" panose="020B0400000000000000" pitchFamily="50" charset="-128"/>
              </a:rPr>
              <a:t>指定作業</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）を行う事業所を「</a:t>
            </a:r>
            <a:r>
              <a:rPr lang="ja-JP" altLang="en-US" b="1" dirty="0">
                <a:solidFill>
                  <a:srgbClr val="FF0000"/>
                </a:solidFill>
                <a:latin typeface="游ゴシック" panose="020B0400000000000000" pitchFamily="50" charset="-128"/>
                <a:ea typeface="游ゴシック" panose="020B0400000000000000" pitchFamily="50" charset="-128"/>
              </a:rPr>
              <a:t>指定事業所</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」とし、指定事業所の</a:t>
            </a:r>
            <a:r>
              <a:rPr lang="ja-JP" altLang="en-US" b="1" dirty="0">
                <a:solidFill>
                  <a:srgbClr val="FF0000"/>
                </a:solidFill>
                <a:latin typeface="游ゴシック" panose="020B0400000000000000" pitchFamily="50" charset="-128"/>
                <a:ea typeface="游ゴシック" panose="020B0400000000000000" pitchFamily="50" charset="-128"/>
              </a:rPr>
              <a:t>設置や変更</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（指定施設の設置等）を行う際に許可申請などの手続きを求める</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制度。</a:t>
            </a:r>
            <a:endParaRPr lang="ja-JP" altLang="en-US" dirty="0">
              <a:solidFill>
                <a:schemeClr val="accent5">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905527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58"/>
          <p:cNvSpPr txBox="1">
            <a:spLocks noChangeArrowheads="1"/>
          </p:cNvSpPr>
          <p:nvPr/>
        </p:nvSpPr>
        <p:spPr bwMode="auto">
          <a:xfrm>
            <a:off x="0" y="1433096"/>
            <a:ext cx="9143999" cy="1754326"/>
          </a:xfrm>
          <a:prstGeom prst="rect">
            <a:avLst/>
          </a:prstGeom>
          <a:solidFill>
            <a:schemeClr val="bg1"/>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➢「事業所」</a:t>
            </a:r>
            <a:r>
              <a:rPr lang="en-US" altLang="ja-JP" dirty="0">
                <a:solidFill>
                  <a:schemeClr val="accent5">
                    <a:lumMod val="50000"/>
                  </a:schemeClr>
                </a:solidFill>
                <a:latin typeface="游ゴシック" panose="020B0400000000000000" pitchFamily="50" charset="-128"/>
                <a:ea typeface="游ゴシック" panose="020B0400000000000000" pitchFamily="50" charset="-128"/>
              </a:rPr>
              <a:t>…</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一般家庭の住居以外で一定の場所を占有し</a:t>
            </a:r>
            <a:r>
              <a:rPr lang="ja-JP" altLang="en-US" b="1" dirty="0">
                <a:solidFill>
                  <a:schemeClr val="accent5">
                    <a:lumMod val="50000"/>
                  </a:schemeClr>
                </a:solidFill>
                <a:latin typeface="游ゴシック" panose="020B0400000000000000" pitchFamily="50" charset="-128"/>
                <a:ea typeface="游ゴシック" panose="020B0400000000000000" pitchFamily="50" charset="-128"/>
              </a:rPr>
              <a:t>事業活動を行う場所</a:t>
            </a:r>
            <a:endParaRPr lang="en-US" altLang="ja-JP" b="1" dirty="0">
              <a:solidFill>
                <a:schemeClr val="accent5">
                  <a:lumMod val="50000"/>
                </a:schemeClr>
              </a:solidFill>
              <a:latin typeface="游ゴシック" panose="020B0400000000000000" pitchFamily="50" charset="-128"/>
              <a:ea typeface="游ゴシック" panose="020B0400000000000000" pitchFamily="50" charset="-128"/>
            </a:endParaRPr>
          </a:p>
          <a:p>
            <a:pPr>
              <a:defRPr/>
            </a:pPr>
            <a:endParaRPr lang="en-US" altLang="ja-JP" dirty="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➢「指定作業・指定施設」</a:t>
            </a:r>
            <a:r>
              <a:rPr lang="en-US" altLang="ja-JP" dirty="0">
                <a:solidFill>
                  <a:schemeClr val="accent5">
                    <a:lumMod val="50000"/>
                  </a:schemeClr>
                </a:solidFill>
                <a:latin typeface="游ゴシック" panose="020B0400000000000000" pitchFamily="50" charset="-128"/>
                <a:ea typeface="游ゴシック" panose="020B0400000000000000" pitchFamily="50" charset="-128"/>
              </a:rPr>
              <a:t>…</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条例</a:t>
            </a:r>
            <a:r>
              <a:rPr lang="ja-JP" altLang="en-US" b="1" dirty="0">
                <a:solidFill>
                  <a:schemeClr val="accent5">
                    <a:lumMod val="50000"/>
                  </a:schemeClr>
                </a:solidFill>
                <a:latin typeface="游ゴシック" panose="020B0400000000000000" pitchFamily="50" charset="-128"/>
                <a:ea typeface="游ゴシック" panose="020B0400000000000000" pitchFamily="50" charset="-128"/>
              </a:rPr>
              <a:t>規則別表</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に掲げる</a:t>
            </a:r>
            <a:r>
              <a:rPr lang="ja-JP" altLang="en-US" b="1" dirty="0">
                <a:solidFill>
                  <a:schemeClr val="accent5">
                    <a:lumMod val="50000"/>
                  </a:schemeClr>
                </a:solidFill>
                <a:latin typeface="游ゴシック" panose="020B0400000000000000" pitchFamily="50" charset="-128"/>
                <a:ea typeface="游ゴシック" panose="020B0400000000000000" pitchFamily="50" charset="-128"/>
              </a:rPr>
              <a:t>作業をおこなう施設</a:t>
            </a:r>
            <a:endParaRPr lang="en-US" altLang="ja-JP" b="1" dirty="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　　　　　　合成樹脂製品の製造の作業</a:t>
            </a:r>
            <a:r>
              <a:rPr lang="en-US" altLang="ja-JP" dirty="0">
                <a:solidFill>
                  <a:schemeClr val="accent5">
                    <a:lumMod val="50000"/>
                  </a:schemeClr>
                </a:solidFill>
                <a:latin typeface="游ゴシック" panose="020B0400000000000000" pitchFamily="50" charset="-128"/>
                <a:ea typeface="游ゴシック" panose="020B0400000000000000" pitchFamily="50" charset="-128"/>
              </a:rPr>
              <a:t>,</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 資源の再生又は廃棄物の処理の作業</a:t>
            </a:r>
            <a:r>
              <a:rPr lang="en-US" altLang="ja-JP" dirty="0">
                <a:solidFill>
                  <a:schemeClr val="accent5">
                    <a:lumMod val="50000"/>
                  </a:schemeClr>
                </a:solidFill>
                <a:latin typeface="游ゴシック" panose="020B0400000000000000" pitchFamily="50" charset="-128"/>
                <a:ea typeface="游ゴシック" panose="020B0400000000000000" pitchFamily="50" charset="-128"/>
              </a:rPr>
              <a:t>… </a:t>
            </a:r>
            <a:r>
              <a:rPr lang="en-US" altLang="ja-JP" dirty="0" err="1">
                <a:solidFill>
                  <a:schemeClr val="accent5">
                    <a:lumMod val="50000"/>
                  </a:schemeClr>
                </a:solidFill>
                <a:latin typeface="游ゴシック" panose="020B0400000000000000" pitchFamily="50" charset="-128"/>
                <a:ea typeface="游ゴシック" panose="020B0400000000000000" pitchFamily="50" charset="-128"/>
              </a:rPr>
              <a:t>etc</a:t>
            </a:r>
            <a:endParaRPr lang="en-US" altLang="ja-JP" dirty="0">
              <a:solidFill>
                <a:schemeClr val="accent5">
                  <a:lumMod val="50000"/>
                </a:schemeClr>
              </a:solidFill>
              <a:latin typeface="游ゴシック" panose="020B0400000000000000" pitchFamily="50" charset="-128"/>
              <a:ea typeface="游ゴシック" panose="020B0400000000000000" pitchFamily="50" charset="-128"/>
            </a:endParaRPr>
          </a:p>
          <a:p>
            <a:pPr>
              <a:defRPr/>
            </a:pPr>
            <a:endParaRPr lang="en-US" altLang="ja-JP" dirty="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➢「指定事業所」</a:t>
            </a:r>
            <a:r>
              <a:rPr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公害発生の蓋然性がある事業所で「</a:t>
            </a:r>
            <a:r>
              <a:rPr lang="ja-JP" altLang="en-US" b="1" dirty="0">
                <a:solidFill>
                  <a:schemeClr val="accent5">
                    <a:lumMod val="50000"/>
                  </a:schemeClr>
                </a:solidFill>
                <a:latin typeface="游ゴシック" panose="020B0400000000000000" pitchFamily="50" charset="-128"/>
                <a:ea typeface="游ゴシック" panose="020B0400000000000000" pitchFamily="50" charset="-128"/>
              </a:rPr>
              <a:t>指定作業</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」をおこなうもの</a:t>
            </a:r>
            <a:endParaRPr lang="en-US" altLang="ja-JP" dirty="0">
              <a:solidFill>
                <a:schemeClr val="accent5">
                  <a:lumMod val="50000"/>
                </a:schemeClr>
              </a:solidFill>
              <a:latin typeface="游ゴシック" panose="020B0400000000000000" pitchFamily="50" charset="-128"/>
              <a:ea typeface="游ゴシック" panose="020B0400000000000000" pitchFamily="50" charset="-128"/>
            </a:endParaRPr>
          </a:p>
        </p:txBody>
      </p:sp>
      <p:grpSp>
        <p:nvGrpSpPr>
          <p:cNvPr id="5" name="グループ化 4"/>
          <p:cNvGrpSpPr/>
          <p:nvPr/>
        </p:nvGrpSpPr>
        <p:grpSpPr>
          <a:xfrm>
            <a:off x="117590" y="3284984"/>
            <a:ext cx="8899962" cy="3132962"/>
            <a:chOff x="90294" y="3284984"/>
            <a:chExt cx="8899962" cy="3132962"/>
          </a:xfrm>
        </p:grpSpPr>
        <p:grpSp>
          <p:nvGrpSpPr>
            <p:cNvPr id="13" name="グループ化 12"/>
            <p:cNvGrpSpPr/>
            <p:nvPr/>
          </p:nvGrpSpPr>
          <p:grpSpPr>
            <a:xfrm>
              <a:off x="91164" y="3284984"/>
              <a:ext cx="1613597" cy="561975"/>
              <a:chOff x="690971" y="755912"/>
              <a:chExt cx="1613597" cy="561975"/>
            </a:xfrm>
          </p:grpSpPr>
          <p:sp>
            <p:nvSpPr>
              <p:cNvPr id="14" name="テキスト ボックス 58"/>
              <p:cNvSpPr txBox="1">
                <a:spLocks noChangeArrowheads="1"/>
              </p:cNvSpPr>
              <p:nvPr/>
            </p:nvSpPr>
            <p:spPr bwMode="auto">
              <a:xfrm>
                <a:off x="740616" y="819004"/>
                <a:ext cx="156395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smtClean="0">
                    <a:solidFill>
                      <a:schemeClr val="accent5">
                        <a:lumMod val="50000"/>
                      </a:schemeClr>
                    </a:solidFill>
                    <a:latin typeface="游ゴシック" panose="020B0400000000000000" pitchFamily="50" charset="-128"/>
                    <a:ea typeface="游ゴシック" panose="020B0400000000000000" pitchFamily="50" charset="-128"/>
                  </a:rPr>
                  <a:t>手続き例</a:t>
                </a:r>
                <a:endParaRPr lang="en-US" altLang="ja-JP" sz="2600" b="1" dirty="0" smtClean="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15" name="円/楕円 6"/>
              <p:cNvSpPr/>
              <p:nvPr/>
            </p:nvSpPr>
            <p:spPr>
              <a:xfrm>
                <a:off x="690971" y="755912"/>
                <a:ext cx="568661"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grpSp>
        <p:grpSp>
          <p:nvGrpSpPr>
            <p:cNvPr id="3" name="グループ化 2"/>
            <p:cNvGrpSpPr/>
            <p:nvPr/>
          </p:nvGrpSpPr>
          <p:grpSpPr>
            <a:xfrm>
              <a:off x="90294" y="3884860"/>
              <a:ext cx="4572000" cy="2533086"/>
              <a:chOff x="0" y="3884860"/>
              <a:chExt cx="4572000" cy="2533086"/>
            </a:xfrm>
          </p:grpSpPr>
          <p:grpSp>
            <p:nvGrpSpPr>
              <p:cNvPr id="30" name="グループ化 29"/>
              <p:cNvGrpSpPr/>
              <p:nvPr/>
            </p:nvGrpSpPr>
            <p:grpSpPr>
              <a:xfrm>
                <a:off x="1635801" y="4005064"/>
                <a:ext cx="1568047" cy="1677495"/>
                <a:chOff x="3353833" y="3847462"/>
                <a:chExt cx="1568047" cy="1677495"/>
              </a:xfrm>
            </p:grpSpPr>
            <p:sp>
              <p:nvSpPr>
                <p:cNvPr id="16" name="正方形/長方形 15"/>
                <p:cNvSpPr/>
                <p:nvPr/>
              </p:nvSpPr>
              <p:spPr>
                <a:xfrm>
                  <a:off x="3635896" y="4581128"/>
                  <a:ext cx="648072" cy="79208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p:cNvGrpSpPr/>
                <p:nvPr/>
              </p:nvGrpSpPr>
              <p:grpSpPr>
                <a:xfrm>
                  <a:off x="3648472" y="5372557"/>
                  <a:ext cx="624572" cy="152400"/>
                  <a:chOff x="3648472" y="5370017"/>
                  <a:chExt cx="624572" cy="152400"/>
                </a:xfrm>
              </p:grpSpPr>
              <p:sp>
                <p:nvSpPr>
                  <p:cNvPr id="19" name="正方形/長方形 18"/>
                  <p:cNvSpPr/>
                  <p:nvPr/>
                </p:nvSpPr>
                <p:spPr>
                  <a:xfrm>
                    <a:off x="3648472" y="5370017"/>
                    <a:ext cx="135632" cy="152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137412" y="5370017"/>
                    <a:ext cx="135632" cy="152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L 字 21"/>
                <p:cNvSpPr/>
                <p:nvPr/>
              </p:nvSpPr>
              <p:spPr>
                <a:xfrm flipV="1">
                  <a:off x="3353833" y="4793081"/>
                  <a:ext cx="277108" cy="731876"/>
                </a:xfrm>
                <a:prstGeom prst="corner">
                  <a:avLst>
                    <a:gd name="adj1" fmla="val 10846"/>
                    <a:gd name="adj2" fmla="val 873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3716768" y="4653136"/>
                  <a:ext cx="501960" cy="72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L 字 25"/>
                <p:cNvSpPr/>
                <p:nvPr/>
              </p:nvSpPr>
              <p:spPr>
                <a:xfrm flipV="1">
                  <a:off x="3913768" y="3847462"/>
                  <a:ext cx="1008112" cy="731876"/>
                </a:xfrm>
                <a:prstGeom prst="corner">
                  <a:avLst>
                    <a:gd name="adj1" fmla="val 26117"/>
                    <a:gd name="adj2" fmla="val 2400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p:nvGrpSpPr>
              <p:grpSpPr>
                <a:xfrm>
                  <a:off x="3686596" y="5220816"/>
                  <a:ext cx="288000" cy="76200"/>
                  <a:chOff x="5057800" y="5372557"/>
                  <a:chExt cx="288000" cy="76200"/>
                </a:xfrm>
              </p:grpSpPr>
              <p:sp>
                <p:nvSpPr>
                  <p:cNvPr id="27" name="角丸四角形 26"/>
                  <p:cNvSpPr/>
                  <p:nvPr/>
                </p:nvSpPr>
                <p:spPr>
                  <a:xfrm>
                    <a:off x="5057800" y="5372557"/>
                    <a:ext cx="28800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5057800" y="5448757"/>
                    <a:ext cx="18000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2" name="テキスト ボックス 58"/>
              <p:cNvSpPr txBox="1">
                <a:spLocks noChangeArrowheads="1"/>
              </p:cNvSpPr>
              <p:nvPr/>
            </p:nvSpPr>
            <p:spPr bwMode="auto">
              <a:xfrm>
                <a:off x="0" y="5771615"/>
                <a:ext cx="4572000" cy="646331"/>
              </a:xfrm>
              <a:prstGeom prst="rect">
                <a:avLst/>
              </a:prstGeom>
              <a:solidFill>
                <a:schemeClr val="bg1"/>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空気加温  </a:t>
                </a:r>
                <a:r>
                  <a:rPr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ボイラー設置 ⇒</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b="1" dirty="0" smtClean="0">
                    <a:solidFill>
                      <a:schemeClr val="accent5">
                        <a:lumMod val="50000"/>
                      </a:schemeClr>
                    </a:solidFill>
                    <a:latin typeface="游ゴシック" panose="020B0400000000000000" pitchFamily="50" charset="-128"/>
                    <a:ea typeface="游ゴシック" panose="020B0400000000000000" pitchFamily="50" charset="-128"/>
                  </a:rPr>
                  <a:t>設置許可</a:t>
                </a:r>
                <a:endParaRPr lang="en-US" altLang="ja-JP" b="1"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指定作業</a:t>
                </a:r>
                <a:r>
                  <a:rPr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　 </a:t>
                </a:r>
                <a:r>
                  <a:rPr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指定施設の設置</a:t>
                </a:r>
                <a:r>
                  <a:rPr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a:t>
                </a:r>
              </a:p>
            </p:txBody>
          </p:sp>
          <p:sp>
            <p:nvSpPr>
              <p:cNvPr id="33" name="テキスト ボックス 58"/>
              <p:cNvSpPr txBox="1">
                <a:spLocks noChangeArrowheads="1"/>
              </p:cNvSpPr>
              <p:nvPr/>
            </p:nvSpPr>
            <p:spPr bwMode="auto">
              <a:xfrm>
                <a:off x="120591" y="3884860"/>
                <a:ext cx="1811013" cy="369332"/>
              </a:xfrm>
              <a:prstGeom prst="rect">
                <a:avLst/>
              </a:prstGeom>
              <a:solidFill>
                <a:schemeClr val="bg1"/>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ボイラーの設置</a:t>
                </a:r>
                <a:endParaRPr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p:txBody>
          </p:sp>
        </p:grpSp>
        <p:grpSp>
          <p:nvGrpSpPr>
            <p:cNvPr id="4" name="グループ化 3"/>
            <p:cNvGrpSpPr/>
            <p:nvPr/>
          </p:nvGrpSpPr>
          <p:grpSpPr>
            <a:xfrm>
              <a:off x="4457700" y="3884860"/>
              <a:ext cx="4532556" cy="2256087"/>
              <a:chOff x="4572000" y="3884860"/>
              <a:chExt cx="4532556" cy="2256087"/>
            </a:xfrm>
          </p:grpSpPr>
          <p:grpSp>
            <p:nvGrpSpPr>
              <p:cNvPr id="88" name="グループ化 87"/>
              <p:cNvGrpSpPr/>
              <p:nvPr/>
            </p:nvGrpSpPr>
            <p:grpSpPr>
              <a:xfrm>
                <a:off x="5366343" y="4131869"/>
                <a:ext cx="3206823" cy="1550690"/>
                <a:chOff x="4763825" y="3711165"/>
                <a:chExt cx="3206823" cy="1550690"/>
              </a:xfrm>
            </p:grpSpPr>
            <p:grpSp>
              <p:nvGrpSpPr>
                <p:cNvPr id="85" name="グループ化 84"/>
                <p:cNvGrpSpPr/>
                <p:nvPr/>
              </p:nvGrpSpPr>
              <p:grpSpPr>
                <a:xfrm>
                  <a:off x="4763825" y="4919858"/>
                  <a:ext cx="2593760" cy="341997"/>
                  <a:chOff x="4138480" y="5662974"/>
                  <a:chExt cx="2593760" cy="341997"/>
                </a:xfrm>
              </p:grpSpPr>
              <p:sp>
                <p:nvSpPr>
                  <p:cNvPr id="82" name="平行四辺形 81"/>
                  <p:cNvSpPr/>
                  <p:nvPr/>
                </p:nvSpPr>
                <p:spPr>
                  <a:xfrm>
                    <a:off x="4138480" y="5715233"/>
                    <a:ext cx="2376264" cy="289738"/>
                  </a:xfrm>
                  <a:prstGeom prst="parallelogram">
                    <a:avLst>
                      <a:gd name="adj" fmla="val 389149"/>
                    </a:avLst>
                  </a:prstGeom>
                  <a:solidFill>
                    <a:schemeClr val="bg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平行四辺形 83"/>
                  <p:cNvSpPr/>
                  <p:nvPr/>
                </p:nvSpPr>
                <p:spPr>
                  <a:xfrm>
                    <a:off x="4455577" y="5662974"/>
                    <a:ext cx="2276663" cy="289738"/>
                  </a:xfrm>
                  <a:prstGeom prst="parallelogram">
                    <a:avLst>
                      <a:gd name="adj" fmla="val 38914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楕円 35"/>
                <p:cNvSpPr/>
                <p:nvPr/>
              </p:nvSpPr>
              <p:spPr>
                <a:xfrm>
                  <a:off x="5794488" y="5032599"/>
                  <a:ext cx="152820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p:cNvGrpSpPr/>
                <p:nvPr/>
              </p:nvGrpSpPr>
              <p:grpSpPr>
                <a:xfrm>
                  <a:off x="6021576" y="4605187"/>
                  <a:ext cx="648072" cy="504056"/>
                  <a:chOff x="827584" y="3501008"/>
                  <a:chExt cx="648072" cy="504056"/>
                </a:xfrm>
              </p:grpSpPr>
              <p:sp>
                <p:nvSpPr>
                  <p:cNvPr id="71" name="正方形/長方形 70"/>
                  <p:cNvSpPr/>
                  <p:nvPr/>
                </p:nvSpPr>
                <p:spPr>
                  <a:xfrm>
                    <a:off x="827584" y="3501008"/>
                    <a:ext cx="648072" cy="5040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 name="グループ化 71"/>
                  <p:cNvGrpSpPr/>
                  <p:nvPr/>
                </p:nvGrpSpPr>
                <p:grpSpPr>
                  <a:xfrm>
                    <a:off x="879626" y="3585014"/>
                    <a:ext cx="543988" cy="168022"/>
                    <a:chOff x="467544" y="2924944"/>
                    <a:chExt cx="688004" cy="168022"/>
                  </a:xfrm>
                </p:grpSpPr>
                <p:grpSp>
                  <p:nvGrpSpPr>
                    <p:cNvPr id="73" name="グループ化 72"/>
                    <p:cNvGrpSpPr/>
                    <p:nvPr/>
                  </p:nvGrpSpPr>
                  <p:grpSpPr>
                    <a:xfrm>
                      <a:off x="467544" y="2924944"/>
                      <a:ext cx="686408" cy="72008"/>
                      <a:chOff x="467544" y="2924944"/>
                      <a:chExt cx="686408" cy="72008"/>
                    </a:xfrm>
                  </p:grpSpPr>
                  <p:sp>
                    <p:nvSpPr>
                      <p:cNvPr id="78" name="正方形/長方形 77"/>
                      <p:cNvSpPr/>
                      <p:nvPr/>
                    </p:nvSpPr>
                    <p:spPr>
                      <a:xfrm>
                        <a:off x="467544"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a:off x="738740"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1009936"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グループ化 73"/>
                    <p:cNvGrpSpPr/>
                    <p:nvPr/>
                  </p:nvGrpSpPr>
                  <p:grpSpPr>
                    <a:xfrm>
                      <a:off x="469140" y="3020958"/>
                      <a:ext cx="686408" cy="72008"/>
                      <a:chOff x="467544" y="2924944"/>
                      <a:chExt cx="686408" cy="72008"/>
                    </a:xfrm>
                  </p:grpSpPr>
                  <p:sp>
                    <p:nvSpPr>
                      <p:cNvPr id="75" name="正方形/長方形 74"/>
                      <p:cNvSpPr/>
                      <p:nvPr/>
                    </p:nvSpPr>
                    <p:spPr>
                      <a:xfrm>
                        <a:off x="467544"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738740"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1009936" y="2924944"/>
                        <a:ext cx="144016" cy="720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38" name="正方形/長方形 37"/>
                <p:cNvSpPr/>
                <p:nvPr/>
              </p:nvSpPr>
              <p:spPr>
                <a:xfrm>
                  <a:off x="6669536" y="4317155"/>
                  <a:ext cx="648072" cy="79208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 name="グループ化 38"/>
                <p:cNvGrpSpPr/>
                <p:nvPr/>
              </p:nvGrpSpPr>
              <p:grpSpPr>
                <a:xfrm>
                  <a:off x="6831841" y="4435745"/>
                  <a:ext cx="321704" cy="198022"/>
                  <a:chOff x="649896" y="2798930"/>
                  <a:chExt cx="321704" cy="198022"/>
                </a:xfrm>
              </p:grpSpPr>
              <p:grpSp>
                <p:nvGrpSpPr>
                  <p:cNvPr id="63" name="グループ化 62"/>
                  <p:cNvGrpSpPr/>
                  <p:nvPr/>
                </p:nvGrpSpPr>
                <p:grpSpPr>
                  <a:xfrm>
                    <a:off x="649896" y="2924944"/>
                    <a:ext cx="321704" cy="72008"/>
                    <a:chOff x="467544" y="2924944"/>
                    <a:chExt cx="686408" cy="72008"/>
                  </a:xfrm>
                </p:grpSpPr>
                <p:sp>
                  <p:nvSpPr>
                    <p:cNvPr id="68" name="正方形/長方形 67"/>
                    <p:cNvSpPr/>
                    <p:nvPr/>
                  </p:nvSpPr>
                  <p:spPr>
                    <a:xfrm>
                      <a:off x="467544"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738740"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1009936"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4" name="グループ化 63"/>
                  <p:cNvGrpSpPr/>
                  <p:nvPr/>
                </p:nvGrpSpPr>
                <p:grpSpPr>
                  <a:xfrm>
                    <a:off x="649896" y="2798930"/>
                    <a:ext cx="321704" cy="72008"/>
                    <a:chOff x="467544" y="2924944"/>
                    <a:chExt cx="686408" cy="72008"/>
                  </a:xfrm>
                </p:grpSpPr>
                <p:sp>
                  <p:nvSpPr>
                    <p:cNvPr id="65" name="正方形/長方形 64"/>
                    <p:cNvSpPr/>
                    <p:nvPr/>
                  </p:nvSpPr>
                  <p:spPr>
                    <a:xfrm>
                      <a:off x="467544"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738740"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1009936" y="2924944"/>
                      <a:ext cx="144016" cy="720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0" name="グループ化 39"/>
                <p:cNvGrpSpPr/>
                <p:nvPr/>
              </p:nvGrpSpPr>
              <p:grpSpPr>
                <a:xfrm>
                  <a:off x="6076468" y="4099985"/>
                  <a:ext cx="189128" cy="504056"/>
                  <a:chOff x="939577" y="2702921"/>
                  <a:chExt cx="189128" cy="504056"/>
                </a:xfrm>
              </p:grpSpPr>
              <p:sp>
                <p:nvSpPr>
                  <p:cNvPr id="61" name="台形 60"/>
                  <p:cNvSpPr/>
                  <p:nvPr/>
                </p:nvSpPr>
                <p:spPr>
                  <a:xfrm>
                    <a:off x="1082986" y="2702921"/>
                    <a:ext cx="45719" cy="504056"/>
                  </a:xfrm>
                  <a:prstGeom prst="trapezoi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台形 61"/>
                  <p:cNvSpPr/>
                  <p:nvPr/>
                </p:nvSpPr>
                <p:spPr>
                  <a:xfrm>
                    <a:off x="939577" y="2702921"/>
                    <a:ext cx="45719" cy="504056"/>
                  </a:xfrm>
                  <a:prstGeom prst="trapezoi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グループ化 40"/>
                <p:cNvGrpSpPr/>
                <p:nvPr/>
              </p:nvGrpSpPr>
              <p:grpSpPr>
                <a:xfrm>
                  <a:off x="7357587" y="5109243"/>
                  <a:ext cx="613061" cy="72009"/>
                  <a:chOff x="2158515" y="4005064"/>
                  <a:chExt cx="613061" cy="72009"/>
                </a:xfrm>
              </p:grpSpPr>
              <p:sp>
                <p:nvSpPr>
                  <p:cNvPr id="59" name="稲妻 58"/>
                  <p:cNvSpPr/>
                  <p:nvPr/>
                </p:nvSpPr>
                <p:spPr>
                  <a:xfrm rot="10800000">
                    <a:off x="2158516" y="4005064"/>
                    <a:ext cx="613060" cy="7200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稲妻 59"/>
                  <p:cNvSpPr/>
                  <p:nvPr/>
                </p:nvSpPr>
                <p:spPr>
                  <a:xfrm rot="10800000">
                    <a:off x="2158515" y="4005065"/>
                    <a:ext cx="613060" cy="7200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7" name="グループ化 86"/>
                <p:cNvGrpSpPr/>
                <p:nvPr/>
              </p:nvGrpSpPr>
              <p:grpSpPr>
                <a:xfrm>
                  <a:off x="7706436" y="4145784"/>
                  <a:ext cx="235378" cy="267271"/>
                  <a:chOff x="7677850" y="4008074"/>
                  <a:chExt cx="445079" cy="482611"/>
                </a:xfrm>
              </p:grpSpPr>
              <p:grpSp>
                <p:nvGrpSpPr>
                  <p:cNvPr id="48" name="グループ化 47"/>
                  <p:cNvGrpSpPr/>
                  <p:nvPr/>
                </p:nvGrpSpPr>
                <p:grpSpPr>
                  <a:xfrm rot="3328454">
                    <a:off x="7679441" y="4047198"/>
                    <a:ext cx="482611" cy="404364"/>
                    <a:chOff x="1788409" y="1970948"/>
                    <a:chExt cx="482611" cy="404364"/>
                  </a:xfrm>
                </p:grpSpPr>
                <p:sp>
                  <p:nvSpPr>
                    <p:cNvPr id="56" name="円弧 55"/>
                    <p:cNvSpPr/>
                    <p:nvPr/>
                  </p:nvSpPr>
                  <p:spPr>
                    <a:xfrm>
                      <a:off x="1867707" y="2132856"/>
                      <a:ext cx="255910" cy="216024"/>
                    </a:xfrm>
                    <a:prstGeom prst="arc">
                      <a:avLst/>
                    </a:prstGeom>
                    <a:ln w="222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円弧 56"/>
                    <p:cNvSpPr/>
                    <p:nvPr/>
                  </p:nvSpPr>
                  <p:spPr>
                    <a:xfrm>
                      <a:off x="1867707" y="2059147"/>
                      <a:ext cx="319645" cy="316165"/>
                    </a:xfrm>
                    <a:prstGeom prst="arc">
                      <a:avLst/>
                    </a:prstGeom>
                    <a:ln w="222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8" name="円弧 57"/>
                    <p:cNvSpPr/>
                    <p:nvPr/>
                  </p:nvSpPr>
                  <p:spPr>
                    <a:xfrm rot="979533">
                      <a:off x="1788409" y="1970948"/>
                      <a:ext cx="482611" cy="353122"/>
                    </a:xfrm>
                    <a:prstGeom prst="arc">
                      <a:avLst>
                        <a:gd name="adj1" fmla="val 15434737"/>
                        <a:gd name="adj2" fmla="val 0"/>
                      </a:avLst>
                    </a:prstGeom>
                    <a:ln w="222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49" name="グループ化 48"/>
                  <p:cNvGrpSpPr/>
                  <p:nvPr/>
                </p:nvGrpSpPr>
                <p:grpSpPr>
                  <a:xfrm rot="3029573">
                    <a:off x="7668666" y="4044284"/>
                    <a:ext cx="443754" cy="425386"/>
                    <a:chOff x="1788409" y="1970948"/>
                    <a:chExt cx="482611" cy="404364"/>
                  </a:xfrm>
                </p:grpSpPr>
                <p:sp>
                  <p:nvSpPr>
                    <p:cNvPr id="53" name="円弧 52"/>
                    <p:cNvSpPr/>
                    <p:nvPr/>
                  </p:nvSpPr>
                  <p:spPr>
                    <a:xfrm>
                      <a:off x="1867707" y="2132856"/>
                      <a:ext cx="255910" cy="216024"/>
                    </a:xfrm>
                    <a:prstGeom prst="arc">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4" name="円弧 53"/>
                    <p:cNvSpPr/>
                    <p:nvPr/>
                  </p:nvSpPr>
                  <p:spPr>
                    <a:xfrm>
                      <a:off x="1867707" y="2059147"/>
                      <a:ext cx="319645" cy="316165"/>
                    </a:xfrm>
                    <a:prstGeom prst="arc">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円弧 54"/>
                    <p:cNvSpPr/>
                    <p:nvPr/>
                  </p:nvSpPr>
                  <p:spPr>
                    <a:xfrm rot="979533">
                      <a:off x="1788409" y="1970948"/>
                      <a:ext cx="482611" cy="353122"/>
                    </a:xfrm>
                    <a:prstGeom prst="arc">
                      <a:avLst>
                        <a:gd name="adj1" fmla="val 15434737"/>
                        <a:gd name="adj2" fmla="val 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50" name="グループ化 49"/>
                <p:cNvGrpSpPr/>
                <p:nvPr/>
              </p:nvGrpSpPr>
              <p:grpSpPr>
                <a:xfrm>
                  <a:off x="7479801" y="4161382"/>
                  <a:ext cx="286362" cy="271363"/>
                  <a:chOff x="669479" y="1897082"/>
                  <a:chExt cx="286362" cy="271363"/>
                </a:xfrm>
              </p:grpSpPr>
              <p:sp>
                <p:nvSpPr>
                  <p:cNvPr id="51" name="台形 50"/>
                  <p:cNvSpPr/>
                  <p:nvPr/>
                </p:nvSpPr>
                <p:spPr>
                  <a:xfrm rot="16200000">
                    <a:off x="750511" y="1963116"/>
                    <a:ext cx="271363" cy="139296"/>
                  </a:xfrm>
                  <a:prstGeom prst="trapezoid">
                    <a:avLst>
                      <a:gd name="adj" fmla="val 9429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669479" y="1976983"/>
                    <a:ext cx="210147" cy="11156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雲 46"/>
                <p:cNvSpPr/>
                <p:nvPr/>
              </p:nvSpPr>
              <p:spPr>
                <a:xfrm>
                  <a:off x="6073539" y="3711165"/>
                  <a:ext cx="1191994" cy="28803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6" name="テキスト ボックス 58"/>
              <p:cNvSpPr txBox="1">
                <a:spLocks noChangeArrowheads="1"/>
              </p:cNvSpPr>
              <p:nvPr/>
            </p:nvSpPr>
            <p:spPr bwMode="auto">
              <a:xfrm>
                <a:off x="4788024" y="3884860"/>
                <a:ext cx="1368152" cy="369332"/>
              </a:xfrm>
              <a:prstGeom prst="rect">
                <a:avLst/>
              </a:prstGeom>
              <a:solidFill>
                <a:schemeClr val="bg1"/>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敷地の拡張</a:t>
                </a:r>
                <a:endParaRPr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89" name="テキスト ボックス 58"/>
              <p:cNvSpPr txBox="1">
                <a:spLocks noChangeArrowheads="1"/>
              </p:cNvSpPr>
              <p:nvPr/>
            </p:nvSpPr>
            <p:spPr bwMode="auto">
              <a:xfrm>
                <a:off x="4572000" y="5771615"/>
                <a:ext cx="4532556" cy="369332"/>
              </a:xfrm>
              <a:prstGeom prst="rect">
                <a:avLst/>
              </a:prstGeom>
              <a:solidFill>
                <a:schemeClr val="bg1"/>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敷地拡張 </a:t>
                </a:r>
                <a:r>
                  <a:rPr lang="en-US" altLang="ja-JP" dirty="0" smtClean="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dirty="0" smtClean="0">
                    <a:solidFill>
                      <a:schemeClr val="accent5">
                        <a:lumMod val="50000"/>
                      </a:schemeClr>
                    </a:solidFill>
                    <a:latin typeface="游ゴシック" panose="020B0400000000000000" pitchFamily="50" charset="-128"/>
                    <a:ea typeface="游ゴシック" panose="020B0400000000000000" pitchFamily="50" charset="-128"/>
                  </a:rPr>
                  <a:t>騒音等予測値減少 ⇒</a:t>
                </a:r>
                <a:r>
                  <a:rPr lang="ja-JP" altLang="en-US" dirty="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b="1" dirty="0" smtClean="0">
                    <a:solidFill>
                      <a:schemeClr val="accent5">
                        <a:lumMod val="50000"/>
                      </a:schemeClr>
                    </a:solidFill>
                    <a:latin typeface="游ゴシック" panose="020B0400000000000000" pitchFamily="50" charset="-128"/>
                    <a:ea typeface="游ゴシック" panose="020B0400000000000000" pitchFamily="50" charset="-128"/>
                  </a:rPr>
                  <a:t>変更届出</a:t>
                </a:r>
                <a:endParaRPr lang="en-US" altLang="ja-JP" dirty="0" smtClean="0">
                  <a:solidFill>
                    <a:schemeClr val="accent5">
                      <a:lumMod val="50000"/>
                    </a:schemeClr>
                  </a:solidFill>
                  <a:latin typeface="游ゴシック" panose="020B0400000000000000" pitchFamily="50" charset="-128"/>
                  <a:ea typeface="游ゴシック" panose="020B0400000000000000" pitchFamily="50" charset="-128"/>
                </a:endParaRPr>
              </a:p>
            </p:txBody>
          </p:sp>
        </p:grpSp>
      </p:grpSp>
      <p:sp>
        <p:nvSpPr>
          <p:cNvPr id="9" name="スライド番号プレースホルダー 8"/>
          <p:cNvSpPr>
            <a:spLocks noGrp="1"/>
          </p:cNvSpPr>
          <p:nvPr>
            <p:ph type="sldNum" sz="quarter" idx="12"/>
          </p:nvPr>
        </p:nvSpPr>
        <p:spPr/>
        <p:txBody>
          <a:bodyPr/>
          <a:lstStyle/>
          <a:p>
            <a:fld id="{6E12132C-C71E-4FE0-A767-5C1003A0C6BA}" type="slidenum">
              <a:rPr lang="ja-JP" altLang="en-US" smtClean="0"/>
              <a:pPr/>
              <a:t>7</a:t>
            </a:fld>
            <a:endParaRPr lang="ja-JP" altLang="en-US" dirty="0"/>
          </a:p>
        </p:txBody>
      </p:sp>
      <p:sp>
        <p:nvSpPr>
          <p:cNvPr id="81" name="テキスト ボックス 58"/>
          <p:cNvSpPr txBox="1">
            <a:spLocks noChangeArrowheads="1"/>
          </p:cNvSpPr>
          <p:nvPr/>
        </p:nvSpPr>
        <p:spPr bwMode="auto">
          <a:xfrm>
            <a:off x="249025" y="828377"/>
            <a:ext cx="724415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2600" b="1" dirty="0" smtClean="0">
                <a:solidFill>
                  <a:srgbClr val="002060"/>
                </a:solidFill>
                <a:latin typeface="游ゴシック" panose="020B0400000000000000" pitchFamily="50" charset="-128"/>
                <a:ea typeface="游ゴシック" panose="020B0400000000000000" pitchFamily="50" charset="-128"/>
              </a:rPr>
              <a:t>指定事業所の概要</a:t>
            </a:r>
            <a:endParaRPr lang="en-US" altLang="ja-JP" sz="2600" b="1" dirty="0" smtClean="0">
              <a:solidFill>
                <a:srgbClr val="002060"/>
              </a:solidFill>
              <a:latin typeface="游ゴシック" panose="020B0400000000000000" pitchFamily="50" charset="-128"/>
              <a:ea typeface="游ゴシック" panose="020B0400000000000000" pitchFamily="50" charset="-128"/>
            </a:endParaRPr>
          </a:p>
        </p:txBody>
      </p:sp>
      <p:sp>
        <p:nvSpPr>
          <p:cNvPr id="83" name="円/楕円 6"/>
          <p:cNvSpPr/>
          <p:nvPr/>
        </p:nvSpPr>
        <p:spPr>
          <a:xfrm>
            <a:off x="85491" y="764704"/>
            <a:ext cx="580379"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24978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9800" y="6288475"/>
            <a:ext cx="2057400" cy="365125"/>
          </a:xfrm>
        </p:spPr>
        <p:txBody>
          <a:bodyPr/>
          <a:lstStyle/>
          <a:p>
            <a:fld id="{6E12132C-C71E-4FE0-A767-5C1003A0C6BA}" type="slidenum">
              <a:rPr lang="ja-JP" altLang="en-US" smtClean="0"/>
              <a:pPr/>
              <a:t>8</a:t>
            </a:fld>
            <a:endParaRPr lang="ja-JP" altLang="en-US" dirty="0"/>
          </a:p>
        </p:txBody>
      </p:sp>
      <p:sp>
        <p:nvSpPr>
          <p:cNvPr id="20" name="テキスト ボックス 58"/>
          <p:cNvSpPr txBox="1">
            <a:spLocks noChangeArrowheads="1"/>
          </p:cNvSpPr>
          <p:nvPr/>
        </p:nvSpPr>
        <p:spPr bwMode="auto">
          <a:xfrm>
            <a:off x="249025" y="828377"/>
            <a:ext cx="72441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en-US" altLang="ja-JP" sz="2800" b="1" dirty="0" smtClean="0">
                <a:solidFill>
                  <a:schemeClr val="accent5">
                    <a:lumMod val="50000"/>
                  </a:schemeClr>
                </a:solidFill>
                <a:latin typeface="游ゴシック" panose="020B0400000000000000" pitchFamily="50" charset="-128"/>
                <a:ea typeface="游ゴシック" panose="020B0400000000000000" pitchFamily="50" charset="-128"/>
              </a:rPr>
              <a:t>(1)</a:t>
            </a:r>
            <a:r>
              <a:rPr lang="ja-JP" altLang="en-US" sz="2800" b="1" dirty="0">
                <a:solidFill>
                  <a:schemeClr val="accent5">
                    <a:lumMod val="50000"/>
                  </a:schemeClr>
                </a:solidFill>
                <a:latin typeface="游ゴシック" panose="020B0400000000000000" pitchFamily="50" charset="-128"/>
                <a:ea typeface="游ゴシック" panose="020B0400000000000000" pitchFamily="50" charset="-128"/>
              </a:rPr>
              <a:t>指定</a:t>
            </a:r>
            <a:r>
              <a:rPr lang="ja-JP" altLang="en-US" sz="2800" b="1" dirty="0" smtClean="0">
                <a:solidFill>
                  <a:schemeClr val="accent5">
                    <a:lumMod val="50000"/>
                  </a:schemeClr>
                </a:solidFill>
                <a:latin typeface="游ゴシック" panose="020B0400000000000000" pitchFamily="50" charset="-128"/>
                <a:ea typeface="游ゴシック" panose="020B0400000000000000" pitchFamily="50" charset="-128"/>
              </a:rPr>
              <a:t>事業所の変更手続き</a:t>
            </a:r>
            <a:r>
              <a:rPr lang="ja-JP" altLang="en-US" sz="2800" b="1" dirty="0">
                <a:solidFill>
                  <a:schemeClr val="accent5">
                    <a:lumMod val="50000"/>
                  </a:schemeClr>
                </a:solidFill>
                <a:latin typeface="游ゴシック" panose="020B0400000000000000" pitchFamily="50" charset="-128"/>
                <a:ea typeface="游ゴシック" panose="020B0400000000000000" pitchFamily="50" charset="-128"/>
              </a:rPr>
              <a:t>の変更</a:t>
            </a:r>
            <a:endParaRPr lang="en-US" altLang="ja-JP" sz="2800" b="1" dirty="0">
              <a:solidFill>
                <a:schemeClr val="accent5">
                  <a:lumMod val="50000"/>
                </a:schemeClr>
              </a:solidFill>
              <a:latin typeface="游ゴシック" panose="020B0400000000000000" pitchFamily="50" charset="-128"/>
              <a:ea typeface="游ゴシック" panose="020B0400000000000000" pitchFamily="50" charset="-128"/>
            </a:endParaRPr>
          </a:p>
        </p:txBody>
      </p:sp>
      <p:sp>
        <p:nvSpPr>
          <p:cNvPr id="21" name="円/楕円 6"/>
          <p:cNvSpPr/>
          <p:nvPr/>
        </p:nvSpPr>
        <p:spPr>
          <a:xfrm>
            <a:off x="85491" y="764704"/>
            <a:ext cx="580379" cy="561975"/>
          </a:xfrm>
          <a:prstGeom prst="ellipse">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游ゴシック" panose="020B0400000000000000" pitchFamily="50" charset="-128"/>
              <a:ea typeface="游ゴシック" panose="020B0400000000000000" pitchFamily="50" charset="-128"/>
            </a:endParaRPr>
          </a:p>
        </p:txBody>
      </p:sp>
      <p:sp>
        <p:nvSpPr>
          <p:cNvPr id="23" name="Text Box 5"/>
          <p:cNvSpPr txBox="1">
            <a:spLocks noChangeArrowheads="1"/>
          </p:cNvSpPr>
          <p:nvPr/>
        </p:nvSpPr>
        <p:spPr bwMode="auto">
          <a:xfrm>
            <a:off x="927589" y="2434951"/>
            <a:ext cx="728882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defRPr/>
            </a:pPr>
            <a:r>
              <a:rPr lang="ja-JP" altLang="en-US" sz="2000" dirty="0" smtClean="0">
                <a:solidFill>
                  <a:schemeClr val="accent5">
                    <a:lumMod val="50000"/>
                  </a:schemeClr>
                </a:solidFill>
                <a:latin typeface="游ゴシック" panose="020B0400000000000000" pitchFamily="50" charset="-128"/>
                <a:ea typeface="游ゴシック" panose="020B0400000000000000" pitchFamily="50" charset="-128"/>
              </a:rPr>
              <a:t>①</a:t>
            </a:r>
            <a:r>
              <a:rPr lang="ja-JP" altLang="en-US" sz="2000" dirty="0">
                <a:solidFill>
                  <a:schemeClr val="accent5">
                    <a:lumMod val="50000"/>
                  </a:schemeClr>
                </a:solidFill>
                <a:latin typeface="游ゴシック" panose="020B0400000000000000" pitchFamily="50" charset="-128"/>
                <a:ea typeface="游ゴシック" panose="020B0400000000000000" pitchFamily="50" charset="-128"/>
              </a:rPr>
              <a:t>　</a:t>
            </a:r>
            <a:r>
              <a:rPr lang="ja-JP" altLang="en-US" sz="2000" dirty="0" smtClean="0">
                <a:solidFill>
                  <a:schemeClr val="accent5">
                    <a:lumMod val="50000"/>
                  </a:schemeClr>
                </a:solidFill>
                <a:latin typeface="游ゴシック" panose="020B0400000000000000" pitchFamily="50" charset="-128"/>
                <a:ea typeface="游ゴシック" panose="020B0400000000000000" pitchFamily="50" charset="-128"/>
              </a:rPr>
              <a:t>指定施設の追加設置に係る手続きの明確化</a:t>
            </a:r>
            <a:endParaRPr lang="en-US" altLang="ja-JP" sz="2000"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endParaRPr lang="ja-JP" altLang="en-US" sz="2000" dirty="0" smtClean="0">
              <a:solidFill>
                <a:schemeClr val="accent5">
                  <a:lumMod val="50000"/>
                </a:schemeClr>
              </a:solidFill>
              <a:latin typeface="游ゴシック" panose="020B0400000000000000" pitchFamily="50" charset="-128"/>
              <a:ea typeface="游ゴシック" panose="020B0400000000000000" pitchFamily="50" charset="-128"/>
            </a:endParaRPr>
          </a:p>
          <a:p>
            <a:pPr>
              <a:defRPr/>
            </a:pPr>
            <a:r>
              <a:rPr lang="ja-JP" altLang="en-US" sz="2000" dirty="0">
                <a:solidFill>
                  <a:schemeClr val="accent5">
                    <a:lumMod val="50000"/>
                  </a:schemeClr>
                </a:solidFill>
                <a:latin typeface="游ゴシック" panose="020B0400000000000000" pitchFamily="50" charset="-128"/>
                <a:ea typeface="游ゴシック" panose="020B0400000000000000" pitchFamily="50" charset="-128"/>
              </a:rPr>
              <a:t>②　</a:t>
            </a:r>
            <a:r>
              <a:rPr lang="ja-JP" altLang="en-US" sz="2000" dirty="0" smtClean="0">
                <a:solidFill>
                  <a:schemeClr val="accent5">
                    <a:lumMod val="50000"/>
                  </a:schemeClr>
                </a:solidFill>
                <a:latin typeface="游ゴシック" panose="020B0400000000000000" pitchFamily="50" charset="-128"/>
                <a:ea typeface="游ゴシック" panose="020B0400000000000000" pitchFamily="50" charset="-128"/>
              </a:rPr>
              <a:t>代表者等変更時の添付書類合理化</a:t>
            </a:r>
            <a:endParaRPr lang="en-US" altLang="ja-JP" sz="2000" dirty="0">
              <a:solidFill>
                <a:schemeClr val="accent5">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16471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agawa">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4750</TotalTime>
  <Words>4444</Words>
  <Application>Microsoft Office PowerPoint</Application>
  <PresentationFormat>画面に合わせる (4:3)</PresentationFormat>
  <Paragraphs>441</Paragraphs>
  <Slides>41</Slides>
  <Notes>26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41</vt:i4>
      </vt:variant>
    </vt:vector>
  </HeadingPairs>
  <TitlesOfParts>
    <vt:vector size="52" baseType="lpstr">
      <vt:lpstr>HG丸ｺﾞｼｯｸM-PRO</vt:lpstr>
      <vt:lpstr>ＭＳ Ｐゴシック</vt:lpstr>
      <vt:lpstr>ＭＳ ゴシック</vt:lpstr>
      <vt:lpstr>メイリオ</vt:lpstr>
      <vt:lpstr>游ゴシック</vt:lpstr>
      <vt:lpstr>游明朝</vt:lpstr>
      <vt:lpstr>Arial</vt:lpstr>
      <vt:lpstr>Calibri</vt:lpstr>
      <vt:lpstr>Times New Roman</vt:lpstr>
      <vt:lpstr>Wingdings</vt:lpstr>
      <vt:lpstr>kanagawa</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406</cp:revision>
  <cp:lastPrinted>2025-02-21T02:05:29Z</cp:lastPrinted>
  <dcterms:created xsi:type="dcterms:W3CDTF">2020-06-26T05:00:29Z</dcterms:created>
  <dcterms:modified xsi:type="dcterms:W3CDTF">2025-02-27T08:30:10Z</dcterms:modified>
</cp:coreProperties>
</file>