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3.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4.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5.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6.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939338" cy="6807200"/>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BB59"/>
    <a:srgbClr val="C0504D"/>
    <a:srgbClr val="4F81BD"/>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424" autoAdjust="0"/>
  </p:normalViewPr>
  <p:slideViewPr>
    <p:cSldViewPr>
      <p:cViewPr varScale="1">
        <p:scale>
          <a:sx n="74" d="100"/>
          <a:sy n="74" d="100"/>
        </p:scale>
        <p:origin x="1488" y="120"/>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9733;2023&#20316;&#26989;&#12501;&#12457;&#12523;&#12480;&#9733;\01%20&#32207;&#35336;&#12501;&#12457;&#12523;&#12480;\&#12304;&#32080;&#26524;&#20316;&#25104;&#12305;&#30707;&#27833;&#12467;&#12531;&#12499;&#12490;&#12540;&#12488;&#20104;&#38450;&#23550;&#31574;&#21462;&#32068;&#29366;&#27841;&#35519;&#26619;.xlsm"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___5.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D382-4CE1-9FC1-9E4DA44FBD9B}"/>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D382-4CE1-9FC1-9E4DA44FBD9B}"/>
              </c:ext>
            </c:extLst>
          </c:dPt>
          <c:dLbls>
            <c:dLbl>
              <c:idx val="0"/>
              <c:layout>
                <c:manualLayout>
                  <c:x val="-0.15062158881399812"/>
                  <c:y val="-0.11579783038214569"/>
                </c:manualLayout>
              </c:layout>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9351065008706376"/>
                      <c:h val="0.30391713775878459"/>
                    </c:manualLayout>
                  </c15:layout>
                </c:ext>
                <c:ext xmlns:c16="http://schemas.microsoft.com/office/drawing/2014/chart" uri="{C3380CC4-5D6E-409C-BE32-E72D297353CC}">
                  <c16:uniqueId val="{00000001-D382-4CE1-9FC1-9E4DA44FBD9B}"/>
                </c:ext>
              </c:extLst>
            </c:dLbl>
            <c:dLbl>
              <c:idx val="1"/>
              <c:layout>
                <c:manualLayout>
                  <c:x val="-0.16529586960089088"/>
                  <c:y val="1.1840932456337726E-2"/>
                </c:manualLayout>
              </c:layout>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8116746617377478"/>
                      <c:h val="0.22613549673281427"/>
                    </c:manualLayout>
                  </c15:layout>
                </c:ext>
                <c:ext xmlns:c16="http://schemas.microsoft.com/office/drawing/2014/chart" uri="{C3380CC4-5D6E-409C-BE32-E72D297353CC}">
                  <c16:uniqueId val="{00000003-D382-4CE1-9FC1-9E4DA44FBD9B}"/>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'集計(その他'!$S$18:$S$19</c:f>
              <c:strCache>
                <c:ptCount val="2"/>
                <c:pt idx="0">
                  <c:v>合同訓練の実施あり</c:v>
                </c:pt>
                <c:pt idx="1">
                  <c:v>事業所独自訓練</c:v>
                </c:pt>
              </c:strCache>
            </c:strRef>
          </c:cat>
          <c:val>
            <c:numRef>
              <c:f>'集計(その他'!$T$18:$T$19</c:f>
              <c:numCache>
                <c:formatCode>General</c:formatCode>
                <c:ptCount val="2"/>
                <c:pt idx="0">
                  <c:v>74</c:v>
                </c:pt>
                <c:pt idx="1">
                  <c:v>4</c:v>
                </c:pt>
              </c:numCache>
            </c:numRef>
          </c:val>
          <c:extLst>
            <c:ext xmlns:c16="http://schemas.microsoft.com/office/drawing/2014/chart" uri="{C3380CC4-5D6E-409C-BE32-E72D297353CC}">
              <c16:uniqueId val="{00000004-D382-4CE1-9FC1-9E4DA44FBD9B}"/>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BC35-41D4-88ED-D447B6EEEF1C}"/>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BC35-41D4-88ED-D447B6EEEF1C}"/>
              </c:ext>
            </c:extLst>
          </c:dPt>
          <c:dPt>
            <c:idx val="2"/>
            <c:bubble3D val="0"/>
            <c:spPr>
              <a:solidFill>
                <a:srgbClr val="9BBB59">
                  <a:alpha val="69804"/>
                </a:srgbClr>
              </a:solidFill>
              <a:ln w="19050">
                <a:solidFill>
                  <a:schemeClr val="lt1"/>
                </a:solidFill>
              </a:ln>
              <a:effectLst/>
            </c:spPr>
            <c:extLst>
              <c:ext xmlns:c16="http://schemas.microsoft.com/office/drawing/2014/chart" uri="{C3380CC4-5D6E-409C-BE32-E72D297353CC}">
                <c16:uniqueId val="{00000013-BC35-41D4-88ED-D447B6EEEF1C}"/>
              </c:ext>
            </c:extLst>
          </c:dPt>
          <c:dLbls>
            <c:dLbl>
              <c:idx val="0"/>
              <c:layout>
                <c:manualLayout>
                  <c:x val="-0.27603290611560299"/>
                  <c:y val="-7.6599556340794822E-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実施済</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9351065008706376"/>
                      <c:h val="0.30391713775878459"/>
                    </c:manualLayout>
                  </c15:layout>
                  <c15:dlblFieldTable/>
                  <c15:showDataLabelsRange val="0"/>
                </c:ext>
                <c:ext xmlns:c16="http://schemas.microsoft.com/office/drawing/2014/chart" uri="{C3380CC4-5D6E-409C-BE32-E72D297353CC}">
                  <c16:uniqueId val="{00000001-BC35-41D4-88ED-D447B6EEEF1C}"/>
                </c:ext>
              </c:extLst>
            </c:dLbl>
            <c:dLbl>
              <c:idx val="1"/>
              <c:layout>
                <c:manualLayout>
                  <c:x val="0.11147672649031545"/>
                  <c:y val="1.7440586395597396E-2"/>
                </c:manualLayout>
              </c:layout>
              <c:tx>
                <c:rich>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実施予定</a:t>
                    </a:r>
                    <a:r>
                      <a:rPr lang="ja-JP" altLang="en-US" baseline="0" dirty="0"/>
                      <a:t>
</a:t>
                    </a:r>
                    <a:fld id="{1EDBB1CF-5121-426C-BBA6-037C832609C6}" type="PERCENTAGE">
                      <a:rPr lang="en-US" altLang="zh-TW" baseline="0" dirty="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8116746617377478"/>
                      <c:h val="0.22613549673281427"/>
                    </c:manualLayout>
                  </c15:layout>
                  <c15:dlblFieldTable/>
                  <c15:showDataLabelsRange val="0"/>
                </c:ext>
                <c:ext xmlns:c16="http://schemas.microsoft.com/office/drawing/2014/chart" uri="{C3380CC4-5D6E-409C-BE32-E72D297353CC}">
                  <c16:uniqueId val="{00000003-BC35-41D4-88ED-D447B6EEEF1C}"/>
                </c:ext>
              </c:extLst>
            </c:dLbl>
            <c:dLbl>
              <c:idx val="2"/>
              <c:tx>
                <c:rich>
                  <a:bodyPr/>
                  <a:lstStyle/>
                  <a:p>
                    <a:r>
                      <a:rPr lang="ja-JP" altLang="en-US" baseline="0" smtClean="0"/>
                      <a:t>未着手</a:t>
                    </a:r>
                    <a:r>
                      <a:rPr lang="ja-JP" altLang="en-US" baseline="0" dirty="0"/>
                      <a:t>
</a:t>
                    </a:r>
                    <a:fld id="{3E675B4B-34C0-4A78-AC2D-FD8C60180C0C}" type="PERCENTAGE">
                      <a:rPr lang="en-US" altLang="ja-JP" baseline="0"/>
                      <a:pPr/>
                      <a:t>[パーセンテージ]</a:t>
                    </a:fld>
                    <a:endParaRPr lang="ja-JP" alt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BC35-41D4-88ED-D447B6EEEF1C}"/>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'集計グラフ(問5-1~)'!$A$27:$A$29</c:f>
              <c:strCache>
                <c:ptCount val="3"/>
                <c:pt idx="0">
                  <c:v>実施済</c:v>
                </c:pt>
                <c:pt idx="1">
                  <c:v>実施予定</c:v>
                </c:pt>
                <c:pt idx="2">
                  <c:v>未着手</c:v>
                </c:pt>
              </c:strCache>
            </c:strRef>
          </c:cat>
          <c:val>
            <c:numRef>
              <c:f>'集計グラフ(問5-1~)'!$B$27:$B$29</c:f>
              <c:numCache>
                <c:formatCode>General</c:formatCode>
                <c:ptCount val="3"/>
                <c:pt idx="0">
                  <c:v>53</c:v>
                </c:pt>
                <c:pt idx="1">
                  <c:v>13</c:v>
                </c:pt>
                <c:pt idx="2">
                  <c:v>12</c:v>
                </c:pt>
              </c:numCache>
            </c:numRef>
          </c:val>
          <c:extLst>
            <c:ext xmlns:c16="http://schemas.microsoft.com/office/drawing/2014/chart" uri="{C3380CC4-5D6E-409C-BE32-E72D297353CC}">
              <c16:uniqueId val="{00000004-BC35-41D4-88ED-D447B6EEEF1C}"/>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2B7E-4A2F-9D25-E097AC30E4A0}"/>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2B7E-4A2F-9D25-E097AC30E4A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B7E-4A2F-9D25-E097AC30E4A0}"/>
              </c:ext>
            </c:extLst>
          </c:dPt>
          <c:dLbls>
            <c:dLbl>
              <c:idx val="0"/>
              <c:layout>
                <c:manualLayout>
                  <c:x val="-0.29925722413441874"/>
                  <c:y val="-0.13819684412006047"/>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明確化済</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9351065008706376"/>
                      <c:h val="0.30391713775878459"/>
                    </c:manualLayout>
                  </c15:layout>
                  <c15:dlblFieldTable/>
                  <c15:showDataLabelsRange val="0"/>
                </c:ext>
                <c:ext xmlns:c16="http://schemas.microsoft.com/office/drawing/2014/chart" uri="{C3380CC4-5D6E-409C-BE32-E72D297353CC}">
                  <c16:uniqueId val="{00000001-2B7E-4A2F-9D25-E097AC30E4A0}"/>
                </c:ext>
              </c:extLst>
            </c:dLbl>
            <c:dLbl>
              <c:idx val="1"/>
              <c:layout>
                <c:manualLayout>
                  <c:x val="0.15328031605553791"/>
                  <c:y val="0.1462351358513411"/>
                </c:manualLayout>
              </c:layout>
              <c:tx>
                <c:rich>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検討中</a:t>
                    </a:r>
                    <a:r>
                      <a:rPr lang="ja-JP" altLang="en-US" baseline="0" dirty="0"/>
                      <a:t>
</a:t>
                    </a:r>
                    <a:fld id="{1EDBB1CF-5121-426C-BBA6-037C832609C6}" type="PERCENTAGE">
                      <a:rPr lang="en-US" altLang="zh-TW" baseline="0" dirty="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2324201970373081"/>
                      <c:h val="0.22613568070294102"/>
                    </c:manualLayout>
                  </c15:layout>
                  <c15:dlblFieldTable/>
                  <c15:showDataLabelsRange val="0"/>
                </c:ext>
                <c:ext xmlns:c16="http://schemas.microsoft.com/office/drawing/2014/chart" uri="{C3380CC4-5D6E-409C-BE32-E72D297353CC}">
                  <c16:uniqueId val="{00000003-2B7E-4A2F-9D25-E097AC30E4A0}"/>
                </c:ext>
              </c:extLst>
            </c:dLbl>
            <c:dLbl>
              <c:idx val="2"/>
              <c:tx>
                <c:rich>
                  <a:bodyPr/>
                  <a:lstStyle/>
                  <a:p>
                    <a:r>
                      <a:rPr lang="ja-JP" altLang="en-US" baseline="0" smtClean="0"/>
                      <a:t>未着手</a:t>
                    </a:r>
                    <a:r>
                      <a:rPr lang="ja-JP" altLang="en-US" baseline="0" dirty="0"/>
                      <a:t>
</a:t>
                    </a:r>
                    <a:fld id="{3E675B4B-34C0-4A78-AC2D-FD8C60180C0C}" type="PERCENTAGE">
                      <a:rPr lang="en-US" altLang="ja-JP" baseline="0"/>
                      <a:pPr/>
                      <a:t>[パーセンテージ]</a:t>
                    </a:fld>
                    <a:endParaRPr lang="ja-JP" alt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2B7E-4A2F-9D25-E097AC30E4A0}"/>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'集計グラフ(問5-1~)'!$G$21:$G$22</c:f>
              <c:strCache>
                <c:ptCount val="2"/>
                <c:pt idx="0">
                  <c:v>明確化済</c:v>
                </c:pt>
                <c:pt idx="1">
                  <c:v>検討中</c:v>
                </c:pt>
              </c:strCache>
            </c:strRef>
          </c:cat>
          <c:val>
            <c:numRef>
              <c:f>'集計グラフ(問5-1~)'!$H$21:$H$22</c:f>
              <c:numCache>
                <c:formatCode>General</c:formatCode>
                <c:ptCount val="2"/>
                <c:pt idx="0">
                  <c:v>30</c:v>
                </c:pt>
                <c:pt idx="1">
                  <c:v>4</c:v>
                </c:pt>
              </c:numCache>
            </c:numRef>
          </c:val>
          <c:extLst>
            <c:ext xmlns:c16="http://schemas.microsoft.com/office/drawing/2014/chart" uri="{C3380CC4-5D6E-409C-BE32-E72D297353CC}">
              <c16:uniqueId val="{00000006-2B7E-4A2F-9D25-E097AC30E4A0}"/>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F729-4AC1-B2D8-9DA9749D1A8F}"/>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F729-4AC1-B2D8-9DA9749D1A8F}"/>
              </c:ext>
            </c:extLst>
          </c:dPt>
          <c:dPt>
            <c:idx val="2"/>
            <c:bubble3D val="0"/>
            <c:spPr>
              <a:solidFill>
                <a:srgbClr val="9BBB59">
                  <a:alpha val="69804"/>
                </a:srgbClr>
              </a:solidFill>
              <a:ln w="19050">
                <a:solidFill>
                  <a:schemeClr val="lt1"/>
                </a:solidFill>
              </a:ln>
              <a:effectLst/>
            </c:spPr>
            <c:extLst>
              <c:ext xmlns:c16="http://schemas.microsoft.com/office/drawing/2014/chart" uri="{C3380CC4-5D6E-409C-BE32-E72D297353CC}">
                <c16:uniqueId val="{00000005-F729-4AC1-B2D8-9DA9749D1A8F}"/>
              </c:ext>
            </c:extLst>
          </c:dPt>
          <c:dLbls>
            <c:dLbl>
              <c:idx val="0"/>
              <c:layout>
                <c:manualLayout>
                  <c:x val="-0.29043887020114351"/>
                  <c:y val="-0.1420000150414534"/>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全て固定</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9351065008706376"/>
                      <c:h val="0.30391713775878459"/>
                    </c:manualLayout>
                  </c15:layout>
                  <c15:dlblFieldTable/>
                  <c15:showDataLabelsRange val="0"/>
                </c:ext>
                <c:ext xmlns:c16="http://schemas.microsoft.com/office/drawing/2014/chart" uri="{C3380CC4-5D6E-409C-BE32-E72D297353CC}">
                  <c16:uniqueId val="{00000001-F729-4AC1-B2D8-9DA9749D1A8F}"/>
                </c:ext>
              </c:extLst>
            </c:dLbl>
            <c:dLbl>
              <c:idx val="1"/>
              <c:layout>
                <c:manualLayout>
                  <c:x val="-3.6032576357382731E-2"/>
                  <c:y val="0.11263655450186423"/>
                </c:manualLayout>
              </c:layout>
              <c:tx>
                <c:rich>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一部固定</a:t>
                    </a:r>
                    <a:r>
                      <a:rPr lang="ja-JP" altLang="en-US" baseline="0" dirty="0"/>
                      <a:t>
</a:t>
                    </a:r>
                    <a:fld id="{1EDBB1CF-5121-426C-BBA6-037C832609C6}" type="PERCENTAGE">
                      <a:rPr lang="en-US" altLang="zh-TW" baseline="0" dirty="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4595867360683535"/>
                      <c:h val="0.22613555921773162"/>
                    </c:manualLayout>
                  </c15:layout>
                  <c15:dlblFieldTable/>
                  <c15:showDataLabelsRange val="0"/>
                </c:ext>
                <c:ext xmlns:c16="http://schemas.microsoft.com/office/drawing/2014/chart" uri="{C3380CC4-5D6E-409C-BE32-E72D297353CC}">
                  <c16:uniqueId val="{00000003-F729-4AC1-B2D8-9DA9749D1A8F}"/>
                </c:ext>
              </c:extLst>
            </c:dLbl>
            <c:dLbl>
              <c:idx val="2"/>
              <c:layout>
                <c:manualLayout>
                  <c:x val="0.29407940533159238"/>
                  <c:y val="5.6657864282847005E-2"/>
                </c:manualLayout>
              </c:layout>
              <c:tx>
                <c:rich>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r>
                      <a:rPr lang="ja-JP" altLang="en-US" baseline="0" dirty="0" smtClean="0"/>
                      <a:t>別対策</a:t>
                    </a:r>
                    <a:fld id="{3E675B4B-34C0-4A78-AC2D-FD8C60180C0C}" type="PERCENTAGE">
                      <a:rPr lang="en-US" altLang="ja-JP" baseline="0" smtClean="0"/>
                      <a:pPr>
                        <a:defRPr/>
                      </a:pPr>
                      <a:t>[パーセンテージ]</a:t>
                    </a:fld>
                    <a:endParaRPr lang="ja-JP" altLang="en-US" baseline="0" dirty="0" smtClean="0"/>
                  </a:p>
                </c:rich>
              </c:tx>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dlblFieldTable/>
                  <c15:showDataLabelsRange val="0"/>
                </c:ext>
                <c:ext xmlns:c16="http://schemas.microsoft.com/office/drawing/2014/chart" uri="{C3380CC4-5D6E-409C-BE32-E72D297353CC}">
                  <c16:uniqueId val="{00000005-F729-4AC1-B2D8-9DA9749D1A8F}"/>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'集計グラフ(問5-1~)'!$G$4:$G$6</c:f>
              <c:strCache>
                <c:ptCount val="3"/>
                <c:pt idx="0">
                  <c:v>全て固定</c:v>
                </c:pt>
                <c:pt idx="1">
                  <c:v>一部固定</c:v>
                </c:pt>
                <c:pt idx="2">
                  <c:v>固定なし（別対策実施）</c:v>
                </c:pt>
              </c:strCache>
            </c:strRef>
          </c:cat>
          <c:val>
            <c:numRef>
              <c:f>'集計グラフ(問5-1~)'!$H$4:$H$6</c:f>
              <c:numCache>
                <c:formatCode>General</c:formatCode>
                <c:ptCount val="3"/>
                <c:pt idx="0">
                  <c:v>37</c:v>
                </c:pt>
                <c:pt idx="1">
                  <c:v>6</c:v>
                </c:pt>
                <c:pt idx="2">
                  <c:v>1</c:v>
                </c:pt>
              </c:numCache>
            </c:numRef>
          </c:val>
          <c:extLst>
            <c:ext xmlns:c16="http://schemas.microsoft.com/office/drawing/2014/chart" uri="{C3380CC4-5D6E-409C-BE32-E72D297353CC}">
              <c16:uniqueId val="{00000006-F729-4AC1-B2D8-9DA9749D1A8F}"/>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429B-405B-B4E8-BEC81C1B9F89}"/>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429B-405B-B4E8-BEC81C1B9F89}"/>
              </c:ext>
            </c:extLst>
          </c:dPt>
          <c:dPt>
            <c:idx val="2"/>
            <c:bubble3D val="0"/>
            <c:spPr>
              <a:solidFill>
                <a:srgbClr val="9BBB59">
                  <a:alpha val="69804"/>
                </a:srgbClr>
              </a:solidFill>
              <a:ln w="19050">
                <a:solidFill>
                  <a:schemeClr val="lt1"/>
                </a:solidFill>
              </a:ln>
              <a:effectLst/>
            </c:spPr>
            <c:extLst>
              <c:ext xmlns:c16="http://schemas.microsoft.com/office/drawing/2014/chart" uri="{C3380CC4-5D6E-409C-BE32-E72D297353CC}">
                <c16:uniqueId val="{00000005-429B-405B-B4E8-BEC81C1B9F89}"/>
              </c:ext>
            </c:extLst>
          </c:dPt>
          <c:dLbls>
            <c:dLbl>
              <c:idx val="0"/>
              <c:layout>
                <c:manualLayout>
                  <c:x val="-0.33707126891530304"/>
                  <c:y val="-0.1240910496772198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情報発信のルールあり</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0024578153619835"/>
                      <c:h val="0.30391726448609463"/>
                    </c:manualLayout>
                  </c15:layout>
                  <c15:dlblFieldTable/>
                  <c15:showDataLabelsRange val="0"/>
                </c:ext>
                <c:ext xmlns:c16="http://schemas.microsoft.com/office/drawing/2014/chart" uri="{C3380CC4-5D6E-409C-BE32-E72D297353CC}">
                  <c16:uniqueId val="{00000001-429B-405B-B4E8-BEC81C1B9F89}"/>
                </c:ext>
              </c:extLst>
            </c:dLbl>
            <c:dLbl>
              <c:idx val="1"/>
              <c:layout>
                <c:manualLayout>
                  <c:x val="0"/>
                  <c:y val="9.4727782598354654E-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検討中</a:t>
                    </a:r>
                    <a:r>
                      <a:rPr lang="ja-JP" altLang="en-US" baseline="0" dirty="0"/>
                      <a:t>
</a:t>
                    </a:r>
                    <a:fld id="{1EDBB1CF-5121-426C-BBA6-037C832609C6}" type="PERCENTAGE">
                      <a:rPr lang="en-US" altLang="zh-TW" baseline="0" dirty="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4778520262965759"/>
                      <c:h val="0.21419640565671455"/>
                    </c:manualLayout>
                  </c15:layout>
                  <c15:dlblFieldTable/>
                  <c15:showDataLabelsRange val="0"/>
                </c:ext>
                <c:ext xmlns:c16="http://schemas.microsoft.com/office/drawing/2014/chart" uri="{C3380CC4-5D6E-409C-BE32-E72D297353CC}">
                  <c16:uniqueId val="{00000003-429B-405B-B4E8-BEC81C1B9F89}"/>
                </c:ext>
              </c:extLst>
            </c:dLbl>
            <c:dLbl>
              <c:idx val="2"/>
              <c:layout>
                <c:manualLayout>
                  <c:x val="1.9634694195435551E-2"/>
                  <c:y val="6.5665344585593866E-2"/>
                </c:manualLayout>
              </c:layout>
              <c:spPr>
                <a:noFill/>
                <a:ln>
                  <a:noFill/>
                </a:ln>
                <a:effectLst>
                  <a:glow rad="127000">
                    <a:srgbClr val="4F81BD"/>
                  </a:glow>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4074199045552877"/>
                      <c:h val="0.21490476409830717"/>
                    </c:manualLayout>
                  </c15:layout>
                </c:ext>
                <c:ext xmlns:c16="http://schemas.microsoft.com/office/drawing/2014/chart" uri="{C3380CC4-5D6E-409C-BE32-E72D297353CC}">
                  <c16:uniqueId val="{00000005-429B-405B-B4E8-BEC81C1B9F89}"/>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'集計グラフ(問5-1~)'!$A$37:$A$39</c:f>
              <c:strCache>
                <c:ptCount val="3"/>
                <c:pt idx="0">
                  <c:v>情報発信のルールあり</c:v>
                </c:pt>
                <c:pt idx="1">
                  <c:v>検討中</c:v>
                </c:pt>
                <c:pt idx="2">
                  <c:v>検討未着手</c:v>
                </c:pt>
              </c:strCache>
            </c:strRef>
          </c:cat>
          <c:val>
            <c:numRef>
              <c:f>'集計グラフ(問5-1~)'!$B$37:$B$39</c:f>
              <c:numCache>
                <c:formatCode>General</c:formatCode>
                <c:ptCount val="3"/>
                <c:pt idx="0">
                  <c:v>29</c:v>
                </c:pt>
                <c:pt idx="1">
                  <c:v>7</c:v>
                </c:pt>
                <c:pt idx="2">
                  <c:v>5</c:v>
                </c:pt>
              </c:numCache>
            </c:numRef>
          </c:val>
          <c:extLst>
            <c:ext xmlns:c16="http://schemas.microsoft.com/office/drawing/2014/chart" uri="{C3380CC4-5D6E-409C-BE32-E72D297353CC}">
              <c16:uniqueId val="{00000006-429B-405B-B4E8-BEC81C1B9F89}"/>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0CF5-47C3-80E5-AC3D8AB3D3CB}"/>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0CF5-47C3-80E5-AC3D8AB3D3C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CF5-47C3-80E5-AC3D8AB3D3CB}"/>
              </c:ext>
            </c:extLst>
          </c:dPt>
          <c:dLbls>
            <c:dLbl>
              <c:idx val="0"/>
              <c:layout>
                <c:manualLayout>
                  <c:x val="-0.18735691892997111"/>
                  <c:y val="-0.11812147289671139"/>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定期交流あり</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4625037249875056"/>
                      <c:h val="0.30391726448609463"/>
                    </c:manualLayout>
                  </c15:layout>
                  <c15:dlblFieldTable/>
                  <c15:showDataLabelsRange val="0"/>
                </c:ext>
                <c:ext xmlns:c16="http://schemas.microsoft.com/office/drawing/2014/chart" uri="{C3380CC4-5D6E-409C-BE32-E72D297353CC}">
                  <c16:uniqueId val="{00000001-0CF5-47C3-80E5-AC3D8AB3D3CB}"/>
                </c:ext>
              </c:extLst>
            </c:dLbl>
            <c:dLbl>
              <c:idx val="1"/>
              <c:layout>
                <c:manualLayout>
                  <c:x val="1.7962653110997477E-2"/>
                  <c:y val="2.9062438012760792E-2"/>
                </c:manualLayout>
              </c:layout>
              <c:tx>
                <c:rich>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交流なし</a:t>
                    </a:r>
                    <a:r>
                      <a:rPr lang="ja-JP" altLang="en-US" baseline="0" dirty="0"/>
                      <a:t>
</a:t>
                    </a:r>
                    <a:fld id="{1EDBB1CF-5121-426C-BBA6-037C832609C6}" type="PERCENTAGE">
                      <a:rPr lang="en-US" altLang="zh-TW" baseline="0" dirty="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4595867360683535"/>
                      <c:h val="0.22613555921773162"/>
                    </c:manualLayout>
                  </c15:layout>
                  <c15:dlblFieldTable/>
                  <c15:showDataLabelsRange val="0"/>
                </c:ext>
                <c:ext xmlns:c16="http://schemas.microsoft.com/office/drawing/2014/chart" uri="{C3380CC4-5D6E-409C-BE32-E72D297353CC}">
                  <c16:uniqueId val="{00000003-0CF5-47C3-80E5-AC3D8AB3D3CB}"/>
                </c:ext>
              </c:extLst>
            </c:dLbl>
            <c:dLbl>
              <c:idx val="2"/>
              <c:layout>
                <c:manualLayout>
                  <c:x val="0.29407940533159238"/>
                  <c:y val="5.6657864282847005E-2"/>
                </c:manualLayout>
              </c:layout>
              <c:tx>
                <c:rich>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r>
                      <a:rPr lang="ja-JP" altLang="en-US" baseline="0" dirty="0" smtClean="0"/>
                      <a:t>別対策</a:t>
                    </a:r>
                    <a:fld id="{3E675B4B-34C0-4A78-AC2D-FD8C60180C0C}" type="PERCENTAGE">
                      <a:rPr lang="en-US" altLang="ja-JP" baseline="0" smtClean="0"/>
                      <a:pPr>
                        <a:defRPr/>
                      </a:pPr>
                      <a:t>[パーセンテージ]</a:t>
                    </a:fld>
                    <a:endParaRPr lang="ja-JP" altLang="en-US" baseline="0" dirty="0" smtClean="0"/>
                  </a:p>
                </c:rich>
              </c:tx>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dlblFieldTable/>
                  <c15:showDataLabelsRange val="0"/>
                </c:ext>
                <c:ext xmlns:c16="http://schemas.microsoft.com/office/drawing/2014/chart" uri="{C3380CC4-5D6E-409C-BE32-E72D297353CC}">
                  <c16:uniqueId val="{00000005-0CF5-47C3-80E5-AC3D8AB3D3CB}"/>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'集計グラフ(問5-1~)'!$G$37:$G$38</c:f>
              <c:strCache>
                <c:ptCount val="2"/>
                <c:pt idx="0">
                  <c:v>定期交流あり</c:v>
                </c:pt>
                <c:pt idx="1">
                  <c:v>交流なし</c:v>
                </c:pt>
              </c:strCache>
            </c:strRef>
          </c:cat>
          <c:val>
            <c:numRef>
              <c:f>'集計グラフ(問5-1~)'!$H$37:$H$38</c:f>
              <c:numCache>
                <c:formatCode>General</c:formatCode>
                <c:ptCount val="2"/>
                <c:pt idx="0">
                  <c:v>32</c:v>
                </c:pt>
                <c:pt idx="1">
                  <c:v>3</c:v>
                </c:pt>
              </c:numCache>
            </c:numRef>
          </c:val>
          <c:extLst>
            <c:ext xmlns:c16="http://schemas.microsoft.com/office/drawing/2014/chart" uri="{C3380CC4-5D6E-409C-BE32-E72D297353CC}">
              <c16:uniqueId val="{00000006-0CF5-47C3-80E5-AC3D8AB3D3CB}"/>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F81BD">
                  <a:alpha val="69804"/>
                </a:srgbClr>
              </a:solidFill>
              <a:ln w="19050">
                <a:solidFill>
                  <a:schemeClr val="lt1"/>
                </a:solidFill>
              </a:ln>
              <a:effectLst/>
            </c:spPr>
            <c:extLst>
              <c:ext xmlns:c16="http://schemas.microsoft.com/office/drawing/2014/chart" uri="{C3380CC4-5D6E-409C-BE32-E72D297353CC}">
                <c16:uniqueId val="{00000001-1543-40BD-8A5E-A19CFC437A11}"/>
              </c:ext>
            </c:extLst>
          </c:dPt>
          <c:dPt>
            <c:idx val="1"/>
            <c:bubble3D val="0"/>
            <c:spPr>
              <a:solidFill>
                <a:srgbClr val="C0504D">
                  <a:alpha val="69804"/>
                </a:srgbClr>
              </a:solidFill>
              <a:ln w="19050">
                <a:solidFill>
                  <a:schemeClr val="lt1"/>
                </a:solidFill>
              </a:ln>
              <a:effectLst/>
            </c:spPr>
            <c:extLst>
              <c:ext xmlns:c16="http://schemas.microsoft.com/office/drawing/2014/chart" uri="{C3380CC4-5D6E-409C-BE32-E72D297353CC}">
                <c16:uniqueId val="{00000003-1543-40BD-8A5E-A19CFC437A11}"/>
              </c:ext>
            </c:extLst>
          </c:dPt>
          <c:dPt>
            <c:idx val="2"/>
            <c:bubble3D val="0"/>
            <c:spPr>
              <a:solidFill>
                <a:srgbClr val="9BBB59">
                  <a:alpha val="69804"/>
                </a:srgbClr>
              </a:solidFill>
              <a:ln w="19050">
                <a:solidFill>
                  <a:schemeClr val="lt1"/>
                </a:solidFill>
              </a:ln>
              <a:effectLst/>
            </c:spPr>
            <c:extLst>
              <c:ext xmlns:c16="http://schemas.microsoft.com/office/drawing/2014/chart" uri="{C3380CC4-5D6E-409C-BE32-E72D297353CC}">
                <c16:uniqueId val="{00000005-1543-40BD-8A5E-A19CFC437A11}"/>
              </c:ext>
            </c:extLst>
          </c:dPt>
          <c:dLbls>
            <c:dLbl>
              <c:idx val="0"/>
              <c:layout>
                <c:manualLayout>
                  <c:x val="-0.32806536079805837"/>
                  <c:y val="-0.19004666666378148"/>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対策済</a:t>
                    </a:r>
                    <a:r>
                      <a:rPr lang="ja-JP" altLang="en-US" baseline="0" dirty="0"/>
                      <a:t>
</a:t>
                    </a:r>
                    <a:fld id="{836F5CC5-29AA-46EF-9806-CF190F0F9D1E}" type="PERCENTAGE">
                      <a:rPr lang="en-US" altLang="ja-JP" baseline="0"/>
                      <a:pPr>
                        <a:defRPr sz="1050"/>
                      </a:pPr>
                      <a:t>[パーセンテージ]</a:t>
                    </a:fld>
                    <a:endParaRPr lang="ja-JP" altLang="en-US" baseline="0" dirty="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0024578153619835"/>
                      <c:h val="0.30391726448609463"/>
                    </c:manualLayout>
                  </c15:layout>
                  <c15:dlblFieldTable/>
                  <c15:showDataLabelsRange val="0"/>
                </c:ext>
                <c:ext xmlns:c16="http://schemas.microsoft.com/office/drawing/2014/chart" uri="{C3380CC4-5D6E-409C-BE32-E72D297353CC}">
                  <c16:uniqueId val="{00000001-1543-40BD-8A5E-A19CFC437A11}"/>
                </c:ext>
              </c:extLst>
            </c:dLbl>
            <c:dLbl>
              <c:idx val="1"/>
              <c:layout>
                <c:manualLayout>
                  <c:x val="0"/>
                  <c:y val="8.9231439040994204E-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r>
                      <a:rPr lang="ja-JP" altLang="en-US" baseline="0" dirty="0" smtClean="0"/>
                      <a:t>評価実施済</a:t>
                    </a:r>
                    <a:fld id="{1EDBB1CF-5121-426C-BBA6-037C832609C6}" type="PERCENTAGE">
                      <a:rPr lang="en-US" altLang="zh-TW" baseline="0" smtClean="0"/>
                      <a:pPr>
                        <a:defRPr sz="1050"/>
                      </a:pPr>
                      <a:t>[パーセンテージ]</a:t>
                    </a:fld>
                    <a:endParaRPr lang="ja-JP" altLang="en-US" baseline="0" dirty="0" smtClean="0"/>
                  </a:p>
                </c:rich>
              </c:tx>
              <c:spPr>
                <a:noFill/>
                <a:ln>
                  <a:noFill/>
                </a:ln>
                <a:effectLst>
                  <a:glow rad="127000">
                    <a:schemeClr val="accent1"/>
                  </a:glow>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32433620709523131"/>
                      <c:h val="0.21419622157122498"/>
                    </c:manualLayout>
                  </c15:layout>
                  <c15:dlblFieldTable/>
                  <c15:showDataLabelsRange val="0"/>
                </c:ext>
                <c:ext xmlns:c16="http://schemas.microsoft.com/office/drawing/2014/chart" uri="{C3380CC4-5D6E-409C-BE32-E72D297353CC}">
                  <c16:uniqueId val="{00000003-1543-40BD-8A5E-A19CFC437A11}"/>
                </c:ext>
              </c:extLst>
            </c:dLbl>
            <c:dLbl>
              <c:idx val="2"/>
              <c:layout>
                <c:manualLayout>
                  <c:x val="0.41814978474034509"/>
                  <c:y val="5.4962647128083469E-3"/>
                </c:manualLayout>
              </c:layout>
              <c:spPr>
                <a:noFill/>
                <a:ln>
                  <a:noFill/>
                </a:ln>
                <a:effectLst>
                  <a:glow rad="127000">
                    <a:srgbClr val="4F81BD"/>
                  </a:glow>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39391102861529353"/>
                      <c:h val="0.21490468237629093"/>
                    </c:manualLayout>
                  </c15:layout>
                </c:ext>
                <c:ext xmlns:c16="http://schemas.microsoft.com/office/drawing/2014/chart" uri="{C3380CC4-5D6E-409C-BE32-E72D297353CC}">
                  <c16:uniqueId val="{00000005-1543-40BD-8A5E-A19CFC437A11}"/>
                </c:ext>
              </c:extLst>
            </c:dLbl>
            <c:spPr>
              <a:noFill/>
              <a:ln>
                <a:noFill/>
              </a:ln>
              <a:effectLst>
                <a:glow rad="127000">
                  <a:schemeClr val="accent1"/>
                </a:glow>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'集計(その他'!$I$31:$I$33</c:f>
              <c:strCache>
                <c:ptCount val="3"/>
                <c:pt idx="0">
                  <c:v>対策済み(別表2で1,2を回答)</c:v>
                </c:pt>
                <c:pt idx="1">
                  <c:v>評価実施済み</c:v>
                </c:pt>
                <c:pt idx="2">
                  <c:v>耐震未評価</c:v>
                </c:pt>
              </c:strCache>
            </c:strRef>
          </c:cat>
          <c:val>
            <c:numRef>
              <c:f>'集計(その他'!$J$31:$J$33</c:f>
              <c:numCache>
                <c:formatCode>General</c:formatCode>
                <c:ptCount val="3"/>
                <c:pt idx="0">
                  <c:v>169</c:v>
                </c:pt>
                <c:pt idx="1">
                  <c:v>26</c:v>
                </c:pt>
                <c:pt idx="2">
                  <c:v>14</c:v>
                </c:pt>
              </c:numCache>
            </c:numRef>
          </c:val>
          <c:extLst>
            <c:ext xmlns:c16="http://schemas.microsoft.com/office/drawing/2014/chart" uri="{C3380CC4-5D6E-409C-BE32-E72D297353CC}">
              <c16:uniqueId val="{00000006-1543-40BD-8A5E-A19CFC437A11}"/>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0.40913</cdr:x>
      <cdr:y>0.44472</cdr:y>
    </cdr:from>
    <cdr:to>
      <cdr:x>0.59259</cdr:x>
      <cdr:y>0.594</cdr:y>
    </cdr:to>
    <cdr:sp macro="" textlink="">
      <cdr:nvSpPr>
        <cdr:cNvPr id="2" name="テキスト ボックス 1"/>
        <cdr:cNvSpPr txBox="1"/>
      </cdr:nvSpPr>
      <cdr:spPr>
        <a:xfrm xmlns:a="http://schemas.openxmlformats.org/drawingml/2006/main">
          <a:off x="1118632" y="1008610"/>
          <a:ext cx="501628" cy="338554"/>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lIns="0" tIns="0" rIns="0" bIns="0" rtlCol="0">
          <a:spAutoFit/>
        </a:bodyPr>
        <a:lstStyle xmlns:a="http://schemas.openxmlformats.org/drawingml/2006/main"/>
        <a:p xmlns:a="http://schemas.openxmlformats.org/drawingml/2006/main">
          <a:pPr algn="ctr"/>
          <a:r>
            <a:rPr lang="en-US" altLang="ja-JP" sz="1100" dirty="0" smtClean="0"/>
            <a:t>78</a:t>
          </a:r>
        </a:p>
        <a:p xmlns:a="http://schemas.openxmlformats.org/drawingml/2006/main">
          <a:pPr algn="ctr"/>
          <a:r>
            <a:rPr lang="ja-JP" altLang="en-US" sz="1100" dirty="0" smtClean="0"/>
            <a:t>事業所</a:t>
          </a:r>
          <a:endParaRPr lang="ja-JP"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0.36644</cdr:x>
      <cdr:y>0.44197</cdr:y>
    </cdr:from>
    <cdr:to>
      <cdr:x>0.5942</cdr:x>
      <cdr:y>0.59124</cdr:y>
    </cdr:to>
    <cdr:sp macro="" textlink="">
      <cdr:nvSpPr>
        <cdr:cNvPr id="3" name="テキスト ボックス 1"/>
        <cdr:cNvSpPr txBox="1"/>
      </cdr:nvSpPr>
      <cdr:spPr>
        <a:xfrm xmlns:a="http://schemas.openxmlformats.org/drawingml/2006/main">
          <a:off x="1001921" y="1002360"/>
          <a:ext cx="622745"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100" dirty="0" smtClean="0"/>
            <a:t>全</a:t>
          </a:r>
          <a:r>
            <a:rPr lang="en-US" altLang="ja-JP" sz="1100" dirty="0" smtClean="0"/>
            <a:t>34</a:t>
          </a:r>
        </a:p>
        <a:p xmlns:a="http://schemas.openxmlformats.org/drawingml/2006/main">
          <a:pPr algn="ctr"/>
          <a:r>
            <a:rPr lang="ja-JP" altLang="en-US" sz="1100" dirty="0" smtClean="0"/>
            <a:t>事業所</a:t>
          </a:r>
          <a:r>
            <a:rPr lang="en-US" altLang="ja-JP" sz="1100" dirty="0" smtClean="0"/>
            <a:t>※</a:t>
          </a:r>
          <a:endParaRPr lang="ja-JP" alt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0.40818</cdr:x>
      <cdr:y>0.44196</cdr:y>
    </cdr:from>
    <cdr:to>
      <cdr:x>0.59165</cdr:x>
      <cdr:y>0.6011</cdr:y>
    </cdr:to>
    <cdr:sp macro="" textlink="">
      <cdr:nvSpPr>
        <cdr:cNvPr id="3" name="テキスト ボックス 1"/>
        <cdr:cNvSpPr txBox="1"/>
      </cdr:nvSpPr>
      <cdr:spPr>
        <a:xfrm xmlns:a="http://schemas.openxmlformats.org/drawingml/2006/main">
          <a:off x="1056067" y="940250"/>
          <a:ext cx="474684"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100" dirty="0" smtClean="0"/>
            <a:t>全</a:t>
          </a:r>
          <a:r>
            <a:rPr lang="en-US" altLang="ja-JP" sz="1100" dirty="0" smtClean="0"/>
            <a:t>44</a:t>
          </a:r>
        </a:p>
        <a:p xmlns:a="http://schemas.openxmlformats.org/drawingml/2006/main">
          <a:pPr algn="ctr"/>
          <a:r>
            <a:rPr lang="ja-JP" altLang="en-US" sz="1100" dirty="0" smtClean="0"/>
            <a:t>事業所</a:t>
          </a:r>
          <a:endParaRPr lang="ja-JP" altLang="en-US" sz="1100" dirty="0"/>
        </a:p>
      </cdr:txBody>
    </cdr:sp>
  </cdr:relSizeAnchor>
</c:userShapes>
</file>

<file path=ppt/drawings/drawing4.xml><?xml version="1.0" encoding="utf-8"?>
<c:userShapes xmlns:c="http://schemas.openxmlformats.org/drawingml/2006/chart">
  <cdr:relSizeAnchor xmlns:cdr="http://schemas.openxmlformats.org/drawingml/2006/chartDrawing">
    <cdr:from>
      <cdr:x>0.36457</cdr:x>
      <cdr:y>0.4201</cdr:y>
    </cdr:from>
    <cdr:to>
      <cdr:x>0.63543</cdr:x>
      <cdr:y>0.57924</cdr:y>
    </cdr:to>
    <cdr:sp macro="" textlink="">
      <cdr:nvSpPr>
        <cdr:cNvPr id="3" name="テキスト ボックス 1"/>
        <cdr:cNvSpPr txBox="1"/>
      </cdr:nvSpPr>
      <cdr:spPr>
        <a:xfrm xmlns:a="http://schemas.openxmlformats.org/drawingml/2006/main">
          <a:off x="943236" y="893735"/>
          <a:ext cx="700784" cy="338563"/>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100" dirty="0" smtClean="0"/>
            <a:t>全</a:t>
          </a:r>
          <a:r>
            <a:rPr lang="en-US" altLang="ja-JP" sz="1100" dirty="0" smtClean="0"/>
            <a:t>41</a:t>
          </a:r>
        </a:p>
        <a:p xmlns:a="http://schemas.openxmlformats.org/drawingml/2006/main">
          <a:pPr algn="ctr"/>
          <a:r>
            <a:rPr lang="ja-JP" altLang="en-US" sz="1100" dirty="0" smtClean="0"/>
            <a:t>事業所</a:t>
          </a:r>
          <a:r>
            <a:rPr lang="en-US" altLang="ja-JP" sz="1100" dirty="0" smtClean="0"/>
            <a:t>※2</a:t>
          </a:r>
          <a:endParaRPr lang="ja-JP" altLang="en-US" sz="1100" dirty="0"/>
        </a:p>
      </cdr:txBody>
    </cdr:sp>
  </cdr:relSizeAnchor>
</c:userShapes>
</file>

<file path=ppt/drawings/drawing5.xml><?xml version="1.0" encoding="utf-8"?>
<c:userShapes xmlns:c="http://schemas.openxmlformats.org/drawingml/2006/chart">
  <cdr:relSizeAnchor xmlns:cdr="http://schemas.openxmlformats.org/drawingml/2006/chartDrawing">
    <cdr:from>
      <cdr:x>0.38338</cdr:x>
      <cdr:y>0.42653</cdr:y>
    </cdr:from>
    <cdr:to>
      <cdr:x>0.65755</cdr:x>
      <cdr:y>0.58567</cdr:y>
    </cdr:to>
    <cdr:sp macro="" textlink="">
      <cdr:nvSpPr>
        <cdr:cNvPr id="3" name="テキスト ボックス 1"/>
        <cdr:cNvSpPr txBox="1"/>
      </cdr:nvSpPr>
      <cdr:spPr>
        <a:xfrm xmlns:a="http://schemas.openxmlformats.org/drawingml/2006/main">
          <a:off x="991902" y="907423"/>
          <a:ext cx="709337"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100" dirty="0" smtClean="0"/>
            <a:t>全</a:t>
          </a:r>
          <a:r>
            <a:rPr lang="en-US" altLang="ja-JP" sz="1100" dirty="0" smtClean="0"/>
            <a:t>35</a:t>
          </a:r>
        </a:p>
        <a:p xmlns:a="http://schemas.openxmlformats.org/drawingml/2006/main">
          <a:pPr algn="ctr"/>
          <a:r>
            <a:rPr lang="ja-JP" altLang="en-US" sz="1100" dirty="0" smtClean="0"/>
            <a:t>事業所</a:t>
          </a:r>
          <a:r>
            <a:rPr lang="en-US" altLang="ja-JP" sz="1100" dirty="0" smtClean="0"/>
            <a:t>※1</a:t>
          </a:r>
          <a:endParaRPr lang="ja-JP" altLang="en-US" sz="1100" dirty="0"/>
        </a:p>
      </cdr:txBody>
    </cdr:sp>
  </cdr:relSizeAnchor>
</c:userShapes>
</file>

<file path=ppt/drawings/drawing6.xml><?xml version="1.0" encoding="utf-8"?>
<c:userShapes xmlns:c="http://schemas.openxmlformats.org/drawingml/2006/chart">
  <cdr:relSizeAnchor xmlns:cdr="http://schemas.openxmlformats.org/drawingml/2006/chartDrawing">
    <cdr:from>
      <cdr:x>0.35684</cdr:x>
      <cdr:y>0.47027</cdr:y>
    </cdr:from>
    <cdr:to>
      <cdr:x>0.6277</cdr:x>
      <cdr:y>0.54353</cdr:y>
    </cdr:to>
    <cdr:sp macro="" textlink="">
      <cdr:nvSpPr>
        <cdr:cNvPr id="3" name="テキスト ボックス 1"/>
        <cdr:cNvSpPr txBox="1"/>
      </cdr:nvSpPr>
      <cdr:spPr>
        <a:xfrm xmlns:a="http://schemas.openxmlformats.org/drawingml/2006/main">
          <a:off x="1006424" y="1086626"/>
          <a:ext cx="763919" cy="169277"/>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en-US" altLang="ja-JP" sz="1100" dirty="0" smtClean="0"/>
            <a:t>209</a:t>
          </a:r>
          <a:r>
            <a:rPr lang="ja-JP" altLang="en-US" sz="1100" dirty="0" smtClean="0"/>
            <a:t>施設</a:t>
          </a:r>
          <a:endParaRPr lang="en-US" altLang="ja-JP" sz="1100" dirty="0" smtClean="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307046" cy="340360"/>
          </a:xfrm>
          <a:prstGeom prst="rect">
            <a:avLst/>
          </a:prstGeom>
        </p:spPr>
        <p:txBody>
          <a:bodyPr vert="horz" lIns="95177" tIns="47591" rIns="95177" bIns="47591" rtlCol="0"/>
          <a:lstStyle>
            <a:lvl1pPr algn="l">
              <a:defRPr sz="1200"/>
            </a:lvl1pPr>
          </a:lstStyle>
          <a:p>
            <a:endParaRPr kumimoji="1" lang="ja-JP" altLang="en-US"/>
          </a:p>
        </p:txBody>
      </p:sp>
      <p:sp>
        <p:nvSpPr>
          <p:cNvPr id="3" name="日付プレースホルダ 2"/>
          <p:cNvSpPr>
            <a:spLocks noGrp="1"/>
          </p:cNvSpPr>
          <p:nvPr>
            <p:ph type="dt" idx="1"/>
          </p:nvPr>
        </p:nvSpPr>
        <p:spPr>
          <a:xfrm>
            <a:off x="5630014" y="12"/>
            <a:ext cx="4307046" cy="340360"/>
          </a:xfrm>
          <a:prstGeom prst="rect">
            <a:avLst/>
          </a:prstGeom>
        </p:spPr>
        <p:txBody>
          <a:bodyPr vert="horz" lIns="95177" tIns="47591" rIns="95177" bIns="47591" rtlCol="0"/>
          <a:lstStyle>
            <a:lvl1pPr algn="r">
              <a:defRPr sz="1200"/>
            </a:lvl1pPr>
          </a:lstStyle>
          <a:p>
            <a:fld id="{2BE7FEB5-9EDB-41A6-9477-AEC5E419DD31}" type="datetimeFigureOut">
              <a:rPr kumimoji="1" lang="ja-JP" altLang="en-US" smtClean="0"/>
              <a:pPr/>
              <a:t>2024/3/21</a:t>
            </a:fld>
            <a:endParaRPr kumimoji="1" lang="ja-JP" altLang="en-US"/>
          </a:p>
        </p:txBody>
      </p:sp>
      <p:sp>
        <p:nvSpPr>
          <p:cNvPr id="4" name="スライド イメージ プレースホルダ 3"/>
          <p:cNvSpPr>
            <a:spLocks noGrp="1" noRot="1" noChangeAspect="1"/>
          </p:cNvSpPr>
          <p:nvPr>
            <p:ph type="sldImg" idx="2"/>
          </p:nvPr>
        </p:nvSpPr>
        <p:spPr>
          <a:xfrm>
            <a:off x="3165475" y="511175"/>
            <a:ext cx="3608388" cy="2552700"/>
          </a:xfrm>
          <a:prstGeom prst="rect">
            <a:avLst/>
          </a:prstGeom>
          <a:noFill/>
          <a:ln w="12700">
            <a:solidFill>
              <a:prstClr val="black"/>
            </a:solidFill>
          </a:ln>
        </p:spPr>
        <p:txBody>
          <a:bodyPr vert="horz" lIns="95177" tIns="47591" rIns="95177" bIns="47591" rtlCol="0" anchor="ctr"/>
          <a:lstStyle/>
          <a:p>
            <a:endParaRPr lang="ja-JP" altLang="en-US"/>
          </a:p>
        </p:txBody>
      </p:sp>
      <p:sp>
        <p:nvSpPr>
          <p:cNvPr id="5" name="ノート プレースホルダ 4"/>
          <p:cNvSpPr>
            <a:spLocks noGrp="1"/>
          </p:cNvSpPr>
          <p:nvPr>
            <p:ph type="body" sz="quarter" idx="3"/>
          </p:nvPr>
        </p:nvSpPr>
        <p:spPr>
          <a:xfrm>
            <a:off x="993940" y="3233444"/>
            <a:ext cx="7951470" cy="3063243"/>
          </a:xfrm>
          <a:prstGeom prst="rect">
            <a:avLst/>
          </a:prstGeom>
        </p:spPr>
        <p:txBody>
          <a:bodyPr vert="horz" lIns="95177" tIns="47591" rIns="95177" bIns="4759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465678"/>
            <a:ext cx="4307046" cy="340360"/>
          </a:xfrm>
          <a:prstGeom prst="rect">
            <a:avLst/>
          </a:prstGeom>
        </p:spPr>
        <p:txBody>
          <a:bodyPr vert="horz" lIns="95177" tIns="47591" rIns="95177" bIns="4759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630014" y="6465678"/>
            <a:ext cx="4307046" cy="340360"/>
          </a:xfrm>
          <a:prstGeom prst="rect">
            <a:avLst/>
          </a:prstGeom>
        </p:spPr>
        <p:txBody>
          <a:bodyPr vert="horz" lIns="95177" tIns="47591" rIns="95177" bIns="47591"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2024/3/21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2024/3/21</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chart" Target="../charts/chart2.xml"/><Relationship Id="rId13" Type="http://schemas.openxmlformats.org/officeDocument/2006/relationships/chart" Target="../charts/chart7.xml"/><Relationship Id="rId3" Type="http://schemas.openxmlformats.org/officeDocument/2006/relationships/image" Target="../media/image5.jpeg"/><Relationship Id="rId7" Type="http://schemas.openxmlformats.org/officeDocument/2006/relationships/chart" Target="../charts/chart1.xml"/><Relationship Id="rId12"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chart" Target="../charts/chart5.xml"/><Relationship Id="rId5" Type="http://schemas.openxmlformats.org/officeDocument/2006/relationships/image" Target="../media/image7.png"/><Relationship Id="rId10" Type="http://schemas.openxmlformats.org/officeDocument/2006/relationships/chart" Target="../charts/chart4.xml"/><Relationship Id="rId4" Type="http://schemas.openxmlformats.org/officeDocument/2006/relationships/image" Target="../media/image6.jpeg"/><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2"/>
            <a:ext cx="6984776" cy="948865"/>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70C0"/>
                </a:solidFill>
                <a:latin typeface="HG丸ｺﾞｼｯｸM-PRO" pitchFamily="50" charset="-128"/>
                <a:ea typeface="HG丸ｺﾞｼｯｸM-PRO" pitchFamily="50" charset="-128"/>
              </a:rPr>
              <a:t>石油コンビナートの地震防災対策の</a:t>
            </a:r>
            <a:r>
              <a:rPr lang="ja-JP" altLang="en-US" sz="2400" b="1" dirty="0" smtClean="0">
                <a:solidFill>
                  <a:srgbClr val="0070C0"/>
                </a:solidFill>
                <a:latin typeface="HG丸ｺﾞｼｯｸM-PRO" pitchFamily="50" charset="-128"/>
                <a:ea typeface="HG丸ｺﾞｼｯｸM-PRO" pitchFamily="50" charset="-128"/>
              </a:rPr>
              <a:t>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400" b="1" dirty="0" smtClean="0">
                <a:solidFill>
                  <a:srgbClr val="0070C0"/>
                </a:solidFill>
                <a:latin typeface="HG丸ｺﾞｼｯｸM-PRO" pitchFamily="50" charset="-128"/>
                <a:ea typeface="HG丸ｺﾞｼｯｸM-PRO" pitchFamily="50" charset="-128"/>
              </a:rPr>
              <a:t>－２０</a:t>
            </a:r>
            <a:r>
              <a:rPr lang="en-US" altLang="ja-JP" sz="2400" b="1" dirty="0" smtClean="0">
                <a:solidFill>
                  <a:srgbClr val="0070C0"/>
                </a:solidFill>
                <a:latin typeface="HG丸ｺﾞｼｯｸM-PRO" pitchFamily="50" charset="-128"/>
                <a:ea typeface="HG丸ｺﾞｼｯｸM-PRO" pitchFamily="50" charset="-128"/>
              </a:rPr>
              <a:t>2</a:t>
            </a:r>
            <a:r>
              <a:rPr lang="ja-JP" altLang="en-US" sz="2400" b="1" dirty="0">
                <a:solidFill>
                  <a:srgbClr val="0070C0"/>
                </a:solidFill>
                <a:latin typeface="HG丸ｺﾞｼｯｸM-PRO" pitchFamily="50" charset="-128"/>
                <a:ea typeface="HG丸ｺﾞｼｯｸM-PRO" pitchFamily="50" charset="-128"/>
              </a:rPr>
              <a:t>３</a:t>
            </a:r>
            <a:r>
              <a:rPr lang="ja-JP" altLang="en-US" sz="2400" b="1" dirty="0" smtClean="0">
                <a:solidFill>
                  <a:srgbClr val="0070C0"/>
                </a:solidFill>
                <a:latin typeface="HG丸ｺﾞｼｯｸM-PRO" pitchFamily="50" charset="-128"/>
                <a:ea typeface="HG丸ｺﾞｼｯｸM-PRO" pitchFamily="50" charset="-128"/>
              </a:rPr>
              <a:t>年度版－</a:t>
            </a:r>
            <a:endParaRPr lang="en-US" altLang="ja-JP" sz="28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81370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知見</a:t>
            </a:r>
            <a:r>
              <a:rPr lang="ja-JP" altLang="en-US" sz="1600" dirty="0" smtClean="0">
                <a:solidFill>
                  <a:prstClr val="black"/>
                </a:solidFill>
                <a:latin typeface="メイリオ" pitchFamily="50" charset="-128"/>
                <a:ea typeface="メイリオ" pitchFamily="50" charset="-128"/>
                <a:cs typeface="メイリオ" pitchFamily="50" charset="-128"/>
              </a:rPr>
              <a:t>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a:t>
            </a:r>
            <a:r>
              <a:rPr lang="ja-JP" altLang="en-US" sz="1600" spc="-100" dirty="0" smtClean="0">
                <a:solidFill>
                  <a:prstClr val="black"/>
                </a:solidFill>
                <a:latin typeface="メイリオ" pitchFamily="50" charset="-128"/>
                <a:ea typeface="メイリオ" pitchFamily="50" charset="-128"/>
                <a:cs typeface="メイリオ" pitchFamily="50" charset="-128"/>
              </a:rPr>
              <a:t>を</a:t>
            </a:r>
            <a:r>
              <a:rPr lang="ja-JP" altLang="en-US" sz="1600" spc="-100" dirty="0">
                <a:solidFill>
                  <a:prstClr val="black"/>
                </a:solidFill>
                <a:latin typeface="メイリオ" pitchFamily="50" charset="-128"/>
                <a:ea typeface="メイリオ" pitchFamily="50" charset="-128"/>
                <a:cs typeface="メイリオ" pitchFamily="50" charset="-128"/>
              </a:rPr>
              <a:t>行</a:t>
            </a:r>
            <a:r>
              <a:rPr lang="ja-JP" altLang="en-US" sz="1600" spc="-100" dirty="0" smtClean="0">
                <a:solidFill>
                  <a:prstClr val="black"/>
                </a:solidFill>
                <a:latin typeface="メイリオ" pitchFamily="50" charset="-128"/>
                <a:ea typeface="メイリオ" pitchFamily="50" charset="-128"/>
                <a:cs typeface="メイリオ" pitchFamily="50" charset="-128"/>
              </a:rPr>
              <a:t>っていま</a:t>
            </a:r>
            <a:r>
              <a:rPr lang="ja-JP" altLang="en-US" sz="1600" spc="-100" dirty="0">
                <a:solidFill>
                  <a:prstClr val="black"/>
                </a:solidFill>
                <a:latin typeface="メイリオ" pitchFamily="50" charset="-128"/>
                <a:ea typeface="メイリオ" pitchFamily="50" charset="-128"/>
                <a:cs typeface="メイリオ" pitchFamily="50" charset="-128"/>
              </a:rPr>
              <a:t>す</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7" y="9456821"/>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148806" y="6206197"/>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505161"/>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288454" y="1206804"/>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360462" y="1047930"/>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3979096"/>
            <a:ext cx="7128792" cy="25852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413420" y="3834532"/>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60462" y="1408314"/>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257006" y="3391466"/>
            <a:ext cx="1728192" cy="276999"/>
          </a:xfrm>
          <a:prstGeom prst="rect">
            <a:avLst/>
          </a:prstGeom>
          <a:noFill/>
        </p:spPr>
        <p:txBody>
          <a:bodyPr wrap="square" rtlCol="0">
            <a:spAutoFit/>
          </a:bodyPr>
          <a:lstStyle/>
          <a:p>
            <a:r>
              <a:rPr kumimoji="1" lang="ja-JP" altLang="en-US" sz="1200" dirty="0" smtClean="0"/>
              <a:t>合同図上訓練</a:t>
            </a:r>
            <a:r>
              <a:rPr lang="ja-JP" altLang="en-US" sz="1200" dirty="0" smtClean="0"/>
              <a:t>の</a:t>
            </a:r>
            <a:r>
              <a:rPr lang="ja-JP" altLang="en-US" sz="1200" dirty="0"/>
              <a:t>様子</a:t>
            </a:r>
            <a:endParaRPr kumimoji="1" lang="ja-JP" altLang="en-US" sz="1200" dirty="0"/>
          </a:p>
        </p:txBody>
      </p:sp>
      <p:sp>
        <p:nvSpPr>
          <p:cNvPr id="56" name="テキスト ボックス 55"/>
          <p:cNvSpPr txBox="1"/>
          <p:nvPr/>
        </p:nvSpPr>
        <p:spPr>
          <a:xfrm>
            <a:off x="432470" y="4523804"/>
            <a:ext cx="6840760" cy="461665"/>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8010996"/>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548151"/>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0" y="450156"/>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6" name="正方形/長方形 35"/>
          <p:cNvSpPr/>
          <p:nvPr/>
        </p:nvSpPr>
        <p:spPr>
          <a:xfrm>
            <a:off x="288454" y="6810399"/>
            <a:ext cx="7128792" cy="10420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37" name="テキスト ボックス 36"/>
          <p:cNvSpPr txBox="1"/>
          <p:nvPr/>
        </p:nvSpPr>
        <p:spPr>
          <a:xfrm>
            <a:off x="413420" y="6651525"/>
            <a:ext cx="1243186"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避難計画</a:t>
            </a:r>
            <a:r>
              <a:rPr kumimoji="1" lang="en-US" altLang="ja-JP" sz="1600" dirty="0" smtClean="0">
                <a:latin typeface="+mj-ea"/>
                <a:ea typeface="+mj-ea"/>
              </a:rPr>
              <a:t>】</a:t>
            </a:r>
            <a:endParaRPr kumimoji="1" lang="ja-JP" altLang="en-US" sz="1600" dirty="0">
              <a:latin typeface="+mj-ea"/>
              <a:ea typeface="+mj-ea"/>
            </a:endParaRPr>
          </a:p>
        </p:txBody>
      </p:sp>
      <p:sp>
        <p:nvSpPr>
          <p:cNvPr id="38" name="正方形/長方形 37"/>
          <p:cNvSpPr/>
          <p:nvPr/>
        </p:nvSpPr>
        <p:spPr>
          <a:xfrm>
            <a:off x="360461" y="6979701"/>
            <a:ext cx="6912769" cy="738664"/>
          </a:xfrm>
          <a:prstGeom prst="rect">
            <a:avLst/>
          </a:prstGeom>
        </p:spPr>
        <p:txBody>
          <a:bodyPr wrap="square">
            <a:spAutoFit/>
          </a:bodyPr>
          <a:lstStyle/>
          <a:p>
            <a:r>
              <a:rPr lang="ja-JP" altLang="en-US" sz="1400" dirty="0" smtClean="0">
                <a:solidFill>
                  <a:prstClr val="black"/>
                </a:solidFill>
              </a:rPr>
              <a:t>横浜市及び川崎市は、大規模な火災や爆発等が発生し、石油コンビナート地域外にも影響が及ぶ万一の事態を想定した避難対策を含め、市の細部運用計画について見直し作業に取組むなど、対応を進めています。</a:t>
            </a:r>
            <a:endParaRPr lang="en-US" altLang="ja-JP" sz="1400" dirty="0" smtClean="0">
              <a:solidFill>
                <a:prstClr val="black"/>
              </a:solidFill>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sp>
        <p:nvSpPr>
          <p:cNvPr id="64" name="テキスト ボックス 63"/>
          <p:cNvSpPr txBox="1"/>
          <p:nvPr/>
        </p:nvSpPr>
        <p:spPr>
          <a:xfrm>
            <a:off x="409372" y="2873654"/>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360462" y="4174827"/>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417045" y="2153574"/>
            <a:ext cx="4497946" cy="646331"/>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県は、地震による危険物の漏えいやタンク火災等の大規模な災害発生直後の初動対応の習得・習熟及び関係各機関や事業所の連携を維持するため、合同図上訓練を実施しました。</a:t>
            </a:r>
            <a:endParaRPr lang="en-US" altLang="ja-JP" sz="1200" dirty="0" smtClean="0">
              <a:latin typeface="ＭＳ Ｐ明朝" pitchFamily="18" charset="-128"/>
              <a:ea typeface="ＭＳ Ｐ明朝" pitchFamily="18" charset="-128"/>
            </a:endParaRPr>
          </a:p>
        </p:txBody>
      </p:sp>
      <p:sp>
        <p:nvSpPr>
          <p:cNvPr id="43" name="テキスト ボックス 42"/>
          <p:cNvSpPr txBox="1"/>
          <p:nvPr/>
        </p:nvSpPr>
        <p:spPr>
          <a:xfrm>
            <a:off x="7921301" y="4928618"/>
            <a:ext cx="3450262" cy="276999"/>
          </a:xfrm>
          <a:prstGeom prst="rect">
            <a:avLst/>
          </a:prstGeom>
          <a:noFill/>
        </p:spPr>
        <p:txBody>
          <a:bodyPr wrap="square" rtlCol="0">
            <a:spAutoFit/>
          </a:bodyPr>
          <a:lstStyle/>
          <a:p>
            <a:pPr algn="ctr"/>
            <a:r>
              <a:rPr lang="ja-JP" altLang="en-US" sz="1200" dirty="0"/>
              <a:t>公設</a:t>
            </a:r>
            <a:r>
              <a:rPr lang="ja-JP" altLang="en-US" sz="1200" dirty="0" smtClean="0"/>
              <a:t>消防や共同防等が連携した</a:t>
            </a:r>
            <a:r>
              <a:rPr kumimoji="1" lang="ja-JP" altLang="en-US" sz="1200" dirty="0" smtClean="0"/>
              <a:t>訓練（川崎市）</a:t>
            </a:r>
            <a:endParaRPr kumimoji="1" lang="ja-JP" altLang="en-US" sz="1200" dirty="0"/>
          </a:p>
        </p:txBody>
      </p:sp>
      <p:sp>
        <p:nvSpPr>
          <p:cNvPr id="50" name="テキスト ボックス 4"/>
          <p:cNvSpPr txBox="1"/>
          <p:nvPr/>
        </p:nvSpPr>
        <p:spPr>
          <a:xfrm>
            <a:off x="13142036" y="191673"/>
            <a:ext cx="1586349" cy="51656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ja-JP" sz="1600" kern="100" dirty="0" smtClean="0">
                <a:effectLst/>
                <a:ea typeface="ＭＳ ゴシック" panose="020B0609070205080204" pitchFamily="49" charset="-128"/>
                <a:cs typeface="Times New Roman" panose="02020603050405020304" pitchFamily="18" charset="0"/>
              </a:rPr>
              <a:t>資料</a:t>
            </a:r>
            <a:r>
              <a:rPr lang="ja-JP" altLang="en-US" sz="1600" kern="100" dirty="0">
                <a:ea typeface="ＭＳ ゴシック" panose="020B0609070205080204" pitchFamily="49" charset="-128"/>
                <a:cs typeface="Times New Roman" panose="02020603050405020304" pitchFamily="18" charset="0"/>
              </a:rPr>
              <a:t>２</a:t>
            </a:r>
            <a:r>
              <a:rPr lang="ja-JP" sz="1600" kern="100" dirty="0" smtClean="0">
                <a:effectLst/>
                <a:ea typeface="ＭＳ ゴシック" panose="020B0609070205080204" pitchFamily="49" charset="-128"/>
                <a:cs typeface="Times New Roman" panose="02020603050405020304" pitchFamily="18" charset="0"/>
              </a:rPr>
              <a:t>－</a:t>
            </a:r>
            <a:r>
              <a:rPr lang="ja-JP" altLang="en-US" sz="1600" kern="100" dirty="0" smtClean="0">
                <a:effectLst/>
                <a:ea typeface="ＭＳ ゴシック" panose="020B0609070205080204" pitchFamily="49" charset="-128"/>
                <a:cs typeface="Times New Roman" panose="02020603050405020304" pitchFamily="18" charset="0"/>
              </a:rPr>
              <a:t>２</a:t>
            </a:r>
            <a:endParaRPr lang="ja-JP" sz="1200" kern="100" dirty="0">
              <a:effectLst/>
              <a:ea typeface="ＭＳ 明朝" panose="02020609040205080304" pitchFamily="17" charset="-128"/>
              <a:cs typeface="Times New Roman" panose="02020603050405020304" pitchFamily="18" charset="0"/>
            </a:endParaRPr>
          </a:p>
        </p:txBody>
      </p:sp>
      <p:sp>
        <p:nvSpPr>
          <p:cNvPr id="54" name="テキスト ボックス 53"/>
          <p:cNvSpPr txBox="1"/>
          <p:nvPr/>
        </p:nvSpPr>
        <p:spPr>
          <a:xfrm>
            <a:off x="514962" y="5181277"/>
            <a:ext cx="6675776" cy="1200329"/>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200" dirty="0" smtClean="0"/>
              <a:t>【</a:t>
            </a:r>
            <a:r>
              <a:rPr lang="ja-JP" altLang="en-US" sz="1200" dirty="0" smtClean="0"/>
              <a:t>神奈川県石油コンビナート等防災計画に基づく予防対策取組状況調査</a:t>
            </a:r>
            <a:r>
              <a:rPr lang="en-US" altLang="ja-JP" sz="1200" dirty="0" smtClean="0"/>
              <a:t>】</a:t>
            </a:r>
          </a:p>
          <a:p>
            <a:r>
              <a:rPr lang="en-US" altLang="ja-JP" sz="1200" dirty="0" smtClean="0"/>
              <a:t>URL</a:t>
            </a:r>
            <a:r>
              <a:rPr lang="ja-JP" altLang="en-US" sz="1200" dirty="0" smtClean="0"/>
              <a:t>：</a:t>
            </a:r>
            <a:r>
              <a:rPr lang="en-US" altLang="ja-JP" sz="1200" dirty="0" smtClean="0"/>
              <a:t>https</a:t>
            </a:r>
            <a:r>
              <a:rPr lang="en-US" altLang="ja-JP" sz="1200" dirty="0"/>
              <a:t>://</a:t>
            </a:r>
            <a:r>
              <a:rPr lang="en-US" altLang="ja-JP" sz="1200" dirty="0" smtClean="0"/>
              <a:t>www.pref.kanagawa.jp/docs/a2p/cnt/f5050/p15004.html</a:t>
            </a:r>
          </a:p>
          <a:p>
            <a:endParaRPr lang="en-US" altLang="ja-JP" sz="1200" dirty="0" smtClean="0"/>
          </a:p>
          <a:p>
            <a:r>
              <a:rPr lang="en-US" altLang="ja-JP" sz="1200" dirty="0" smtClean="0"/>
              <a:t>※</a:t>
            </a:r>
            <a:r>
              <a:rPr lang="ja-JP" altLang="en-US" sz="1200" dirty="0" smtClean="0"/>
              <a:t>本調査の契機とな</a:t>
            </a:r>
            <a:r>
              <a:rPr lang="ja-JP" altLang="en-US" sz="1200" dirty="0"/>
              <a:t>った</a:t>
            </a:r>
            <a:r>
              <a:rPr lang="ja-JP" altLang="en-US" sz="1200" dirty="0" smtClean="0"/>
              <a:t>、「神奈川県石油コンビナート等防災計画」の本文及び概要は、次のホームページで公表しています。</a:t>
            </a:r>
            <a:endParaRPr lang="en-US" altLang="ja-JP" sz="1200" dirty="0" smtClean="0"/>
          </a:p>
          <a:p>
            <a:r>
              <a:rPr lang="en-US" altLang="ja-JP" sz="1200" dirty="0" smtClean="0"/>
              <a:t>URL</a:t>
            </a:r>
            <a:r>
              <a:rPr lang="ja-JP" altLang="en-US" sz="1200" dirty="0" smtClean="0"/>
              <a:t>：</a:t>
            </a:r>
            <a:r>
              <a:rPr lang="en-US" altLang="ja-JP" sz="1200" dirty="0" smtClean="0"/>
              <a:t>https://www.pref.kanagawa.jp/docs/a2p/cnt/f5050/p15002.html</a:t>
            </a:r>
          </a:p>
        </p:txBody>
      </p:sp>
      <p:pic>
        <p:nvPicPr>
          <p:cNvPr id="41" name="図 40" descr="\\kfs01\s0313\05_高圧ガス・コンビナートグループ\旧コンビナートG\02 石油コンビナート等防災対策（コンビ）\01_石油コンビナート等防災対策\08 石コン本部訓練\2023（合同図上訓練）\07 訓練写真\カメラ１\【写真】2023石コン本部訓練\IMG_0571.jpe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14991" y="1746962"/>
            <a:ext cx="2265313" cy="1589510"/>
          </a:xfrm>
          <a:prstGeom prst="rect">
            <a:avLst/>
          </a:prstGeom>
          <a:noFill/>
          <a:ln>
            <a:noFill/>
          </a:ln>
        </p:spPr>
      </p:pic>
      <p:pic>
        <p:nvPicPr>
          <p:cNvPr id="2" name="図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34258" y="2290721"/>
            <a:ext cx="3371419" cy="252769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321" name="テキスト ボックス 320"/>
          <p:cNvSpPr txBox="1"/>
          <p:nvPr/>
        </p:nvSpPr>
        <p:spPr>
          <a:xfrm>
            <a:off x="9770056" y="4149118"/>
            <a:ext cx="5173005"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 </a:t>
            </a:r>
            <a:r>
              <a:rPr lang="en-US" altLang="ja-JP" sz="900" dirty="0" smtClean="0"/>
              <a:t>(</a:t>
            </a:r>
            <a:r>
              <a:rPr lang="ja-JP" altLang="en-US" sz="900" dirty="0" smtClean="0"/>
              <a:t>全</a:t>
            </a:r>
            <a:r>
              <a:rPr lang="en-US" altLang="ja-JP" sz="900" dirty="0" smtClean="0"/>
              <a:t>78</a:t>
            </a:r>
            <a:r>
              <a:rPr lang="ja-JP" altLang="en-US" sz="900" dirty="0" smtClean="0"/>
              <a:t>事業所）にアンケート調査を実施。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lang="ja-JP" altLang="en-US" sz="900" dirty="0" smtClean="0">
                <a:solidFill>
                  <a:srgbClr val="FF0000"/>
                </a:solidFill>
                <a:latin typeface="+mn-ea"/>
              </a:rPr>
              <a:t>、</a:t>
            </a:r>
            <a:r>
              <a:rPr kumimoji="1" lang="ja-JP" altLang="en-US" sz="900" dirty="0" smtClean="0">
                <a:solidFill>
                  <a:srgbClr val="FF0000"/>
                </a:solidFill>
                <a:latin typeface="+mn-ea"/>
              </a:rPr>
              <a:t> </a:t>
            </a:r>
            <a:r>
              <a:rPr lang="en-US" altLang="ja-JP" sz="900" dirty="0" smtClean="0">
                <a:latin typeface="+mn-ea"/>
              </a:rPr>
              <a:t>2023</a:t>
            </a:r>
            <a:r>
              <a:rPr kumimoji="1" lang="ja-JP" altLang="en-US" sz="900" dirty="0" smtClean="0">
                <a:latin typeface="+mn-ea"/>
              </a:rPr>
              <a:t>年</a:t>
            </a:r>
            <a:r>
              <a:rPr lang="ja-JP" altLang="en-US" sz="900" dirty="0">
                <a:latin typeface="+mn-ea"/>
              </a:rPr>
              <a:t>２</a:t>
            </a:r>
            <a:r>
              <a:rPr lang="ja-JP" altLang="en-US" sz="900" dirty="0" smtClean="0"/>
              <a:t>月</a:t>
            </a:r>
            <a:r>
              <a:rPr kumimoji="1" lang="ja-JP" altLang="en-US" sz="900" dirty="0" smtClean="0"/>
              <a:t>調査</a:t>
            </a:r>
            <a:r>
              <a:rPr lang="ja-JP" altLang="en-US" sz="900" dirty="0" smtClean="0"/>
              <a:t>時点</a:t>
            </a:r>
            <a:r>
              <a:rPr kumimoji="1" lang="ja-JP" altLang="en-US" sz="900" dirty="0" smtClean="0"/>
              <a:t>のものです。</a:t>
            </a:r>
            <a:endParaRPr kumimoji="1" lang="ja-JP" altLang="en-US" sz="900"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337756"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設備の緊急停止対応や運転状態の監視を行うコントロールルーム（計器室）の耐震化工事など</a:t>
            </a:r>
            <a:r>
              <a:rPr lang="ja-JP" altLang="en-US" sz="1200" dirty="0">
                <a:latin typeface="ＭＳ 明朝" pitchFamily="17" charset="-128"/>
                <a:ea typeface="ＭＳ 明朝" pitchFamily="17" charset="-128"/>
              </a:rPr>
              <a:t>を</a:t>
            </a:r>
            <a:r>
              <a:rPr lang="ja-JP" altLang="en-US" sz="1200" dirty="0" smtClean="0">
                <a:latin typeface="ＭＳ 明朝" pitchFamily="17" charset="-128"/>
                <a:ea typeface="ＭＳ 明朝" pitchFamily="17" charset="-128"/>
              </a:rPr>
              <a:t>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2" name="正方形/長方形 1"/>
          <p:cNvSpPr/>
          <p:nvPr/>
        </p:nvSpPr>
        <p:spPr>
          <a:xfrm>
            <a:off x="1512976" y="3080379"/>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3"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4"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ガスなどを入れたすべての高圧ガスタンクは本県の「より厳しい耐震基準」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原油や灯油などを入れた大型危険物タンクは、新耐震基準への適合が完了しています。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48" name="テキスト ボックス 315"/>
          <p:cNvSpPr txBox="1"/>
          <p:nvPr/>
        </p:nvSpPr>
        <p:spPr>
          <a:xfrm>
            <a:off x="4861831" y="1463582"/>
            <a:ext cx="2589299" cy="2215991"/>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58" name="テキスト ボックス 371"/>
          <p:cNvSpPr txBox="1"/>
          <p:nvPr/>
        </p:nvSpPr>
        <p:spPr>
          <a:xfrm>
            <a:off x="4866551" y="3906247"/>
            <a:ext cx="2606967" cy="1800493"/>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graphicFrame>
        <p:nvGraphicFramePr>
          <p:cNvPr id="359" name="グラフ 358"/>
          <p:cNvGraphicFramePr>
            <a:graphicFrameLocks/>
          </p:cNvGraphicFramePr>
          <p:nvPr>
            <p:extLst>
              <p:ext uri="{D42A27DB-BD31-4B8C-83A1-F6EECF244321}">
                <p14:modId xmlns:p14="http://schemas.microsoft.com/office/powerpoint/2010/main" val="4178123062"/>
              </p:ext>
            </p:extLst>
          </p:nvPr>
        </p:nvGraphicFramePr>
        <p:xfrm>
          <a:off x="834663" y="1106853"/>
          <a:ext cx="2734203" cy="226795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0" name="グラフ 359"/>
          <p:cNvGraphicFramePr>
            <a:graphicFrameLocks/>
          </p:cNvGraphicFramePr>
          <p:nvPr>
            <p:extLst>
              <p:ext uri="{D42A27DB-BD31-4B8C-83A1-F6EECF244321}">
                <p14:modId xmlns:p14="http://schemas.microsoft.com/office/powerpoint/2010/main" val="544589357"/>
              </p:ext>
            </p:extLst>
          </p:nvPr>
        </p:nvGraphicFramePr>
        <p:xfrm>
          <a:off x="6994988" y="1053026"/>
          <a:ext cx="2734203" cy="2267957"/>
        </p:xfrm>
        <a:graphic>
          <a:graphicData uri="http://schemas.openxmlformats.org/drawingml/2006/chart">
            <c:chart xmlns:c="http://schemas.openxmlformats.org/drawingml/2006/chart" xmlns:r="http://schemas.openxmlformats.org/officeDocument/2006/relationships" r:id="rId8"/>
          </a:graphicData>
        </a:graphic>
      </p:graphicFrame>
      <p:sp>
        <p:nvSpPr>
          <p:cNvPr id="372" name="テキスト ボックス 1"/>
          <p:cNvSpPr txBox="1"/>
          <p:nvPr/>
        </p:nvSpPr>
        <p:spPr>
          <a:xfrm>
            <a:off x="8110615" y="2029624"/>
            <a:ext cx="501628" cy="338554"/>
          </a:xfrm>
          <a:prstGeom prst="rect">
            <a:avLst/>
          </a:prstGeom>
          <a:solidFill>
            <a:schemeClr val="bg1"/>
          </a:solid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1100" dirty="0" smtClean="0"/>
              <a:t>78</a:t>
            </a:r>
          </a:p>
          <a:p>
            <a:pPr algn="ctr"/>
            <a:r>
              <a:rPr lang="ja-JP" altLang="en-US" sz="1100" dirty="0" smtClean="0"/>
              <a:t>事業所</a:t>
            </a:r>
            <a:endParaRPr lang="ja-JP" altLang="en-US" sz="1100" dirty="0"/>
          </a:p>
        </p:txBody>
      </p:sp>
      <p:graphicFrame>
        <p:nvGraphicFramePr>
          <p:cNvPr id="389" name="グラフ 388"/>
          <p:cNvGraphicFramePr>
            <a:graphicFrameLocks/>
          </p:cNvGraphicFramePr>
          <p:nvPr>
            <p:extLst>
              <p:ext uri="{D42A27DB-BD31-4B8C-83A1-F6EECF244321}">
                <p14:modId xmlns:p14="http://schemas.microsoft.com/office/powerpoint/2010/main" val="1322525990"/>
              </p:ext>
            </p:extLst>
          </p:nvPr>
        </p:nvGraphicFramePr>
        <p:xfrm>
          <a:off x="6941857" y="3238728"/>
          <a:ext cx="2734203" cy="2267957"/>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92" name="グラフ 391"/>
          <p:cNvGraphicFramePr>
            <a:graphicFrameLocks/>
          </p:cNvGraphicFramePr>
          <p:nvPr>
            <p:extLst>
              <p:ext uri="{D42A27DB-BD31-4B8C-83A1-F6EECF244321}">
                <p14:modId xmlns:p14="http://schemas.microsoft.com/office/powerpoint/2010/main" val="2280772623"/>
              </p:ext>
            </p:extLst>
          </p:nvPr>
        </p:nvGraphicFramePr>
        <p:xfrm>
          <a:off x="7134779" y="6183762"/>
          <a:ext cx="2587257" cy="2127454"/>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97" name="グラフ 396"/>
          <p:cNvGraphicFramePr>
            <a:graphicFrameLocks/>
          </p:cNvGraphicFramePr>
          <p:nvPr>
            <p:extLst>
              <p:ext uri="{D42A27DB-BD31-4B8C-83A1-F6EECF244321}">
                <p14:modId xmlns:p14="http://schemas.microsoft.com/office/powerpoint/2010/main" val="3983894671"/>
              </p:ext>
            </p:extLst>
          </p:nvPr>
        </p:nvGraphicFramePr>
        <p:xfrm>
          <a:off x="12171630" y="940958"/>
          <a:ext cx="2587257" cy="2127454"/>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01" name="グラフ 400"/>
          <p:cNvGraphicFramePr>
            <a:graphicFrameLocks/>
          </p:cNvGraphicFramePr>
          <p:nvPr>
            <p:extLst>
              <p:ext uri="{D42A27DB-BD31-4B8C-83A1-F6EECF244321}">
                <p14:modId xmlns:p14="http://schemas.microsoft.com/office/powerpoint/2010/main" val="3532688484"/>
              </p:ext>
            </p:extLst>
          </p:nvPr>
        </p:nvGraphicFramePr>
        <p:xfrm>
          <a:off x="9748454" y="950725"/>
          <a:ext cx="2587257" cy="2127454"/>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98" name="グラフ 297"/>
          <p:cNvGraphicFramePr>
            <a:graphicFrameLocks/>
          </p:cNvGraphicFramePr>
          <p:nvPr>
            <p:extLst>
              <p:ext uri="{D42A27DB-BD31-4B8C-83A1-F6EECF244321}">
                <p14:modId xmlns:p14="http://schemas.microsoft.com/office/powerpoint/2010/main" val="3576953921"/>
              </p:ext>
            </p:extLst>
          </p:nvPr>
        </p:nvGraphicFramePr>
        <p:xfrm>
          <a:off x="11208295" y="5251413"/>
          <a:ext cx="2820345" cy="2310643"/>
        </p:xfrm>
        <a:graphic>
          <a:graphicData uri="http://schemas.openxmlformats.org/drawingml/2006/chart">
            <c:chart xmlns:c="http://schemas.openxmlformats.org/drawingml/2006/chart" xmlns:r="http://schemas.openxmlformats.org/officeDocument/2006/relationships" r:id="rId13"/>
          </a:graphicData>
        </a:graphic>
      </p:graphicFrame>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14670</TotalTime>
  <Words>1592</Words>
  <Application>Microsoft Office PowerPoint</Application>
  <PresentationFormat>ユーザー設定</PresentationFormat>
  <Paragraphs>142</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HG丸ｺﾞｼｯｸM-PRO</vt:lpstr>
      <vt:lpstr>ＭＳ Ｐゴシック</vt:lpstr>
      <vt:lpstr>ＭＳ Ｐ明朝</vt:lpstr>
      <vt:lpstr>ＭＳ ゴシック</vt:lpstr>
      <vt:lpstr>ＭＳ 明朝</vt:lpstr>
      <vt:lpstr>メイリオ</vt:lpstr>
      <vt:lpstr>Arial</vt:lpstr>
      <vt:lpstr>Calibri</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1007</cp:revision>
  <cp:lastPrinted>2024-03-21T07:48:08Z</cp:lastPrinted>
  <dcterms:created xsi:type="dcterms:W3CDTF">2016-06-16T23:00:14Z</dcterms:created>
  <dcterms:modified xsi:type="dcterms:W3CDTF">2024-03-21T07:48:13Z</dcterms:modified>
</cp:coreProperties>
</file>