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64"/>
  </p:notesMasterIdLst>
  <p:handoutMasterIdLst>
    <p:handoutMasterId r:id="rId65"/>
  </p:handoutMasterIdLst>
  <p:sldIdLst>
    <p:sldId id="888" r:id="rId2"/>
    <p:sldId id="771" r:id="rId3"/>
    <p:sldId id="772" r:id="rId4"/>
    <p:sldId id="773" r:id="rId5"/>
    <p:sldId id="774" r:id="rId6"/>
    <p:sldId id="775" r:id="rId7"/>
    <p:sldId id="776" r:id="rId8"/>
    <p:sldId id="777" r:id="rId9"/>
    <p:sldId id="778" r:id="rId10"/>
    <p:sldId id="779" r:id="rId11"/>
    <p:sldId id="780" r:id="rId12"/>
    <p:sldId id="781" r:id="rId13"/>
    <p:sldId id="782" r:id="rId14"/>
    <p:sldId id="783" r:id="rId15"/>
    <p:sldId id="784" r:id="rId16"/>
    <p:sldId id="785" r:id="rId17"/>
    <p:sldId id="786" r:id="rId18"/>
    <p:sldId id="787" r:id="rId19"/>
    <p:sldId id="788" r:id="rId20"/>
    <p:sldId id="789" r:id="rId21"/>
    <p:sldId id="790" r:id="rId22"/>
    <p:sldId id="791" r:id="rId23"/>
    <p:sldId id="792" r:id="rId24"/>
    <p:sldId id="793" r:id="rId25"/>
    <p:sldId id="794" r:id="rId26"/>
    <p:sldId id="795" r:id="rId27"/>
    <p:sldId id="796" r:id="rId28"/>
    <p:sldId id="797" r:id="rId29"/>
    <p:sldId id="798" r:id="rId30"/>
    <p:sldId id="799" r:id="rId31"/>
    <p:sldId id="800" r:id="rId32"/>
    <p:sldId id="801" r:id="rId33"/>
    <p:sldId id="802" r:id="rId34"/>
    <p:sldId id="803" r:id="rId35"/>
    <p:sldId id="804" r:id="rId36"/>
    <p:sldId id="805" r:id="rId37"/>
    <p:sldId id="806" r:id="rId38"/>
    <p:sldId id="807" r:id="rId39"/>
    <p:sldId id="808" r:id="rId40"/>
    <p:sldId id="809" r:id="rId41"/>
    <p:sldId id="810" r:id="rId42"/>
    <p:sldId id="811" r:id="rId43"/>
    <p:sldId id="812" r:id="rId44"/>
    <p:sldId id="813" r:id="rId45"/>
    <p:sldId id="814" r:id="rId46"/>
    <p:sldId id="815" r:id="rId47"/>
    <p:sldId id="816" r:id="rId48"/>
    <p:sldId id="817" r:id="rId49"/>
    <p:sldId id="818" r:id="rId50"/>
    <p:sldId id="819" r:id="rId51"/>
    <p:sldId id="820" r:id="rId52"/>
    <p:sldId id="821" r:id="rId53"/>
    <p:sldId id="822" r:id="rId54"/>
    <p:sldId id="823" r:id="rId55"/>
    <p:sldId id="824" r:id="rId56"/>
    <p:sldId id="825" r:id="rId57"/>
    <p:sldId id="826" r:id="rId58"/>
    <p:sldId id="827" r:id="rId59"/>
    <p:sldId id="828" r:id="rId60"/>
    <p:sldId id="829" r:id="rId61"/>
    <p:sldId id="830" r:id="rId62"/>
    <p:sldId id="831" r:id="rId6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34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-1408"/>
    </p:cViewPr>
  </p:sorterViewPr>
  <p:notesViewPr>
    <p:cSldViewPr snapToGrid="0">
      <p:cViewPr varScale="1">
        <p:scale>
          <a:sx n="51" d="100"/>
          <a:sy n="51" d="100"/>
        </p:scale>
        <p:origin x="297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xmlns="" id="{B06DDC77-09B5-4198-94FB-5406342262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xmlns="" id="{B0E44427-EFDB-405E-AF5D-ACEADC3742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xmlns="" id="{7FC70A67-4945-4A95-A0D4-6DF23E8A13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925637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18F5F396-3CEC-40E4-B92F-953DAF3D0100}" type="slidenum">
              <a:rPr kumimoji="1" lang="ja-JP" altLang="en-US" smtClean="0"/>
              <a:pPr algn="ctr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28947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6A98E-08DB-4CAE-972D-DCF962FF85C5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A9566-1831-46C6-A54F-29032AE31F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5169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DB1AE1B3-9B3B-4F1C-B4B6-A907DFB06720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954FE47-94E4-4DA9-A469-F0646669B3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25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E1B3-9B3B-4F1C-B4B6-A907DFB06720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FE47-94E4-4DA9-A469-F0646669B3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398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B1AE1B3-9B3B-4F1C-B4B6-A907DFB06720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954FE47-94E4-4DA9-A469-F0646669B3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745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B1AE1B3-9B3B-4F1C-B4B6-A907DFB06720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954FE47-94E4-4DA9-A469-F0646669B37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006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B1AE1B3-9B3B-4F1C-B4B6-A907DFB06720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954FE47-94E4-4DA9-A469-F0646669B3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295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E1B3-9B3B-4F1C-B4B6-A907DFB06720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FE47-94E4-4DA9-A469-F0646669B3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279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E1B3-9B3B-4F1C-B4B6-A907DFB06720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FE47-94E4-4DA9-A469-F0646669B3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06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E1B3-9B3B-4F1C-B4B6-A907DFB06720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FE47-94E4-4DA9-A469-F0646669B3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233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B1AE1B3-9B3B-4F1C-B4B6-A907DFB06720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954FE47-94E4-4DA9-A469-F0646669B3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23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E1B3-9B3B-4F1C-B4B6-A907DFB06720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FE47-94E4-4DA9-A469-F0646669B3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703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B1AE1B3-9B3B-4F1C-B4B6-A907DFB06720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954FE47-94E4-4DA9-A469-F0646669B3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234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E1B3-9B3B-4F1C-B4B6-A907DFB06720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FE47-94E4-4DA9-A469-F0646669B3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05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E1B3-9B3B-4F1C-B4B6-A907DFB06720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FE47-94E4-4DA9-A469-F0646669B3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522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E1B3-9B3B-4F1C-B4B6-A907DFB06720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FE47-94E4-4DA9-A469-F0646669B3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195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E1B3-9B3B-4F1C-B4B6-A907DFB06720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FE47-94E4-4DA9-A469-F0646669B3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447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E1B3-9B3B-4F1C-B4B6-A907DFB06720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FE47-94E4-4DA9-A469-F0646669B3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393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E1B3-9B3B-4F1C-B4B6-A907DFB06720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FE47-94E4-4DA9-A469-F0646669B3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521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AE1B3-9B3B-4F1C-B4B6-A907DFB06720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4FE47-94E4-4DA9-A469-F0646669B3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4683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kumimoji="1"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ord.yahoo.co.jp/o/image/RV=1/RE=1567142762/RH=b3JkLnlhaG9vLmNvLmpw/RB=/RU=aHR0cHM6Ly90b2t5bzIwMjAub3JnL2pwL2dhbWVzL3Nwb3J0L3BhcmFseW1waWMvdGFibGUtdGVubmlzLw--/RS=%5eADB_ROTVa3iJj0GHNX5fUCnOnZTlC4-;_ylc=X3IDMgRmc3QDMD9yPTEmbD1yaQRpZHgDMARvaWQDQU5kOUdjUk5Ra0s2ejhtdUJGcndUaHE0eUhtelpuTE5NeVVWT05xZUhZTXpUWEh1aHhZNWJhcnRJUk9Rdnc4BHADNDRPUjQ0T3A0NE9xNDRPejQ0T1U0NE9ENDRLdjQ0Q0E1WTJUNTVDRARwb3MDMQRzZWMDc2h3BHNsawNyaQ--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184F0810-BFA0-4251-B7AB-E70B94DE0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63054728-6652-4BEA-9CDD-66D588980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69F13203-4A38-46A2-A524-B25C3727F7E7}"/>
              </a:ext>
            </a:extLst>
          </p:cNvPr>
          <p:cNvSpPr/>
          <p:nvPr/>
        </p:nvSpPr>
        <p:spPr>
          <a:xfrm>
            <a:off x="274166" y="345636"/>
            <a:ext cx="11538083" cy="5980213"/>
          </a:xfrm>
          <a:prstGeom prst="round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9900" dirty="0"/>
              <a:t>６時間目</a:t>
            </a:r>
          </a:p>
        </p:txBody>
      </p:sp>
    </p:spTree>
    <p:extLst>
      <p:ext uri="{BB962C8B-B14F-4D97-AF65-F5344CB8AC3E}">
        <p14:creationId xmlns:p14="http://schemas.microsoft.com/office/powerpoint/2010/main" val="285501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27FD5C55-F740-4D99-9801-8D4521870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xmlns="" id="{E67E4539-8F6A-4604-B739-03DD5F76F461}"/>
              </a:ext>
            </a:extLst>
          </p:cNvPr>
          <p:cNvSpPr/>
          <p:nvPr/>
        </p:nvSpPr>
        <p:spPr>
          <a:xfrm>
            <a:off x="253218" y="208904"/>
            <a:ext cx="11774659" cy="1973313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民族スポーツから</a:t>
            </a:r>
            <a:endParaRPr kumimoji="1" lang="en-US" altLang="ja-JP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統一ルールを制定して</a:t>
            </a:r>
            <a:r>
              <a:rPr kumimoji="1" lang="en-US" altLang="ja-JP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…</a:t>
            </a:r>
            <a:endParaRPr kumimoji="1" lang="ja-JP" alt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xmlns="" id="{69A7A8FD-7EE6-4623-BD08-4E8C0F22FABE}"/>
              </a:ext>
            </a:extLst>
          </p:cNvPr>
          <p:cNvSpPr/>
          <p:nvPr/>
        </p:nvSpPr>
        <p:spPr>
          <a:xfrm>
            <a:off x="304865" y="2299793"/>
            <a:ext cx="5332361" cy="1174085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サッカー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xmlns="" id="{39B29459-C929-481F-834F-7FE66DBEB6D5}"/>
              </a:ext>
            </a:extLst>
          </p:cNvPr>
          <p:cNvSpPr/>
          <p:nvPr/>
        </p:nvSpPr>
        <p:spPr>
          <a:xfrm>
            <a:off x="6787126" y="2285833"/>
            <a:ext cx="5018548" cy="1174086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ラグビー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xmlns="" id="{86551AFA-1801-4AA6-8BF4-1462A2042A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55" y="2973202"/>
            <a:ext cx="4196777" cy="404989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xmlns="" id="{B035F671-14A6-41CE-8F44-7ED7B97984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437" y="3225469"/>
            <a:ext cx="3502544" cy="3502544"/>
          </a:xfrm>
          <a:prstGeom prst="rect">
            <a:avLst/>
          </a:prstGeom>
        </p:spPr>
      </p:pic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xmlns="" id="{3F976FA1-51DA-47B1-A7C8-662D8E39B25A}"/>
              </a:ext>
            </a:extLst>
          </p:cNvPr>
          <p:cNvSpPr/>
          <p:nvPr/>
        </p:nvSpPr>
        <p:spPr>
          <a:xfrm>
            <a:off x="1753273" y="3955329"/>
            <a:ext cx="9068061" cy="19733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近代スポーツ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93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1FF50211-5DE7-408C-BA49-61D0343D0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0417" y="0"/>
            <a:ext cx="7745966" cy="1293028"/>
          </a:xfrm>
        </p:spPr>
        <p:txBody>
          <a:bodyPr>
            <a:noAutofit/>
          </a:bodyPr>
          <a:lstStyle/>
          <a:p>
            <a:r>
              <a:rPr kumimoji="1" lang="ja-JP" altLang="en-US" sz="8000" b="1" u="sng" dirty="0"/>
              <a:t>クーベルタン</a:t>
            </a:r>
            <a:endParaRPr kumimoji="1" lang="ja-JP" altLang="en-US" sz="8000" dirty="0"/>
          </a:p>
        </p:txBody>
      </p:sp>
      <p:sp>
        <p:nvSpPr>
          <p:cNvPr id="11" name="矢印: 下 10">
            <a:extLst>
              <a:ext uri="{FF2B5EF4-FFF2-40B4-BE49-F238E27FC236}">
                <a16:creationId xmlns:a16="http://schemas.microsoft.com/office/drawing/2014/main" xmlns="" id="{08CFE20B-E259-4385-B917-958743A8EE2C}"/>
              </a:ext>
            </a:extLst>
          </p:cNvPr>
          <p:cNvSpPr/>
          <p:nvPr/>
        </p:nvSpPr>
        <p:spPr>
          <a:xfrm>
            <a:off x="5383825" y="3405792"/>
            <a:ext cx="2643821" cy="162951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xmlns="" id="{04B639A5-0A64-419F-8CC5-AA4BF0A120F0}"/>
              </a:ext>
            </a:extLst>
          </p:cNvPr>
          <p:cNvSpPr/>
          <p:nvPr/>
        </p:nvSpPr>
        <p:spPr>
          <a:xfrm>
            <a:off x="272210" y="218291"/>
            <a:ext cx="4147095" cy="5338447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クーベルタン</a:t>
            </a:r>
            <a:endParaRPr kumimoji="1" lang="en-US" altLang="ja-JP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の画像</a:t>
            </a:r>
            <a:endParaRPr kumimoji="1" lang="en-US" altLang="ja-JP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xmlns="" id="{C8A4488C-96E3-44EE-93E7-F72E34FADA38}"/>
              </a:ext>
            </a:extLst>
          </p:cNvPr>
          <p:cNvSpPr/>
          <p:nvPr/>
        </p:nvSpPr>
        <p:spPr>
          <a:xfrm>
            <a:off x="3847855" y="1241806"/>
            <a:ext cx="8165007" cy="2247499"/>
          </a:xfrm>
          <a:prstGeom prst="wedgeRoundRectCallout">
            <a:avLst>
              <a:gd name="adj1" fmla="val -61216"/>
              <a:gd name="adj2" fmla="val -43146"/>
              <a:gd name="adj3" fmla="val 16667"/>
            </a:avLst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オリンピックを</a:t>
            </a:r>
            <a:endParaRPr kumimoji="1" lang="en-US" altLang="ja-JP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世界でやろう！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xmlns="" id="{00411CAE-2260-461D-892A-EB7506A526BE}"/>
              </a:ext>
            </a:extLst>
          </p:cNvPr>
          <p:cNvSpPr/>
          <p:nvPr/>
        </p:nvSpPr>
        <p:spPr>
          <a:xfrm>
            <a:off x="869521" y="4801437"/>
            <a:ext cx="11000934" cy="162951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国際スポーツ</a:t>
            </a: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へ発展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043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xmlns="" id="{E3FD69DD-23B3-4755-ABB2-48ABB74E82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013" y="1317809"/>
            <a:ext cx="2925163" cy="335262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59D1B97E-09DD-489E-9CED-12D2D8190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xmlns="" id="{3A31D4CE-EDD3-412A-B96C-8EECC0254355}"/>
              </a:ext>
            </a:extLst>
          </p:cNvPr>
          <p:cNvSpPr/>
          <p:nvPr/>
        </p:nvSpPr>
        <p:spPr>
          <a:xfrm>
            <a:off x="393895" y="102242"/>
            <a:ext cx="11619445" cy="1664849"/>
          </a:xfrm>
          <a:prstGeom prst="wedgeRoundRectCallout">
            <a:avLst>
              <a:gd name="adj1" fmla="val -29255"/>
              <a:gd name="adj2" fmla="val -48789"/>
              <a:gd name="adj3" fmla="val 16667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日本発祥の国際スポーツ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xmlns="" id="{E5349E3A-CB16-4296-875D-DB2C43D0C7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374" y="3428351"/>
            <a:ext cx="3099814" cy="3327406"/>
          </a:xfrm>
          <a:prstGeom prst="rect">
            <a:avLst/>
          </a:prstGeom>
        </p:spPr>
      </p:pic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xmlns="" id="{DB89FD93-D386-467B-8D33-5873D3BE42DB}"/>
              </a:ext>
            </a:extLst>
          </p:cNvPr>
          <p:cNvSpPr/>
          <p:nvPr/>
        </p:nvSpPr>
        <p:spPr>
          <a:xfrm>
            <a:off x="2719845" y="2391334"/>
            <a:ext cx="7248036" cy="3327406"/>
          </a:xfrm>
          <a:prstGeom prst="round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3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行書体" panose="03000609000000000000" pitchFamily="65" charset="-128"/>
                <a:ea typeface="HG行書体" panose="03000609000000000000" pitchFamily="65" charset="-128"/>
                <a:cs typeface="+mn-cs"/>
              </a:rPr>
              <a:t>武道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xmlns="" id="{D1DBC6BC-9053-4C96-AA39-4BF03B3800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95" y="1634009"/>
            <a:ext cx="3343300" cy="424546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xmlns="" id="{68056E6B-6C4F-4EA2-A481-8AF853D7FF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942" y="2930219"/>
            <a:ext cx="2599395" cy="38387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516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xmlns="" id="{DB89FD93-D386-467B-8D33-5873D3BE42DB}"/>
              </a:ext>
            </a:extLst>
          </p:cNvPr>
          <p:cNvSpPr/>
          <p:nvPr/>
        </p:nvSpPr>
        <p:spPr>
          <a:xfrm>
            <a:off x="3858883" y="46008"/>
            <a:ext cx="7889371" cy="2855995"/>
          </a:xfrm>
          <a:prstGeom prst="roundRect">
            <a:avLst/>
          </a:prstGeom>
          <a:solidFill>
            <a:srgbClr val="00206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行書体" panose="03000609000000000000" pitchFamily="65" charset="-128"/>
                <a:ea typeface="HG行書体" panose="03000609000000000000" pitchFamily="65" charset="-128"/>
                <a:cs typeface="+mn-cs"/>
              </a:rPr>
              <a:t>柔道の創始者</a:t>
            </a:r>
            <a:endParaRPr kumimoji="1" lang="en-US" altLang="ja-JP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行書体" panose="03000609000000000000" pitchFamily="65" charset="-128"/>
              <a:ea typeface="HG行書体" panose="03000609000000000000" pitchFamily="65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行書体" panose="03000609000000000000" pitchFamily="65" charset="-128"/>
                <a:ea typeface="HG行書体" panose="03000609000000000000" pitchFamily="65" charset="-128"/>
                <a:cs typeface="+mn-cs"/>
              </a:rPr>
              <a:t>日本の体育の父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xmlns="" id="{97F0903E-B721-4DFE-BBA0-28E8E4F753AD}"/>
              </a:ext>
            </a:extLst>
          </p:cNvPr>
          <p:cNvSpPr/>
          <p:nvPr/>
        </p:nvSpPr>
        <p:spPr>
          <a:xfrm>
            <a:off x="272211" y="218291"/>
            <a:ext cx="3948274" cy="6210644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嘉納治五郎の画像</a:t>
            </a:r>
            <a:endParaRPr kumimoji="1" lang="en-US" altLang="ja-JP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xmlns="" id="{353DCF49-017A-4C41-B895-3321E083FEAD}"/>
              </a:ext>
            </a:extLst>
          </p:cNvPr>
          <p:cNvSpPr txBox="1"/>
          <p:nvPr/>
        </p:nvSpPr>
        <p:spPr>
          <a:xfrm>
            <a:off x="1046672" y="3098245"/>
            <a:ext cx="1100218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S行書体" panose="03000600000000000000" pitchFamily="66" charset="-128"/>
                <a:ea typeface="HGS行書体" panose="03000600000000000000" pitchFamily="66" charset="-128"/>
                <a:cs typeface="+mn-cs"/>
              </a:rPr>
              <a:t>　</a:t>
            </a: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S行書体" panose="03000600000000000000" pitchFamily="66" charset="-128"/>
                <a:ea typeface="HGS行書体" panose="03000600000000000000" pitchFamily="66" charset="-128"/>
                <a:cs typeface="+mn-cs"/>
              </a:rPr>
              <a:t>か　  のう   　じ      ご    ろう</a:t>
            </a:r>
            <a:endParaRPr kumimoji="1" lang="en-US" altLang="ja-JP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S行書体" panose="03000600000000000000" pitchFamily="66" charset="-128"/>
              <a:ea typeface="HGS行書体" panose="03000600000000000000" pitchFamily="66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創英ﾌﾟﾚｾﾞﾝｽEB" panose="02020800000000000000" pitchFamily="18" charset="-128"/>
                <a:ea typeface="HGP創英ﾌﾟﾚｾﾞﾝｽEB" panose="02020800000000000000" pitchFamily="18" charset="-128"/>
                <a:cs typeface="+mn-cs"/>
              </a:rPr>
              <a:t>嘉納治五郎</a:t>
            </a:r>
          </a:p>
        </p:txBody>
      </p:sp>
    </p:spTree>
    <p:extLst>
      <p:ext uri="{BB962C8B-B14F-4D97-AF65-F5344CB8AC3E}">
        <p14:creationId xmlns:p14="http://schemas.microsoft.com/office/powerpoint/2010/main" val="341180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FD8274DD-AE80-45F6-9E99-BA15E6755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A26BFAC7-51EE-4CA2-92F5-E9ACD7946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4">
            <a:extLst>
              <a:ext uri="{FF2B5EF4-FFF2-40B4-BE49-F238E27FC236}">
                <a16:creationId xmlns:a16="http://schemas.microsoft.com/office/drawing/2014/main" xmlns="" id="{8652BF48-338E-4451-9950-970A3395D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228" y="405196"/>
            <a:ext cx="5545111" cy="627452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xmlns="" id="{EE6A2DE0-1E67-4720-A9A7-136DFAB475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155" y="281797"/>
            <a:ext cx="6173676" cy="6472686"/>
          </a:xfrm>
          <a:prstGeom prst="rect">
            <a:avLst/>
          </a:prstGeom>
        </p:spPr>
      </p:pic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xmlns="" id="{7E547C45-57CA-416D-8B23-4E06555BB0BA}"/>
              </a:ext>
            </a:extLst>
          </p:cNvPr>
          <p:cNvSpPr/>
          <p:nvPr/>
        </p:nvSpPr>
        <p:spPr>
          <a:xfrm>
            <a:off x="1101305" y="266352"/>
            <a:ext cx="9989389" cy="1928208"/>
          </a:xfrm>
          <a:prstGeom prst="roundRect">
            <a:avLst/>
          </a:prstGeom>
          <a:solidFill>
            <a:srgbClr val="EC34DF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多様な価値観◎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xmlns="" id="{A3019DC5-E0FE-4772-82F9-098CBB4E8E97}"/>
              </a:ext>
            </a:extLst>
          </p:cNvPr>
          <p:cNvSpPr/>
          <p:nvPr/>
        </p:nvSpPr>
        <p:spPr>
          <a:xfrm>
            <a:off x="308249" y="5040294"/>
            <a:ext cx="11575502" cy="1639428"/>
          </a:xfrm>
          <a:prstGeom prst="round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新たにオリンピック種目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xmlns="" id="{35B60FFE-00C5-4ADB-BCD3-BDD318315419}"/>
              </a:ext>
            </a:extLst>
          </p:cNvPr>
          <p:cNvSpPr/>
          <p:nvPr/>
        </p:nvSpPr>
        <p:spPr>
          <a:xfrm>
            <a:off x="347279" y="2305551"/>
            <a:ext cx="11385210" cy="434800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Sport</a:t>
            </a: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の日本語訳</a:t>
            </a:r>
            <a:endParaRPr kumimoji="1" lang="en-US" altLang="ja-JP" sz="1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➡娯楽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257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3CA85A4C-52F6-4620-95F2-C5CDDA163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FD2E7A79-6ADE-4EBE-8D35-C0725F41FC1C}"/>
              </a:ext>
            </a:extLst>
          </p:cNvPr>
          <p:cNvSpPr/>
          <p:nvPr/>
        </p:nvSpPr>
        <p:spPr>
          <a:xfrm>
            <a:off x="272211" y="281354"/>
            <a:ext cx="11643124" cy="6358597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e-</a:t>
            </a: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スポーツの画像</a:t>
            </a:r>
            <a:endParaRPr kumimoji="1" lang="en-US" altLang="ja-JP" sz="1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xmlns="" id="{8DDEC68B-7A91-4BE0-B590-60D063B64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9628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xmlns="" id="{A0839ED0-AA4B-4A35-9E2D-0C1EBE901041}"/>
              </a:ext>
            </a:extLst>
          </p:cNvPr>
          <p:cNvSpPr/>
          <p:nvPr/>
        </p:nvSpPr>
        <p:spPr>
          <a:xfrm>
            <a:off x="272211" y="281354"/>
            <a:ext cx="11643124" cy="6358597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e-</a:t>
            </a: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スポーツの画像</a:t>
            </a:r>
            <a:endParaRPr kumimoji="1" lang="en-US" altLang="ja-JP" sz="1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7B8EC047-8D70-4071-AA08-96309BCA1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xmlns="" id="{97D5EE5E-A583-46C5-9A5B-E8E0DF97FB93}"/>
              </a:ext>
            </a:extLst>
          </p:cNvPr>
          <p:cNvSpPr/>
          <p:nvPr/>
        </p:nvSpPr>
        <p:spPr>
          <a:xfrm>
            <a:off x="383539" y="153953"/>
            <a:ext cx="11424922" cy="1903448"/>
          </a:xfrm>
          <a:prstGeom prst="roundRec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1" lang="ja-JP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スポーツはスポーツ？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xmlns="" id="{4B731BAA-4A99-4959-A1D2-CEACC11EEB79}"/>
              </a:ext>
            </a:extLst>
          </p:cNvPr>
          <p:cNvSpPr/>
          <p:nvPr/>
        </p:nvSpPr>
        <p:spPr>
          <a:xfrm>
            <a:off x="183254" y="2211354"/>
            <a:ext cx="11825491" cy="4358257"/>
          </a:xfrm>
          <a:prstGeom prst="roundRect">
            <a:avLst/>
          </a:prstGeom>
          <a:solidFill>
            <a:srgbClr val="EC34DF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スポーツの価値観は</a:t>
            </a:r>
            <a:endParaRPr kumimoji="1" lang="en-US" altLang="ja-JP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今も変化している</a:t>
            </a:r>
            <a:endParaRPr kumimoji="1" lang="en-US" altLang="ja-JP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xmlns="" id="{910F23CC-D1D4-4C72-B2D7-7D010C7BC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754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xmlns="" id="{9FBFB9EE-F29C-4FC5-BDE5-1134EA2579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008" y="3769796"/>
            <a:ext cx="3631594" cy="295594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xmlns="" id="{D2203ABD-4C60-4A06-B0C8-A18EEB9BF5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567" y="4384944"/>
            <a:ext cx="1877900" cy="227624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xmlns="" id="{3A43E713-F4BE-489E-9C6D-BC4D0C851D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94" y="1598761"/>
            <a:ext cx="2909813" cy="3050871"/>
          </a:xfrm>
          <a:prstGeom prst="rect">
            <a:avLst/>
          </a:prstGeom>
        </p:spPr>
      </p:pic>
      <p:sp>
        <p:nvSpPr>
          <p:cNvPr id="10" name="円: 塗りつぶしなし 9">
            <a:extLst>
              <a:ext uri="{FF2B5EF4-FFF2-40B4-BE49-F238E27FC236}">
                <a16:creationId xmlns:a16="http://schemas.microsoft.com/office/drawing/2014/main" xmlns="" id="{F2E649A9-EBA8-4404-ABB2-1E0D862C5992}"/>
              </a:ext>
            </a:extLst>
          </p:cNvPr>
          <p:cNvSpPr/>
          <p:nvPr/>
        </p:nvSpPr>
        <p:spPr>
          <a:xfrm>
            <a:off x="302477" y="1737071"/>
            <a:ext cx="2811704" cy="2647873"/>
          </a:xfrm>
          <a:prstGeom prst="donut">
            <a:avLst>
              <a:gd name="adj" fmla="val 1253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円: 塗りつぶしなし 10">
            <a:extLst>
              <a:ext uri="{FF2B5EF4-FFF2-40B4-BE49-F238E27FC236}">
                <a16:creationId xmlns:a16="http://schemas.microsoft.com/office/drawing/2014/main" xmlns="" id="{E5906721-9EE8-461E-966E-56B2AABFE3B1}"/>
              </a:ext>
            </a:extLst>
          </p:cNvPr>
          <p:cNvSpPr/>
          <p:nvPr/>
        </p:nvSpPr>
        <p:spPr>
          <a:xfrm>
            <a:off x="2681974" y="3876849"/>
            <a:ext cx="2811704" cy="2647873"/>
          </a:xfrm>
          <a:prstGeom prst="donut">
            <a:avLst>
              <a:gd name="adj" fmla="val 1253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円: 塗りつぶしなし 11">
            <a:extLst>
              <a:ext uri="{FF2B5EF4-FFF2-40B4-BE49-F238E27FC236}">
                <a16:creationId xmlns:a16="http://schemas.microsoft.com/office/drawing/2014/main" xmlns="" id="{55D92562-9444-4C19-ACDD-633AC37AB7F9}"/>
              </a:ext>
            </a:extLst>
          </p:cNvPr>
          <p:cNvSpPr/>
          <p:nvPr/>
        </p:nvSpPr>
        <p:spPr>
          <a:xfrm>
            <a:off x="8619515" y="3675371"/>
            <a:ext cx="2811704" cy="2647873"/>
          </a:xfrm>
          <a:prstGeom prst="donut">
            <a:avLst>
              <a:gd name="adj" fmla="val 1253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xmlns="" id="{FA4F117D-5F50-42B7-AF73-CC78996CD5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492" y="1526250"/>
            <a:ext cx="3477866" cy="2808377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xmlns="" id="{E36AEB66-E7B8-45B0-9BEB-130DE65628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363" y="75882"/>
            <a:ext cx="3446007" cy="3446007"/>
          </a:xfrm>
          <a:prstGeom prst="rect">
            <a:avLst/>
          </a:prstGeom>
        </p:spPr>
      </p:pic>
      <p:sp>
        <p:nvSpPr>
          <p:cNvPr id="15" name="円: 塗りつぶしなし 14">
            <a:extLst>
              <a:ext uri="{FF2B5EF4-FFF2-40B4-BE49-F238E27FC236}">
                <a16:creationId xmlns:a16="http://schemas.microsoft.com/office/drawing/2014/main" xmlns="" id="{B7F8221E-D7B1-413B-9179-AED728101303}"/>
              </a:ext>
            </a:extLst>
          </p:cNvPr>
          <p:cNvSpPr/>
          <p:nvPr/>
        </p:nvSpPr>
        <p:spPr>
          <a:xfrm>
            <a:off x="4649070" y="1548638"/>
            <a:ext cx="2843917" cy="2699842"/>
          </a:xfrm>
          <a:prstGeom prst="donut">
            <a:avLst>
              <a:gd name="adj" fmla="val 1253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円: 塗りつぶしなし 15">
            <a:extLst>
              <a:ext uri="{FF2B5EF4-FFF2-40B4-BE49-F238E27FC236}">
                <a16:creationId xmlns:a16="http://schemas.microsoft.com/office/drawing/2014/main" xmlns="" id="{B90F8D20-5D94-4EC2-8C36-B65465AEE4B5}"/>
              </a:ext>
            </a:extLst>
          </p:cNvPr>
          <p:cNvSpPr/>
          <p:nvPr/>
        </p:nvSpPr>
        <p:spPr>
          <a:xfrm>
            <a:off x="8936144" y="198717"/>
            <a:ext cx="2843917" cy="2699842"/>
          </a:xfrm>
          <a:prstGeom prst="donut">
            <a:avLst>
              <a:gd name="adj" fmla="val 1253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xmlns="" id="{10FD395B-BB21-4CFA-AB24-186EB6AAEA2E}"/>
              </a:ext>
            </a:extLst>
          </p:cNvPr>
          <p:cNvSpPr/>
          <p:nvPr/>
        </p:nvSpPr>
        <p:spPr>
          <a:xfrm>
            <a:off x="302477" y="2504867"/>
            <a:ext cx="11708138" cy="2924807"/>
          </a:xfrm>
          <a:prstGeom prst="roundRect">
            <a:avLst/>
          </a:prstGeom>
          <a:solidFill>
            <a:srgbClr val="EC34DF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多様な価値観◎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xmlns="" id="{CD914999-5689-4D87-8795-5DAF93014DCB}"/>
              </a:ext>
            </a:extLst>
          </p:cNvPr>
          <p:cNvSpPr/>
          <p:nvPr/>
        </p:nvSpPr>
        <p:spPr>
          <a:xfrm>
            <a:off x="287882" y="132255"/>
            <a:ext cx="8610600" cy="15421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スポーツの考え方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685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A9BDE0B2-859F-46DA-B34D-34A265A53F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9375" y="3097363"/>
            <a:ext cx="9551961" cy="1825096"/>
          </a:xfrm>
        </p:spPr>
        <p:txBody>
          <a:bodyPr>
            <a:noAutofit/>
          </a:bodyPr>
          <a:lstStyle/>
          <a:p>
            <a:r>
              <a:rPr lang="en-US" altLang="ja-JP" sz="8800" dirty="0"/>
              <a:t>2.</a:t>
            </a:r>
            <a:r>
              <a:rPr kumimoji="1" lang="ja-JP" altLang="en-US" sz="8800" dirty="0"/>
              <a:t>スポーツの</a:t>
            </a:r>
            <a:r>
              <a:rPr kumimoji="1" lang="en-US" altLang="ja-JP" sz="8800" dirty="0"/>
              <a:t/>
            </a:r>
            <a:br>
              <a:rPr kumimoji="1" lang="en-US" altLang="ja-JP" sz="8800" dirty="0"/>
            </a:br>
            <a:r>
              <a:rPr kumimoji="1" lang="ja-JP" altLang="en-US" sz="8800" dirty="0"/>
              <a:t>技術、戦術、ルール </a:t>
            </a:r>
            <a:r>
              <a:rPr kumimoji="1" lang="en-US" altLang="ja-JP" sz="8800" dirty="0"/>
              <a:t/>
            </a:r>
            <a:br>
              <a:rPr kumimoji="1" lang="en-US" altLang="ja-JP" sz="8800" dirty="0"/>
            </a:br>
            <a:r>
              <a:rPr kumimoji="1" lang="ja-JP" altLang="en-US" sz="8800" dirty="0"/>
              <a:t>の変化</a:t>
            </a:r>
          </a:p>
        </p:txBody>
      </p:sp>
    </p:spTree>
    <p:extLst>
      <p:ext uri="{BB962C8B-B14F-4D97-AF65-F5344CB8AC3E}">
        <p14:creationId xmlns:p14="http://schemas.microsoft.com/office/powerpoint/2010/main" val="283329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D4EE7807-D893-450A-87A2-A7CD5D94D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FE77190F-CF33-49CB-AB9D-671D053F6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xmlns="" id="{0AFA9F3F-A494-4F7C-BFAB-240B9241208E}"/>
              </a:ext>
            </a:extLst>
          </p:cNvPr>
          <p:cNvSpPr/>
          <p:nvPr/>
        </p:nvSpPr>
        <p:spPr>
          <a:xfrm>
            <a:off x="851307" y="3688709"/>
            <a:ext cx="10686700" cy="3078097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用具の進化が</a:t>
            </a:r>
            <a:r>
              <a:rPr kumimoji="1" lang="en-US" altLang="ja-JP" sz="9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『</a:t>
            </a:r>
            <a:r>
              <a:rPr kumimoji="1" lang="ja-JP" altLang="en-US" sz="9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技術</a:t>
            </a:r>
            <a:r>
              <a:rPr kumimoji="1" lang="en-US" altLang="ja-JP" sz="9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』</a:t>
            </a: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に影響を与えている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xmlns="" id="{B6449171-E91F-4FCE-96D7-B1354168EAF8}"/>
              </a:ext>
            </a:extLst>
          </p:cNvPr>
          <p:cNvSpPr/>
          <p:nvPr/>
        </p:nvSpPr>
        <p:spPr>
          <a:xfrm>
            <a:off x="5954165" y="108234"/>
            <a:ext cx="6035541" cy="3337806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現代の棒高跳びの画像</a:t>
            </a:r>
            <a:endParaRPr kumimoji="1" lang="en-US" altLang="ja-JP" sz="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xmlns="" id="{C6478021-04E9-4C16-AD09-2D951997F5DC}"/>
              </a:ext>
            </a:extLst>
          </p:cNvPr>
          <p:cNvSpPr/>
          <p:nvPr/>
        </p:nvSpPr>
        <p:spPr>
          <a:xfrm>
            <a:off x="159116" y="152181"/>
            <a:ext cx="5674345" cy="3337806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昔の木登り法の画像</a:t>
            </a:r>
            <a:endParaRPr kumimoji="1" lang="en-US" altLang="ja-JP" sz="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897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913009A8-F4CC-41EB-A282-E08E2A6D90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xmlns="" id="{98A32972-64BF-4BF0-9E39-EF44614FC6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8BD514A2-A40A-4BD0-811F-C440D8C4A5D0}"/>
              </a:ext>
            </a:extLst>
          </p:cNvPr>
          <p:cNvSpPr/>
          <p:nvPr/>
        </p:nvSpPr>
        <p:spPr>
          <a:xfrm>
            <a:off x="407963" y="309490"/>
            <a:ext cx="11310425" cy="5922498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【</a:t>
            </a: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学習ノート</a:t>
            </a:r>
            <a:r>
              <a:rPr kumimoji="1" lang="en-US" altLang="ja-JP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】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　　　・今日の体調</a:t>
            </a:r>
            <a:endParaRPr kumimoji="1" lang="en-US" altLang="ja-JP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　　　・小単元名</a:t>
            </a:r>
            <a:endParaRPr kumimoji="1" lang="en-US" altLang="ja-JP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　　　・本時のねらい</a:t>
            </a:r>
          </a:p>
        </p:txBody>
      </p:sp>
    </p:spTree>
    <p:extLst>
      <p:ext uri="{BB962C8B-B14F-4D97-AF65-F5344CB8AC3E}">
        <p14:creationId xmlns:p14="http://schemas.microsoft.com/office/powerpoint/2010/main" val="184034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xmlns="" id="{7F0D18CC-6F19-4FCB-A9AF-61D082B1DE8A}"/>
              </a:ext>
            </a:extLst>
          </p:cNvPr>
          <p:cNvSpPr/>
          <p:nvPr/>
        </p:nvSpPr>
        <p:spPr>
          <a:xfrm>
            <a:off x="158912" y="1364566"/>
            <a:ext cx="11742356" cy="4942308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noProof="0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パソコン、カメラ、タブレットの</a:t>
            </a: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画像</a:t>
            </a:r>
            <a:endParaRPr kumimoji="1" lang="en-US" altLang="ja-JP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9723D4D5-387A-4448-87C5-FAC447969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9283" y="207772"/>
            <a:ext cx="10148797" cy="1467989"/>
          </a:xfrm>
        </p:spPr>
        <p:txBody>
          <a:bodyPr>
            <a:normAutofit/>
          </a:bodyPr>
          <a:lstStyle/>
          <a:p>
            <a:r>
              <a:rPr kumimoji="1" lang="ja-JP" altLang="en-US" sz="9600" dirty="0"/>
              <a:t>アナリスト</a:t>
            </a:r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xmlns="" id="{12CC8A5E-063E-4238-BE3F-2C2DC3CBA7FA}"/>
              </a:ext>
            </a:extLst>
          </p:cNvPr>
          <p:cNvSpPr/>
          <p:nvPr/>
        </p:nvSpPr>
        <p:spPr>
          <a:xfrm>
            <a:off x="3831505" y="1523843"/>
            <a:ext cx="4616878" cy="1467990"/>
          </a:xfrm>
          <a:prstGeom prst="wedgeRoundRectCallout">
            <a:avLst>
              <a:gd name="adj1" fmla="val 63747"/>
              <a:gd name="adj2" fmla="val 53801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ビデオカメラ</a:t>
            </a:r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xmlns="" id="{2EB48F28-537B-4942-9F31-1E4CC16B44A2}"/>
              </a:ext>
            </a:extLst>
          </p:cNvPr>
          <p:cNvSpPr/>
          <p:nvPr/>
        </p:nvSpPr>
        <p:spPr>
          <a:xfrm>
            <a:off x="149418" y="2991832"/>
            <a:ext cx="3868615" cy="1293028"/>
          </a:xfrm>
          <a:prstGeom prst="wedgeRoundRectCallout">
            <a:avLst>
              <a:gd name="adj1" fmla="val 74440"/>
              <a:gd name="adj2" fmla="val 6794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パソコン</a:t>
            </a:r>
          </a:p>
        </p:txBody>
      </p:sp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xmlns="" id="{056B41AA-F653-4DCF-869D-0AF89D72C30C}"/>
              </a:ext>
            </a:extLst>
          </p:cNvPr>
          <p:cNvSpPr/>
          <p:nvPr/>
        </p:nvSpPr>
        <p:spPr>
          <a:xfrm>
            <a:off x="4162484" y="4847493"/>
            <a:ext cx="4160850" cy="1293028"/>
          </a:xfrm>
          <a:prstGeom prst="wedgeRoundRectCallout">
            <a:avLst>
              <a:gd name="adj1" fmla="val 77349"/>
              <a:gd name="adj2" fmla="val -47384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タブレット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xmlns="" id="{D7649F48-66D4-46E9-84E7-22323DBD8849}"/>
              </a:ext>
            </a:extLst>
          </p:cNvPr>
          <p:cNvSpPr/>
          <p:nvPr/>
        </p:nvSpPr>
        <p:spPr>
          <a:xfrm>
            <a:off x="158912" y="3346462"/>
            <a:ext cx="11909639" cy="3371970"/>
          </a:xfrm>
          <a:prstGeom prst="round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用具の進化が</a:t>
            </a:r>
            <a:r>
              <a:rPr kumimoji="1" lang="en-US" altLang="ja-JP" sz="115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『</a:t>
            </a:r>
            <a:r>
              <a:rPr kumimoji="1" lang="ja-JP" altLang="en-US" sz="115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戦術</a:t>
            </a:r>
            <a:r>
              <a:rPr kumimoji="1" lang="en-US" altLang="ja-JP" sz="115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』</a:t>
            </a: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に影響を与えている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xmlns="" id="{A2CED00A-BB5F-408C-9055-8D9DD9B0B105}"/>
              </a:ext>
            </a:extLst>
          </p:cNvPr>
          <p:cNvSpPr/>
          <p:nvPr/>
        </p:nvSpPr>
        <p:spPr>
          <a:xfrm>
            <a:off x="302218" y="182474"/>
            <a:ext cx="5042705" cy="2976596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バレーボール</a:t>
            </a:r>
            <a:endParaRPr kumimoji="1" lang="en-US" altLang="ja-JP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スパイクを打っている画像</a:t>
            </a:r>
            <a:endParaRPr kumimoji="1" lang="en-US" altLang="ja-JP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吹き出し: 角を丸めた四角形 12">
            <a:extLst>
              <a:ext uri="{FF2B5EF4-FFF2-40B4-BE49-F238E27FC236}">
                <a16:creationId xmlns:a16="http://schemas.microsoft.com/office/drawing/2014/main" xmlns="" id="{4DD6E3B0-FA03-455F-914D-46985AC56680}"/>
              </a:ext>
            </a:extLst>
          </p:cNvPr>
          <p:cNvSpPr/>
          <p:nvPr/>
        </p:nvSpPr>
        <p:spPr>
          <a:xfrm>
            <a:off x="5471173" y="120613"/>
            <a:ext cx="6556740" cy="3138690"/>
          </a:xfrm>
          <a:prstGeom prst="wedgeRoundRectCallout">
            <a:avLst>
              <a:gd name="adj1" fmla="val -65870"/>
              <a:gd name="adj2" fmla="val 32619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そっちにブロックするのは</a:t>
            </a:r>
            <a:endParaRPr kumimoji="1" lang="en-US" altLang="ja-JP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お見通だぁー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579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CBE88278-0B80-4C6B-A5AD-3ED28C591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xmlns="" id="{D46DC294-635A-45C3-A9ED-1CC807B26252}"/>
              </a:ext>
            </a:extLst>
          </p:cNvPr>
          <p:cNvSpPr/>
          <p:nvPr/>
        </p:nvSpPr>
        <p:spPr>
          <a:xfrm>
            <a:off x="235612" y="3848335"/>
            <a:ext cx="11718906" cy="291612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用具の進化が</a:t>
            </a:r>
            <a:r>
              <a:rPr kumimoji="1" lang="en-US" altLang="ja-JP" sz="8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『</a:t>
            </a:r>
            <a:r>
              <a:rPr kumimoji="1" lang="ja-JP" altLang="en-US" sz="9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ルール</a:t>
            </a:r>
            <a:r>
              <a:rPr kumimoji="1" lang="en-US" altLang="ja-JP" sz="9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』</a:t>
            </a: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に影響を与えている</a:t>
            </a:r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xmlns="" id="{9AE4F4CC-A906-46CA-A288-B4C88E3680E7}"/>
              </a:ext>
            </a:extLst>
          </p:cNvPr>
          <p:cNvSpPr/>
          <p:nvPr/>
        </p:nvSpPr>
        <p:spPr>
          <a:xfrm>
            <a:off x="271142" y="231408"/>
            <a:ext cx="11551334" cy="3430136"/>
          </a:xfrm>
          <a:prstGeom prst="wedgeRoundRectCallout">
            <a:avLst>
              <a:gd name="adj1" fmla="val 37792"/>
              <a:gd name="adj2" fmla="val 24370"/>
              <a:gd name="adj3" fmla="val 16667"/>
            </a:avLst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バットを重くして</a:t>
            </a:r>
            <a:endParaRPr kumimoji="1" lang="en-US" altLang="ja-JP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飛びづらくした</a:t>
            </a:r>
            <a:endParaRPr kumimoji="1" lang="en-US" altLang="ja-JP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xmlns="" id="{FA28941C-CF04-48E9-A3A5-7CD843AAE1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1" y="1892915"/>
            <a:ext cx="2574446" cy="2574446"/>
          </a:xfrm>
        </p:spPr>
      </p:pic>
      <p:pic>
        <p:nvPicPr>
          <p:cNvPr id="6" name="コンテンツ プレースホルダー 4">
            <a:extLst>
              <a:ext uri="{FF2B5EF4-FFF2-40B4-BE49-F238E27FC236}">
                <a16:creationId xmlns:a16="http://schemas.microsoft.com/office/drawing/2014/main" xmlns="" id="{92427817-DF2E-4713-B2DC-1B50E220088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3"/>
          <a:stretch/>
        </p:blipFill>
        <p:spPr>
          <a:xfrm>
            <a:off x="9429216" y="971862"/>
            <a:ext cx="1788960" cy="30409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948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xmlns="" id="{DD1631F5-EB3B-4A89-AE62-8B4ED0563429}"/>
              </a:ext>
            </a:extLst>
          </p:cNvPr>
          <p:cNvSpPr/>
          <p:nvPr/>
        </p:nvSpPr>
        <p:spPr>
          <a:xfrm>
            <a:off x="506531" y="558178"/>
            <a:ext cx="11534360" cy="6032483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バレーボール</a:t>
            </a:r>
            <a:endParaRPr kumimoji="1" lang="en-US" altLang="ja-JP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女子日本代表の画像</a:t>
            </a:r>
            <a:endParaRPr kumimoji="1" lang="en-US" altLang="ja-JP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xmlns="" id="{545EBCC3-7198-4FA1-B554-B8473745A045}"/>
              </a:ext>
            </a:extLst>
          </p:cNvPr>
          <p:cNvSpPr/>
          <p:nvPr/>
        </p:nvSpPr>
        <p:spPr>
          <a:xfrm>
            <a:off x="699867" y="1842867"/>
            <a:ext cx="10792266" cy="1378634"/>
          </a:xfrm>
          <a:prstGeom prst="round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昔、サイドアウト制だった</a:t>
            </a:r>
          </a:p>
        </p:txBody>
      </p:sp>
      <p:sp>
        <p:nvSpPr>
          <p:cNvPr id="7" name="矢印: 下 6">
            <a:extLst>
              <a:ext uri="{FF2B5EF4-FFF2-40B4-BE49-F238E27FC236}">
                <a16:creationId xmlns:a16="http://schemas.microsoft.com/office/drawing/2014/main" xmlns="" id="{F3E19CAC-E44C-4AD4-864F-07B1E163C6B7}"/>
              </a:ext>
            </a:extLst>
          </p:cNvPr>
          <p:cNvSpPr/>
          <p:nvPr/>
        </p:nvSpPr>
        <p:spPr>
          <a:xfrm>
            <a:off x="5012787" y="3052690"/>
            <a:ext cx="2166425" cy="1730327"/>
          </a:xfrm>
          <a:prstGeom prst="downArrow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xmlns="" id="{BF36C82C-8BD4-4F4A-98B6-B022028C8876}"/>
              </a:ext>
            </a:extLst>
          </p:cNvPr>
          <p:cNvSpPr/>
          <p:nvPr/>
        </p:nvSpPr>
        <p:spPr>
          <a:xfrm>
            <a:off x="731681" y="4836323"/>
            <a:ext cx="10792266" cy="1378634"/>
          </a:xfrm>
          <a:prstGeom prst="roundRect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ラリーポイント制になった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xmlns="" id="{9E586A5C-09EF-4BF0-BD9D-D87FC528DDF6}"/>
              </a:ext>
            </a:extLst>
          </p:cNvPr>
          <p:cNvSpPr/>
          <p:nvPr/>
        </p:nvSpPr>
        <p:spPr>
          <a:xfrm>
            <a:off x="4853731" y="211016"/>
            <a:ext cx="7185283" cy="1378634"/>
          </a:xfrm>
          <a:prstGeom prst="roundRect">
            <a:avLst/>
          </a:prstGeom>
          <a:solidFill>
            <a:srgbClr val="FC2A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バレーボール</a:t>
            </a:r>
          </a:p>
        </p:txBody>
      </p:sp>
      <p:sp>
        <p:nvSpPr>
          <p:cNvPr id="10" name="思考の吹き出し: 雲形 9">
            <a:extLst>
              <a:ext uri="{FF2B5EF4-FFF2-40B4-BE49-F238E27FC236}">
                <a16:creationId xmlns:a16="http://schemas.microsoft.com/office/drawing/2014/main" xmlns="" id="{749BA351-A4D7-4566-8A9C-8F36CC5B4DCF}"/>
              </a:ext>
            </a:extLst>
          </p:cNvPr>
          <p:cNvSpPr/>
          <p:nvPr/>
        </p:nvSpPr>
        <p:spPr>
          <a:xfrm>
            <a:off x="699866" y="3052690"/>
            <a:ext cx="4218925" cy="2087281"/>
          </a:xfrm>
          <a:prstGeom prst="cloudCallout">
            <a:avLst>
              <a:gd name="adj1" fmla="val 30594"/>
              <a:gd name="adj2" fmla="val 37625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なぜ？</a:t>
            </a:r>
          </a:p>
        </p:txBody>
      </p:sp>
      <p:sp>
        <p:nvSpPr>
          <p:cNvPr id="12" name="角丸四角形 4">
            <a:extLst>
              <a:ext uri="{FF2B5EF4-FFF2-40B4-BE49-F238E27FC236}">
                <a16:creationId xmlns:a16="http://schemas.microsoft.com/office/drawing/2014/main" xmlns="" id="{12D2CC6E-8F2C-4944-A7D4-4D2D44A5037E}"/>
              </a:ext>
            </a:extLst>
          </p:cNvPr>
          <p:cNvSpPr/>
          <p:nvPr/>
        </p:nvSpPr>
        <p:spPr>
          <a:xfrm>
            <a:off x="355422" y="1733553"/>
            <a:ext cx="11836578" cy="456626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試合時間を読めるようにして、</a:t>
            </a:r>
            <a:endParaRPr kumimoji="1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放映権</a:t>
            </a: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を売るため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xmlns="" id="{EDDF3BAE-66B3-44A7-B749-73175DC1A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459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xmlns="" id="{6255947D-91D0-4F95-A07C-453FA2916D6D}"/>
              </a:ext>
            </a:extLst>
          </p:cNvPr>
          <p:cNvSpPr/>
          <p:nvPr/>
        </p:nvSpPr>
        <p:spPr>
          <a:xfrm>
            <a:off x="268463" y="260252"/>
            <a:ext cx="11565263" cy="6386731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八村塁選手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の画像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xmlns="" id="{6088D4AE-E190-4C66-A406-E764A5B92668}"/>
              </a:ext>
            </a:extLst>
          </p:cNvPr>
          <p:cNvSpPr/>
          <p:nvPr/>
        </p:nvSpPr>
        <p:spPr>
          <a:xfrm>
            <a:off x="3893213" y="171747"/>
            <a:ext cx="8145802" cy="1471563"/>
          </a:xfrm>
          <a:prstGeom prst="roundRect">
            <a:avLst/>
          </a:prstGeom>
          <a:solidFill>
            <a:srgbClr val="0070C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バスケットボール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xmlns="" id="{50FC5566-2D39-44B0-994A-EAB5CB9385F5}"/>
              </a:ext>
            </a:extLst>
          </p:cNvPr>
          <p:cNvSpPr/>
          <p:nvPr/>
        </p:nvSpPr>
        <p:spPr>
          <a:xfrm>
            <a:off x="701107" y="1842867"/>
            <a:ext cx="10792266" cy="1378634"/>
          </a:xfrm>
          <a:prstGeom prst="roundRect">
            <a:avLst/>
          </a:prstGeom>
          <a:solidFill>
            <a:schemeClr val="accent2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20</a:t>
            </a: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分</a:t>
            </a:r>
            <a:r>
              <a:rPr kumimoji="1" lang="en-US" altLang="ja-JP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×2</a:t>
            </a: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の前・後半制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xmlns="" id="{D1CBB632-F634-4D0F-A329-6EBBC51A7A0B}"/>
              </a:ext>
            </a:extLst>
          </p:cNvPr>
          <p:cNvSpPr/>
          <p:nvPr/>
        </p:nvSpPr>
        <p:spPr>
          <a:xfrm>
            <a:off x="294211" y="4405991"/>
            <a:ext cx="11560712" cy="2087281"/>
          </a:xfrm>
          <a:prstGeom prst="roundRect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10</a:t>
            </a:r>
            <a:r>
              <a:rPr kumimoji="1" lang="ja-JP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分</a:t>
            </a:r>
            <a:r>
              <a:rPr kumimoji="1" lang="en-US" altLang="ja-JP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×4</a:t>
            </a:r>
            <a:r>
              <a:rPr kumimoji="1" lang="ja-JP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のクォーター制</a:t>
            </a:r>
          </a:p>
        </p:txBody>
      </p:sp>
      <p:sp>
        <p:nvSpPr>
          <p:cNvPr id="13" name="思考の吹き出し: 雲形 12">
            <a:extLst>
              <a:ext uri="{FF2B5EF4-FFF2-40B4-BE49-F238E27FC236}">
                <a16:creationId xmlns:a16="http://schemas.microsoft.com/office/drawing/2014/main" xmlns="" id="{C219EB2F-3303-40B0-B4FE-346DC12A623C}"/>
              </a:ext>
            </a:extLst>
          </p:cNvPr>
          <p:cNvSpPr/>
          <p:nvPr/>
        </p:nvSpPr>
        <p:spPr>
          <a:xfrm>
            <a:off x="337077" y="2770106"/>
            <a:ext cx="4218925" cy="2087281"/>
          </a:xfrm>
          <a:prstGeom prst="cloudCallout">
            <a:avLst>
              <a:gd name="adj1" fmla="val 30594"/>
              <a:gd name="adj2" fmla="val 37625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なぜ？</a:t>
            </a:r>
          </a:p>
        </p:txBody>
      </p:sp>
      <p:sp>
        <p:nvSpPr>
          <p:cNvPr id="10" name="矢印: 下 9">
            <a:extLst>
              <a:ext uri="{FF2B5EF4-FFF2-40B4-BE49-F238E27FC236}">
                <a16:creationId xmlns:a16="http://schemas.microsoft.com/office/drawing/2014/main" xmlns="" id="{0E68E7AE-ACCA-46E2-85EB-1D9ED72FB41D}"/>
              </a:ext>
            </a:extLst>
          </p:cNvPr>
          <p:cNvSpPr/>
          <p:nvPr/>
        </p:nvSpPr>
        <p:spPr>
          <a:xfrm>
            <a:off x="4982896" y="3070702"/>
            <a:ext cx="2521191" cy="1544472"/>
          </a:xfrm>
          <a:prstGeom prst="downArrow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940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xmlns="" id="{DF3837BD-019C-4E64-B69B-B74A0C7BF8DD}"/>
              </a:ext>
            </a:extLst>
          </p:cNvPr>
          <p:cNvSpPr/>
          <p:nvPr/>
        </p:nvSpPr>
        <p:spPr>
          <a:xfrm>
            <a:off x="352124" y="185582"/>
            <a:ext cx="11565263" cy="6386731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八村塁選手の画像</a:t>
            </a:r>
            <a:endParaRPr kumimoji="1" lang="en-US" altLang="ja-JP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xmlns="" id="{50FC5566-2D39-44B0-994A-EAB5CB9385F5}"/>
              </a:ext>
            </a:extLst>
          </p:cNvPr>
          <p:cNvSpPr/>
          <p:nvPr/>
        </p:nvSpPr>
        <p:spPr>
          <a:xfrm>
            <a:off x="352124" y="185582"/>
            <a:ext cx="11379654" cy="1549353"/>
          </a:xfrm>
          <a:prstGeom prst="round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インターバル</a:t>
            </a: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が増える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xmlns="" id="{D1CBB632-F634-4D0F-A329-6EBBC51A7A0B}"/>
              </a:ext>
            </a:extLst>
          </p:cNvPr>
          <p:cNvSpPr/>
          <p:nvPr/>
        </p:nvSpPr>
        <p:spPr>
          <a:xfrm>
            <a:off x="645818" y="1897070"/>
            <a:ext cx="10792266" cy="2349344"/>
          </a:xfrm>
          <a:prstGeom prst="roundRect">
            <a:avLst/>
          </a:prstGeom>
          <a:solidFill>
            <a:schemeClr val="accent2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ＣＭ</a:t>
            </a: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が多く流せる</a:t>
            </a:r>
          </a:p>
        </p:txBody>
      </p:sp>
      <p:sp>
        <p:nvSpPr>
          <p:cNvPr id="10" name="矢印: 下 9">
            <a:extLst>
              <a:ext uri="{FF2B5EF4-FFF2-40B4-BE49-F238E27FC236}">
                <a16:creationId xmlns:a16="http://schemas.microsoft.com/office/drawing/2014/main" xmlns="" id="{0E68E7AE-ACCA-46E2-85EB-1D9ED72FB41D}"/>
              </a:ext>
            </a:extLst>
          </p:cNvPr>
          <p:cNvSpPr/>
          <p:nvPr/>
        </p:nvSpPr>
        <p:spPr>
          <a:xfrm>
            <a:off x="4790783" y="1688796"/>
            <a:ext cx="2238379" cy="1054404"/>
          </a:xfrm>
          <a:prstGeom prst="downArrow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xmlns="" id="{B991CE9B-4D5A-4ECC-B326-896B68B5708B}"/>
              </a:ext>
            </a:extLst>
          </p:cNvPr>
          <p:cNvSpPr/>
          <p:nvPr/>
        </p:nvSpPr>
        <p:spPr>
          <a:xfrm>
            <a:off x="152986" y="4432798"/>
            <a:ext cx="11886028" cy="2239620"/>
          </a:xfrm>
          <a:prstGeom prst="roundRect">
            <a:avLst/>
          </a:prstGeom>
          <a:solidFill>
            <a:srgbClr val="FC2AC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スポンサー</a:t>
            </a: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が多く付く、</a:t>
            </a:r>
            <a:r>
              <a:rPr kumimoji="1" lang="ja-JP" altLang="en-US" sz="8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広告</a:t>
            </a: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収入増</a:t>
            </a:r>
            <a:endParaRPr kumimoji="1" lang="ja-JP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矢印: 下 13">
            <a:extLst>
              <a:ext uri="{FF2B5EF4-FFF2-40B4-BE49-F238E27FC236}">
                <a16:creationId xmlns:a16="http://schemas.microsoft.com/office/drawing/2014/main" xmlns="" id="{E275BB56-FE5E-44DC-BE32-C5B383671611}"/>
              </a:ext>
            </a:extLst>
          </p:cNvPr>
          <p:cNvSpPr/>
          <p:nvPr/>
        </p:nvSpPr>
        <p:spPr>
          <a:xfrm>
            <a:off x="4701027" y="3729652"/>
            <a:ext cx="2468382" cy="1054403"/>
          </a:xfrm>
          <a:prstGeom prst="downArrow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04EE42CE-C71C-4DD5-A4CC-DC5B3B2BD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866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1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752E420B-FBE5-4FEF-9B6A-187FD688F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xmlns="" id="{14358D66-185A-427B-8CAE-F29B80654176}"/>
              </a:ext>
            </a:extLst>
          </p:cNvPr>
          <p:cNvSpPr/>
          <p:nvPr/>
        </p:nvSpPr>
        <p:spPr>
          <a:xfrm>
            <a:off x="313368" y="359046"/>
            <a:ext cx="11565263" cy="6241143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昔のバスケットリーグ</a:t>
            </a:r>
            <a:endParaRPr kumimoji="1" lang="en-US" altLang="ja-JP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の画像</a:t>
            </a:r>
            <a:endParaRPr kumimoji="1" lang="en-US" altLang="ja-JP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DDC04EF9-E99C-492C-8FA0-54B53836273A}"/>
              </a:ext>
            </a:extLst>
          </p:cNvPr>
          <p:cNvSpPr/>
          <p:nvPr/>
        </p:nvSpPr>
        <p:spPr>
          <a:xfrm>
            <a:off x="3859553" y="359046"/>
            <a:ext cx="7231402" cy="2103681"/>
          </a:xfrm>
          <a:prstGeom prst="roundRect">
            <a:avLst/>
          </a:prstGeom>
          <a:solidFill>
            <a:srgbClr val="002060">
              <a:alpha val="8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寂しい</a:t>
            </a:r>
            <a:r>
              <a:rPr kumimoji="1" lang="en-US" altLang="ja-JP" sz="1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…</a:t>
            </a:r>
            <a:endParaRPr kumimoji="1" lang="ja-JP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xmlns="" id="{D0F2CB91-ADB5-469C-89D8-0A700298C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3939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8C63A206-2A31-4C41-8A6C-3FA87947E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xmlns="" id="{8B42D1F0-EAE0-4B01-BFD9-59727BDC3A83}"/>
              </a:ext>
            </a:extLst>
          </p:cNvPr>
          <p:cNvSpPr/>
          <p:nvPr/>
        </p:nvSpPr>
        <p:spPr>
          <a:xfrm>
            <a:off x="2600179" y="308428"/>
            <a:ext cx="6588223" cy="6241143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Ｂリーグの</a:t>
            </a:r>
            <a:endParaRPr kumimoji="1" lang="en-US" altLang="ja-JP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ポスター画像</a:t>
            </a:r>
            <a:endParaRPr kumimoji="1" lang="en-US" altLang="ja-JP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（スポンサーロゴが見えるように）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吹き出し: 角を丸めた四角形 2">
            <a:extLst>
              <a:ext uri="{FF2B5EF4-FFF2-40B4-BE49-F238E27FC236}">
                <a16:creationId xmlns:a16="http://schemas.microsoft.com/office/drawing/2014/main" xmlns="" id="{59FA4575-6CA3-4E0B-8668-11B151A34D78}"/>
              </a:ext>
            </a:extLst>
          </p:cNvPr>
          <p:cNvSpPr/>
          <p:nvPr/>
        </p:nvSpPr>
        <p:spPr>
          <a:xfrm>
            <a:off x="639519" y="712447"/>
            <a:ext cx="5048834" cy="1643676"/>
          </a:xfrm>
          <a:prstGeom prst="wedgeRoundRectCallout">
            <a:avLst>
              <a:gd name="adj1" fmla="val 41723"/>
              <a:gd name="adj2" fmla="val 7478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スポンサー</a:t>
            </a:r>
          </a:p>
        </p:txBody>
      </p:sp>
    </p:spTree>
    <p:extLst>
      <p:ext uri="{BB962C8B-B14F-4D97-AF65-F5344CB8AC3E}">
        <p14:creationId xmlns:p14="http://schemas.microsoft.com/office/powerpoint/2010/main" val="392022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A1EF9BB5-5105-4CE9-A8C7-BDEF1BB18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xmlns="" id="{847A9CA3-B748-44F8-8DE0-84BC7AD0B6C7}"/>
              </a:ext>
            </a:extLst>
          </p:cNvPr>
          <p:cNvSpPr/>
          <p:nvPr/>
        </p:nvSpPr>
        <p:spPr>
          <a:xfrm>
            <a:off x="279708" y="253219"/>
            <a:ext cx="11565263" cy="6491406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Ｂリーグの開会式の演出の画像</a:t>
            </a:r>
            <a:endParaRPr kumimoji="1" lang="en-US" altLang="ja-JP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爆発: 14 pt 2">
            <a:extLst>
              <a:ext uri="{FF2B5EF4-FFF2-40B4-BE49-F238E27FC236}">
                <a16:creationId xmlns:a16="http://schemas.microsoft.com/office/drawing/2014/main" xmlns="" id="{356BD1AB-607C-4575-BF0C-B3B95DE87E72}"/>
              </a:ext>
            </a:extLst>
          </p:cNvPr>
          <p:cNvSpPr/>
          <p:nvPr/>
        </p:nvSpPr>
        <p:spPr>
          <a:xfrm>
            <a:off x="750161" y="253219"/>
            <a:ext cx="11162131" cy="5851038"/>
          </a:xfrm>
          <a:prstGeom prst="irregularSeal2">
            <a:avLst/>
          </a:prstGeom>
          <a:solidFill>
            <a:srgbClr val="FC2AC0">
              <a:alpha val="83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華やか</a:t>
            </a:r>
            <a:r>
              <a:rPr kumimoji="1" lang="en-US" altLang="ja-JP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‼</a:t>
            </a:r>
            <a:endParaRPr kumimoji="1" lang="ja-JP" altLang="en-US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821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5EE4B1F9-004D-4CDB-9203-13851FB80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xmlns="" id="{FFD67FCC-14EA-46AD-841A-8B40E783667D}"/>
              </a:ext>
            </a:extLst>
          </p:cNvPr>
          <p:cNvSpPr/>
          <p:nvPr/>
        </p:nvSpPr>
        <p:spPr>
          <a:xfrm>
            <a:off x="313367" y="463297"/>
            <a:ext cx="11565263" cy="6241143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Ｔリーグの開会式</a:t>
            </a:r>
            <a:endParaRPr kumimoji="1" lang="en-US" altLang="ja-JP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演出の画像</a:t>
            </a:r>
            <a:endParaRPr kumimoji="1" lang="en-US" altLang="ja-JP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xmlns="" id="{B389215F-4AB5-4919-9885-BED0E5BBBFE1}"/>
              </a:ext>
            </a:extLst>
          </p:cNvPr>
          <p:cNvSpPr/>
          <p:nvPr/>
        </p:nvSpPr>
        <p:spPr>
          <a:xfrm>
            <a:off x="152986" y="86372"/>
            <a:ext cx="11886028" cy="3144882"/>
          </a:xfrm>
          <a:prstGeom prst="roundRect">
            <a:avLst/>
          </a:prstGeom>
          <a:solidFill>
            <a:srgbClr val="002060">
              <a:alpha val="8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スポンサー</a:t>
            </a: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が多く付いて</a:t>
            </a:r>
            <a:endParaRPr kumimoji="1" lang="en-US" altLang="ja-JP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広告</a:t>
            </a: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収入が増えると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xmlns="" id="{FC7CDC19-9892-4601-A731-AB3D91AC9787}"/>
              </a:ext>
            </a:extLst>
          </p:cNvPr>
          <p:cNvSpPr/>
          <p:nvPr/>
        </p:nvSpPr>
        <p:spPr>
          <a:xfrm>
            <a:off x="152985" y="3410767"/>
            <a:ext cx="11886028" cy="3360859"/>
          </a:xfrm>
          <a:prstGeom prst="roundRect">
            <a:avLst/>
          </a:prstGeom>
          <a:solidFill>
            <a:srgbClr val="FC2AC0">
              <a:alpha val="8470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華やかな演出</a:t>
            </a:r>
            <a:endParaRPr kumimoji="1" lang="en-US" altLang="ja-JP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選手や企業、収入増える</a:t>
            </a:r>
          </a:p>
        </p:txBody>
      </p:sp>
      <p:sp>
        <p:nvSpPr>
          <p:cNvPr id="3" name="矢印: 下 2">
            <a:extLst>
              <a:ext uri="{FF2B5EF4-FFF2-40B4-BE49-F238E27FC236}">
                <a16:creationId xmlns:a16="http://schemas.microsoft.com/office/drawing/2014/main" xmlns="" id="{CC8BA818-4009-46BA-891E-3F2CE85C8C31}"/>
              </a:ext>
            </a:extLst>
          </p:cNvPr>
          <p:cNvSpPr/>
          <p:nvPr/>
        </p:nvSpPr>
        <p:spPr>
          <a:xfrm>
            <a:off x="4779562" y="2872962"/>
            <a:ext cx="2715149" cy="123307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xmlns="" id="{0565FD58-97E3-4916-8365-A359F9698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051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xmlns="" id="{3D8E220D-C406-4AD6-8699-4DC550CCCA13}"/>
              </a:ext>
            </a:extLst>
          </p:cNvPr>
          <p:cNvSpPr/>
          <p:nvPr/>
        </p:nvSpPr>
        <p:spPr>
          <a:xfrm>
            <a:off x="488260" y="308428"/>
            <a:ext cx="11565263" cy="6241143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八村塁選手、張本智和選手、バレーボール女子日本代表の画像</a:t>
            </a:r>
            <a:endParaRPr kumimoji="1" lang="en-US" altLang="ja-JP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229270" y="674188"/>
            <a:ext cx="11995555" cy="38033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メディアが</a:t>
            </a:r>
            <a:r>
              <a:rPr kumimoji="1" lang="en-US" altLang="ja-JP" sz="115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『</a:t>
            </a:r>
            <a:r>
              <a:rPr kumimoji="1" lang="ja-JP" altLang="en-US" sz="115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ルール</a:t>
            </a:r>
            <a:r>
              <a:rPr kumimoji="1" lang="en-US" altLang="ja-JP" sz="115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』</a:t>
            </a: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に</a:t>
            </a:r>
            <a:endParaRPr kumimoji="1" lang="en-US" altLang="ja-JP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影響を与えている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0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CDF17BD5-0685-49A7-AB0C-AE0B1DE526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626" y="1491176"/>
            <a:ext cx="11732454" cy="2981570"/>
          </a:xfrm>
        </p:spPr>
        <p:txBody>
          <a:bodyPr>
            <a:normAutofit fontScale="90000"/>
          </a:bodyPr>
          <a:lstStyle/>
          <a:p>
            <a:r>
              <a:rPr lang="en-US" altLang="ja-JP" sz="8900" dirty="0"/>
              <a:t>6.</a:t>
            </a:r>
            <a:r>
              <a:rPr kumimoji="1" lang="ja-JP" altLang="en-US" sz="10700" dirty="0"/>
              <a:t>自分とスポーツとの</a:t>
            </a:r>
            <a:r>
              <a:rPr kumimoji="1" lang="en-US" altLang="ja-JP" sz="10700" dirty="0"/>
              <a:t/>
            </a:r>
            <a:br>
              <a:rPr kumimoji="1" lang="en-US" altLang="ja-JP" sz="10700" dirty="0"/>
            </a:br>
            <a:r>
              <a:rPr kumimoji="1" lang="ja-JP" altLang="en-US" sz="10700" dirty="0"/>
              <a:t>　　　　　　</a:t>
            </a:r>
            <a:r>
              <a:rPr lang="ja-JP" altLang="en-US" sz="10700" dirty="0"/>
              <a:t>　</a:t>
            </a:r>
            <a:r>
              <a:rPr kumimoji="1" lang="ja-JP" altLang="en-US" sz="10700" dirty="0"/>
              <a:t>　関わり方</a:t>
            </a:r>
            <a:endParaRPr kumimoji="1" lang="ja-JP" altLang="en-US" sz="8000" dirty="0"/>
          </a:p>
        </p:txBody>
      </p:sp>
    </p:spTree>
    <p:extLst>
      <p:ext uri="{BB962C8B-B14F-4D97-AF65-F5344CB8AC3E}">
        <p14:creationId xmlns:p14="http://schemas.microsoft.com/office/powerpoint/2010/main" val="256643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角丸四角形 3"/>
          <p:cNvSpPr/>
          <p:nvPr/>
        </p:nvSpPr>
        <p:spPr>
          <a:xfrm>
            <a:off x="572325" y="3868615"/>
            <a:ext cx="11194629" cy="272971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高速水着で</a:t>
            </a:r>
            <a:endParaRPr kumimoji="0" lang="en-US" altLang="ja-JP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世界新記録続出</a:t>
            </a:r>
            <a:endParaRPr kumimoji="1" lang="ja-JP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xmlns="" id="{F93C7073-52FB-4353-BA8A-396793E9651E}"/>
              </a:ext>
            </a:extLst>
          </p:cNvPr>
          <p:cNvSpPr/>
          <p:nvPr/>
        </p:nvSpPr>
        <p:spPr>
          <a:xfrm>
            <a:off x="644352" y="439312"/>
            <a:ext cx="11015061" cy="6387742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マイケル・フェルプスの高速水着着用の画像</a:t>
            </a:r>
            <a:endParaRPr kumimoji="1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角丸四角形 6">
            <a:extLst>
              <a:ext uri="{FF2B5EF4-FFF2-40B4-BE49-F238E27FC236}">
                <a16:creationId xmlns:a16="http://schemas.microsoft.com/office/drawing/2014/main" xmlns="" id="{B1AA97E0-8D04-4983-857B-4EA7D542970B}"/>
              </a:ext>
            </a:extLst>
          </p:cNvPr>
          <p:cNvSpPr/>
          <p:nvPr/>
        </p:nvSpPr>
        <p:spPr>
          <a:xfrm>
            <a:off x="78515" y="67528"/>
            <a:ext cx="12034970" cy="258217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「これはスキルの進化ではない。</a:t>
            </a:r>
            <a:endParaRPr kumimoji="1" lang="en-US" altLang="ja-JP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用具による記録だ。」</a:t>
            </a:r>
            <a:endParaRPr kumimoji="1" lang="en-US" altLang="ja-JP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角丸四角形 3">
            <a:extLst>
              <a:ext uri="{FF2B5EF4-FFF2-40B4-BE49-F238E27FC236}">
                <a16:creationId xmlns:a16="http://schemas.microsoft.com/office/drawing/2014/main" xmlns="" id="{76C22458-8E2E-445A-9CB0-148D74EB02A6}"/>
              </a:ext>
            </a:extLst>
          </p:cNvPr>
          <p:cNvSpPr/>
          <p:nvPr/>
        </p:nvSpPr>
        <p:spPr>
          <a:xfrm>
            <a:off x="447569" y="3868615"/>
            <a:ext cx="11444140" cy="272971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「用具によるドーピングだ」</a:t>
            </a:r>
          </a:p>
        </p:txBody>
      </p:sp>
      <p:sp>
        <p:nvSpPr>
          <p:cNvPr id="9" name="爆発: 14 pt 8">
            <a:extLst>
              <a:ext uri="{FF2B5EF4-FFF2-40B4-BE49-F238E27FC236}">
                <a16:creationId xmlns:a16="http://schemas.microsoft.com/office/drawing/2014/main" xmlns="" id="{2DA67B91-3D46-47E7-9DCB-192DD27D5E60}"/>
              </a:ext>
            </a:extLst>
          </p:cNvPr>
          <p:cNvSpPr/>
          <p:nvPr/>
        </p:nvSpPr>
        <p:spPr>
          <a:xfrm>
            <a:off x="845264" y="30946"/>
            <a:ext cx="11268221" cy="6759526"/>
          </a:xfrm>
          <a:prstGeom prst="irregularSeal2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高速水着</a:t>
            </a:r>
            <a:endParaRPr kumimoji="1" lang="en-US" altLang="ja-JP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使用禁止</a:t>
            </a:r>
            <a:r>
              <a:rPr kumimoji="1" lang="en-US" altLang="ja-JP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‼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881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xmlns="" id="{919AF6F8-0D4C-4CEA-B140-EE59055D1F96}"/>
              </a:ext>
            </a:extLst>
          </p:cNvPr>
          <p:cNvSpPr/>
          <p:nvPr/>
        </p:nvSpPr>
        <p:spPr>
          <a:xfrm>
            <a:off x="6586640" y="-248425"/>
            <a:ext cx="3995226" cy="6387742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マイケル・フェルプスの高速水着着用の画像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94542" y="184524"/>
            <a:ext cx="7839635" cy="33765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用具の進化は</a:t>
            </a:r>
            <a:endParaRPr kumimoji="1" lang="en-US" altLang="ja-JP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スポーツそのものを</a:t>
            </a:r>
            <a:endParaRPr kumimoji="1" lang="en-US" altLang="ja-JP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歪める可能性もある</a:t>
            </a:r>
            <a:r>
              <a:rPr kumimoji="1" lang="en-US" altLang="ja-JP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…</a:t>
            </a:r>
          </a:p>
        </p:txBody>
      </p:sp>
      <p:sp>
        <p:nvSpPr>
          <p:cNvPr id="6" name="角丸四角形 4">
            <a:extLst>
              <a:ext uri="{FF2B5EF4-FFF2-40B4-BE49-F238E27FC236}">
                <a16:creationId xmlns:a16="http://schemas.microsoft.com/office/drawing/2014/main" xmlns="" id="{EB8A19F8-AB0C-451B-AB97-79348946D81D}"/>
              </a:ext>
            </a:extLst>
          </p:cNvPr>
          <p:cNvSpPr/>
          <p:nvPr/>
        </p:nvSpPr>
        <p:spPr>
          <a:xfrm>
            <a:off x="745514" y="3703190"/>
            <a:ext cx="10700972" cy="282817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見極めは難しい</a:t>
            </a:r>
            <a:r>
              <a:rPr kumimoji="1" lang="en-US" altLang="ja-JP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…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でも、考え続けることが大切</a:t>
            </a:r>
            <a:endParaRPr kumimoji="1" lang="en-US" altLang="ja-JP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039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348F6622-A671-45C6-A8C3-1D64C8B153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292" y="290216"/>
            <a:ext cx="10846191" cy="2462825"/>
          </a:xfrm>
        </p:spPr>
        <p:txBody>
          <a:bodyPr>
            <a:normAutofit/>
          </a:bodyPr>
          <a:lstStyle/>
          <a:p>
            <a:r>
              <a:rPr kumimoji="1" lang="ja-JP" altLang="en-US" sz="7200" dirty="0"/>
              <a:t>３．オリンピックムーブメント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127804B5-D283-4A28-8C5B-FA9083CCB4C5}"/>
              </a:ext>
            </a:extLst>
          </p:cNvPr>
          <p:cNvSpPr/>
          <p:nvPr/>
        </p:nvSpPr>
        <p:spPr>
          <a:xfrm>
            <a:off x="7001767" y="3221503"/>
            <a:ext cx="4182048" cy="2869808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dirty="0">
                <a:solidFill>
                  <a:prstClr val="black"/>
                </a:solidFill>
                <a:latin typeface="Century Gothic" panose="020B0502020202020204"/>
                <a:ea typeface="ＭＳ Ｐゴシック" panose="020B0600070205080204" pitchFamily="50" charset="-128"/>
              </a:rPr>
              <a:t>五輪マーク</a:t>
            </a:r>
            <a:endParaRPr kumimoji="1" lang="en-US" altLang="ja-JP" sz="3600" dirty="0">
              <a:solidFill>
                <a:prstClr val="black"/>
              </a:solidFill>
              <a:latin typeface="Century Gothic" panose="020B0502020202020204"/>
              <a:ea typeface="ＭＳ Ｐゴシック" panose="020B060007020508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の画像</a:t>
            </a:r>
          </a:p>
        </p:txBody>
      </p:sp>
    </p:spTree>
    <p:extLst>
      <p:ext uri="{BB962C8B-B14F-4D97-AF65-F5344CB8AC3E}">
        <p14:creationId xmlns:p14="http://schemas.microsoft.com/office/powerpoint/2010/main" val="75264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8C9C73E0-D0BD-43DC-8570-018905A94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763" y="901532"/>
            <a:ext cx="11098237" cy="1293028"/>
          </a:xfrm>
        </p:spPr>
        <p:txBody>
          <a:bodyPr>
            <a:noAutofit/>
          </a:bodyPr>
          <a:lstStyle/>
          <a:p>
            <a:endParaRPr kumimoji="1" lang="ja-JP" altLang="en-US" sz="54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F4DC2AEB-E726-4C05-B6F7-4B0DA0439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xmlns="" id="{29904BFE-24F8-4B74-A1CA-C0EA51996CD3}"/>
              </a:ext>
            </a:extLst>
          </p:cNvPr>
          <p:cNvSpPr/>
          <p:nvPr/>
        </p:nvSpPr>
        <p:spPr>
          <a:xfrm>
            <a:off x="4373312" y="1891064"/>
            <a:ext cx="7662231" cy="4024125"/>
          </a:xfrm>
          <a:prstGeom prst="wedgeRoundRectCallout">
            <a:avLst>
              <a:gd name="adj1" fmla="val -25404"/>
              <a:gd name="adj2" fmla="val -45710"/>
              <a:gd name="adj3" fmla="val 16667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国際親善と</a:t>
            </a:r>
            <a:endParaRPr kumimoji="1" lang="en-US" altLang="ja-JP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5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世界平和</a:t>
            </a:r>
            <a:endParaRPr kumimoji="1" lang="ja-JP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xmlns="" id="{ABE5B6EE-5B72-4ECA-883A-197C03B17DE1}"/>
              </a:ext>
            </a:extLst>
          </p:cNvPr>
          <p:cNvSpPr/>
          <p:nvPr/>
        </p:nvSpPr>
        <p:spPr>
          <a:xfrm>
            <a:off x="277836" y="198147"/>
            <a:ext cx="9112995" cy="1406769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オリンピックの目的は？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xmlns="" id="{8201168F-72BD-4709-9A17-45EEF0F4836D}"/>
              </a:ext>
            </a:extLst>
          </p:cNvPr>
          <p:cNvSpPr/>
          <p:nvPr/>
        </p:nvSpPr>
        <p:spPr>
          <a:xfrm>
            <a:off x="384408" y="1715057"/>
            <a:ext cx="3832447" cy="4944795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クーベルタンの画像</a:t>
            </a:r>
            <a:endParaRPr kumimoji="1" lang="en-US" altLang="ja-JP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65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xmlns="" id="{8BF367DC-E3A9-459D-924F-06DDABCA6387}"/>
              </a:ext>
            </a:extLst>
          </p:cNvPr>
          <p:cNvSpPr/>
          <p:nvPr/>
        </p:nvSpPr>
        <p:spPr>
          <a:xfrm>
            <a:off x="140901" y="158552"/>
            <a:ext cx="11910198" cy="6626087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朝鮮半島、南北共同入場</a:t>
            </a: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の画像</a:t>
            </a:r>
            <a:endParaRPr kumimoji="1" lang="en-US" altLang="ja-JP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xmlns="" id="{4D6E709B-803C-4F4F-BBA0-CE968D01B81D}"/>
              </a:ext>
            </a:extLst>
          </p:cNvPr>
          <p:cNvSpPr/>
          <p:nvPr/>
        </p:nvSpPr>
        <p:spPr>
          <a:xfrm>
            <a:off x="284284" y="73361"/>
            <a:ext cx="11623432" cy="1360194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例：朝鮮半島、南北共同入場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xmlns="" id="{6C883BED-D10E-4E61-AE94-DFF910F07511}"/>
              </a:ext>
            </a:extLst>
          </p:cNvPr>
          <p:cNvSpPr/>
          <p:nvPr/>
        </p:nvSpPr>
        <p:spPr>
          <a:xfrm>
            <a:off x="84148" y="5105163"/>
            <a:ext cx="7156831" cy="15309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オリンピック休戦</a:t>
            </a:r>
          </a:p>
        </p:txBody>
      </p:sp>
    </p:spTree>
    <p:extLst>
      <p:ext uri="{BB962C8B-B14F-4D97-AF65-F5344CB8AC3E}">
        <p14:creationId xmlns:p14="http://schemas.microsoft.com/office/powerpoint/2010/main" val="398336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AA92CB63-E68D-42F5-A05B-7A0A4305C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0AD4FAFF-2890-44C1-8743-EBD7E4B7AA9B}"/>
              </a:ext>
            </a:extLst>
          </p:cNvPr>
          <p:cNvSpPr/>
          <p:nvPr/>
        </p:nvSpPr>
        <p:spPr>
          <a:xfrm>
            <a:off x="171605" y="119270"/>
            <a:ext cx="11910198" cy="6626087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韓国と北朝鮮のフィギュア選手が仲良くしている画像</a:t>
            </a:r>
            <a:endParaRPr kumimoji="1" lang="en-US" altLang="ja-JP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xmlns="" id="{1595E900-666D-4D5E-A2E4-13B78D767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92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1287AD76-FDB4-4265-B86F-48391BCA9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xmlns="" id="{62F15D41-F4E2-434A-AFF1-ED39B41E718F}"/>
              </a:ext>
            </a:extLst>
          </p:cNvPr>
          <p:cNvSpPr/>
          <p:nvPr/>
        </p:nvSpPr>
        <p:spPr>
          <a:xfrm>
            <a:off x="148921" y="308540"/>
            <a:ext cx="11910198" cy="6626087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李選手と小平選手が</a:t>
            </a:r>
            <a:endParaRPr kumimoji="1" lang="en-US" altLang="ja-JP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抱き合う画像</a:t>
            </a:r>
            <a:endParaRPr kumimoji="1" lang="en-US" altLang="ja-JP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xmlns="" id="{23D0E4E2-02CC-479E-90BB-06C25DDB2F85}"/>
              </a:ext>
            </a:extLst>
          </p:cNvPr>
          <p:cNvSpPr/>
          <p:nvPr/>
        </p:nvSpPr>
        <p:spPr>
          <a:xfrm>
            <a:off x="2731980" y="3873579"/>
            <a:ext cx="9003757" cy="2675881"/>
          </a:xfrm>
          <a:prstGeom prst="wedgeRoundRectCallout">
            <a:avLst>
              <a:gd name="adj1" fmla="val 6863"/>
              <a:gd name="adj2" fmla="val -85936"/>
              <a:gd name="adj3" fmla="val 16667"/>
            </a:avLst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チャレッソ</a:t>
            </a:r>
            <a:endParaRPr kumimoji="1" lang="en-US" altLang="ja-JP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（よくがんばったね）</a:t>
            </a:r>
            <a:endParaRPr kumimoji="1" lang="ja-JP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4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60E113DA-81AF-476F-AE5C-95168AE56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xmlns="" id="{6A116D81-DEA9-41C0-AF25-F83318F310FF}"/>
              </a:ext>
            </a:extLst>
          </p:cNvPr>
          <p:cNvSpPr/>
          <p:nvPr/>
        </p:nvSpPr>
        <p:spPr>
          <a:xfrm>
            <a:off x="135034" y="568734"/>
            <a:ext cx="11910198" cy="4876800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へーシンク選手が喜ぶスタッフを制止させる画像</a:t>
            </a:r>
            <a:endParaRPr kumimoji="1" lang="en-US" altLang="ja-JP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xmlns="" id="{6FCC5302-DA87-4F66-B759-2ED17F3E9320}"/>
              </a:ext>
            </a:extLst>
          </p:cNvPr>
          <p:cNvSpPr/>
          <p:nvPr/>
        </p:nvSpPr>
        <p:spPr>
          <a:xfrm>
            <a:off x="5713114" y="65621"/>
            <a:ext cx="6343852" cy="147562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S明朝E" panose="02020900000000000000" pitchFamily="18" charset="-128"/>
                <a:ea typeface="HGS明朝E" panose="02020900000000000000" pitchFamily="18" charset="-128"/>
                <a:cs typeface="+mn-cs"/>
              </a:rPr>
              <a:t>日本の柔道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xmlns="" id="{E8E8E845-EA28-46BC-8AE8-EAAE7A0B6038}"/>
              </a:ext>
            </a:extLst>
          </p:cNvPr>
          <p:cNvSpPr/>
          <p:nvPr/>
        </p:nvSpPr>
        <p:spPr>
          <a:xfrm>
            <a:off x="361926" y="4728490"/>
            <a:ext cx="11603181" cy="2005374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S明朝E" panose="02020900000000000000" pitchFamily="18" charset="-128"/>
                <a:ea typeface="HGS明朝E" panose="02020900000000000000" pitchFamily="18" charset="-128"/>
                <a:cs typeface="+mn-cs"/>
              </a:rPr>
              <a:t>世界の</a:t>
            </a:r>
            <a:r>
              <a:rPr kumimoji="1" lang="en-US" altLang="ja-JP" sz="1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S明朝E" panose="02020900000000000000" pitchFamily="18" charset="-128"/>
                <a:ea typeface="HGS明朝E" panose="02020900000000000000" pitchFamily="18" charset="-128"/>
                <a:cs typeface="+mn-cs"/>
              </a:rPr>
              <a:t>JUDO</a:t>
            </a: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S明朝E" panose="02020900000000000000" pitchFamily="18" charset="-128"/>
                <a:ea typeface="HGS明朝E" panose="02020900000000000000" pitchFamily="18" charset="-128"/>
                <a:cs typeface="+mn-cs"/>
              </a:rPr>
              <a:t>になった瞬間</a:t>
            </a:r>
            <a:endParaRPr kumimoji="1" lang="ja-JP" alt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S明朝E" panose="02020900000000000000" pitchFamily="18" charset="-128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xmlns="" id="{ED2B4354-852E-4985-8DF1-FB4E9B84D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776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xmlns="" id="{5B120C0F-6576-4D2B-87EF-BFC3C6509507}"/>
              </a:ext>
            </a:extLst>
          </p:cNvPr>
          <p:cNvSpPr/>
          <p:nvPr/>
        </p:nvSpPr>
        <p:spPr>
          <a:xfrm>
            <a:off x="105198" y="78604"/>
            <a:ext cx="5515663" cy="6626087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李選手と小平選手が抱き合う画像</a:t>
            </a:r>
            <a:endParaRPr kumimoji="1" lang="en-US" altLang="ja-JP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xmlns="" id="{8C27C7AD-C470-4C88-9F7F-473C38777CA9}"/>
              </a:ext>
            </a:extLst>
          </p:cNvPr>
          <p:cNvSpPr/>
          <p:nvPr/>
        </p:nvSpPr>
        <p:spPr>
          <a:xfrm>
            <a:off x="6095998" y="26503"/>
            <a:ext cx="6015591" cy="3061253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へーシンク選手が喜ぶスタッフを制止させる画像</a:t>
            </a:r>
            <a:endParaRPr kumimoji="1" lang="en-US" altLang="ja-JP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xmlns="" id="{73B51A2B-64E8-4181-B2E8-473508296273}"/>
              </a:ext>
            </a:extLst>
          </p:cNvPr>
          <p:cNvSpPr/>
          <p:nvPr/>
        </p:nvSpPr>
        <p:spPr>
          <a:xfrm>
            <a:off x="5834175" y="3391648"/>
            <a:ext cx="6247627" cy="3353709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韓国と北朝鮮のフィギュア選手が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仲良くしている画像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2775E895-9B8A-49CC-A375-3FB7C5F00696}"/>
              </a:ext>
            </a:extLst>
          </p:cNvPr>
          <p:cNvSpPr/>
          <p:nvPr/>
        </p:nvSpPr>
        <p:spPr>
          <a:xfrm>
            <a:off x="123966" y="4392437"/>
            <a:ext cx="8218175" cy="2183504"/>
          </a:xfrm>
          <a:prstGeom prst="round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オリンピズム</a:t>
            </a:r>
            <a:endParaRPr kumimoji="1" lang="ja-JP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389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xmlns="" id="{88428891-B8DB-4881-B3F3-1089C540E1DB}"/>
              </a:ext>
            </a:extLst>
          </p:cNvPr>
          <p:cNvSpPr/>
          <p:nvPr/>
        </p:nvSpPr>
        <p:spPr>
          <a:xfrm>
            <a:off x="461317" y="71538"/>
            <a:ext cx="11269365" cy="1227107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オリンピズム</a:t>
            </a: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（オリンピックの理念）</a:t>
            </a:r>
          </a:p>
        </p:txBody>
      </p:sp>
      <p:sp>
        <p:nvSpPr>
          <p:cNvPr id="13" name="吹き出し: 角を丸めた四角形 12">
            <a:extLst>
              <a:ext uri="{FF2B5EF4-FFF2-40B4-BE49-F238E27FC236}">
                <a16:creationId xmlns:a16="http://schemas.microsoft.com/office/drawing/2014/main" xmlns="" id="{14DE378C-2BF3-4549-989F-347F47CB6E94}"/>
              </a:ext>
            </a:extLst>
          </p:cNvPr>
          <p:cNvSpPr/>
          <p:nvPr/>
        </p:nvSpPr>
        <p:spPr>
          <a:xfrm>
            <a:off x="461317" y="1456557"/>
            <a:ext cx="10441144" cy="1730326"/>
          </a:xfrm>
          <a:prstGeom prst="wedgeRoundRectCallout">
            <a:avLst>
              <a:gd name="adj1" fmla="val 2101"/>
              <a:gd name="adj2" fmla="val -6595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この考え方を世界に広めること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xmlns="" id="{22339889-8CCD-4558-867E-575C4C054D6B}"/>
              </a:ext>
            </a:extLst>
          </p:cNvPr>
          <p:cNvSpPr/>
          <p:nvPr/>
        </p:nvSpPr>
        <p:spPr>
          <a:xfrm>
            <a:off x="236546" y="4270692"/>
            <a:ext cx="11718906" cy="2125602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オリンピックムーブメント</a:t>
            </a:r>
          </a:p>
        </p:txBody>
      </p:sp>
      <p:sp>
        <p:nvSpPr>
          <p:cNvPr id="14" name="矢印: 下 13">
            <a:extLst>
              <a:ext uri="{FF2B5EF4-FFF2-40B4-BE49-F238E27FC236}">
                <a16:creationId xmlns:a16="http://schemas.microsoft.com/office/drawing/2014/main" xmlns="" id="{30187EB3-E137-43C5-B755-685E59999D4B}"/>
              </a:ext>
            </a:extLst>
          </p:cNvPr>
          <p:cNvSpPr/>
          <p:nvPr/>
        </p:nvSpPr>
        <p:spPr>
          <a:xfrm>
            <a:off x="4067118" y="2822772"/>
            <a:ext cx="3478604" cy="1855815"/>
          </a:xfrm>
          <a:prstGeom prst="downArrow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xmlns="" id="{D72CDAFC-BB1B-4C55-8F91-F131D6724676}"/>
              </a:ext>
            </a:extLst>
          </p:cNvPr>
          <p:cNvSpPr/>
          <p:nvPr/>
        </p:nvSpPr>
        <p:spPr>
          <a:xfrm>
            <a:off x="8169386" y="2758373"/>
            <a:ext cx="3786065" cy="2003796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dirty="0">
                <a:solidFill>
                  <a:prstClr val="black"/>
                </a:solidFill>
                <a:latin typeface="Century Gothic" panose="020B0502020202020204"/>
                <a:ea typeface="ＭＳ Ｐゴシック" panose="020B0600070205080204" pitchFamily="50" charset="-128"/>
              </a:rPr>
              <a:t>五輪マーク</a:t>
            </a:r>
            <a:endParaRPr kumimoji="1" lang="en-US" altLang="ja-JP" sz="3600" dirty="0">
              <a:solidFill>
                <a:prstClr val="black"/>
              </a:solidFill>
              <a:latin typeface="Century Gothic" panose="020B0502020202020204"/>
              <a:ea typeface="ＭＳ Ｐゴシック" panose="020B060007020508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の画像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263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48924009-2145-45FD-B2A4-45ABD0548A46}"/>
              </a:ext>
            </a:extLst>
          </p:cNvPr>
          <p:cNvSpPr/>
          <p:nvPr/>
        </p:nvSpPr>
        <p:spPr>
          <a:xfrm>
            <a:off x="239956" y="114959"/>
            <a:ext cx="11712088" cy="1404352"/>
          </a:xfrm>
          <a:prstGeom prst="round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１．振り返り</a:t>
            </a: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（</a:t>
            </a:r>
            <a:r>
              <a:rPr kumimoji="1" lang="ja-JP" altLang="en-US" sz="6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スライド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＋プリント、学習ノート</a:t>
            </a: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）</a:t>
            </a:r>
            <a:endParaRPr kumimoji="1" lang="ja-JP" alt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xmlns="" id="{A2010536-0B1B-43E9-8459-6BBB40959848}"/>
              </a:ext>
            </a:extLst>
          </p:cNvPr>
          <p:cNvSpPr/>
          <p:nvPr/>
        </p:nvSpPr>
        <p:spPr>
          <a:xfrm>
            <a:off x="239956" y="1587305"/>
            <a:ext cx="11712088" cy="1404352"/>
          </a:xfrm>
          <a:prstGeom prst="round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２．内容のまとめ➡発表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xmlns="" id="{1CEFF9F7-B1EC-4BF2-B1B7-F408C8F9AC0A}"/>
              </a:ext>
            </a:extLst>
          </p:cNvPr>
          <p:cNvSpPr/>
          <p:nvPr/>
        </p:nvSpPr>
        <p:spPr>
          <a:xfrm>
            <a:off x="239956" y="3112405"/>
            <a:ext cx="11712088" cy="3577810"/>
          </a:xfrm>
          <a:prstGeom prst="roundRect">
            <a:avLst>
              <a:gd name="adj" fmla="val 11949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３．各自の「する、みる、支える、知る」を考える（マンダラート）</a:t>
            </a:r>
            <a:endParaRPr kumimoji="1" lang="en-US" altLang="ja-JP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➡近くの人とシェアする</a:t>
            </a:r>
          </a:p>
        </p:txBody>
      </p:sp>
    </p:spTree>
    <p:extLst>
      <p:ext uri="{BB962C8B-B14F-4D97-AF65-F5344CB8AC3E}">
        <p14:creationId xmlns:p14="http://schemas.microsoft.com/office/powerpoint/2010/main" val="261640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7D3C3B5F-FE4D-4CAB-85EC-A1A005897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xmlns="" id="{428CE0BF-89D1-4FC0-8F4E-789749C179B3}"/>
              </a:ext>
            </a:extLst>
          </p:cNvPr>
          <p:cNvSpPr/>
          <p:nvPr/>
        </p:nvSpPr>
        <p:spPr>
          <a:xfrm>
            <a:off x="340984" y="201416"/>
            <a:ext cx="11510031" cy="1503968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2020</a:t>
            </a:r>
            <a:r>
              <a:rPr kumimoji="1" lang="ja-JP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東京オリンピック・パラリンピック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xmlns="" id="{C1129B1D-F67D-420B-9DEF-7EA2DF9CF7A0}"/>
              </a:ext>
            </a:extLst>
          </p:cNvPr>
          <p:cNvSpPr/>
          <p:nvPr/>
        </p:nvSpPr>
        <p:spPr>
          <a:xfrm>
            <a:off x="2488649" y="2195328"/>
            <a:ext cx="7460974" cy="4233741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五輪</a:t>
            </a:r>
            <a:r>
              <a:rPr kumimoji="1" lang="en-US" altLang="ja-JP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2020</a:t>
            </a: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東京大会の</a:t>
            </a:r>
            <a:endParaRPr kumimoji="1" lang="en-US" altLang="ja-JP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ロゴマーク</a:t>
            </a:r>
            <a:endParaRPr kumimoji="1" lang="en-US" altLang="ja-JP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xmlns="" id="{B69FA8C2-913B-49FF-AE81-309314D80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8238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58BF7CA6-886E-4EC6-A0AE-7D937F51A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5CBA3589-C63C-4F4C-98B2-C6EFF27D8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AutoShape 2" descr="クリックすると新しいウィンドウで開きます">
            <a:hlinkClick r:id="rId3"/>
            <a:extLst>
              <a:ext uri="{FF2B5EF4-FFF2-40B4-BE49-F238E27FC236}">
                <a16:creationId xmlns:a16="http://schemas.microsoft.com/office/drawing/2014/main" xmlns="" id="{456403FA-F68A-41BC-82F3-66743C6962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xmlns="" id="{1B5C8FC8-21E8-4C1B-885B-3C2F9A1C3D28}"/>
              </a:ext>
            </a:extLst>
          </p:cNvPr>
          <p:cNvSpPr/>
          <p:nvPr/>
        </p:nvSpPr>
        <p:spPr>
          <a:xfrm>
            <a:off x="165686" y="85498"/>
            <a:ext cx="11555828" cy="6538291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パラリンピックの</a:t>
            </a:r>
            <a:endParaRPr kumimoji="1" lang="en-US" altLang="ja-JP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卓球の画像</a:t>
            </a:r>
            <a:endParaRPr kumimoji="1" lang="en-US" altLang="ja-JP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xmlns="" id="{228DD02F-E50B-4924-A940-DE00BFC6BE0A}"/>
              </a:ext>
            </a:extLst>
          </p:cNvPr>
          <p:cNvSpPr/>
          <p:nvPr/>
        </p:nvSpPr>
        <p:spPr>
          <a:xfrm>
            <a:off x="191078" y="4863711"/>
            <a:ext cx="4728731" cy="1862457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卓球</a:t>
            </a:r>
            <a:r>
              <a:rPr kumimoji="0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　</a:t>
            </a:r>
            <a:endParaRPr kumimoji="1" lang="ja-JP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094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xmlns="" id="{BC572352-BF60-49E1-992B-3C7DBEB11015}"/>
              </a:ext>
            </a:extLst>
          </p:cNvPr>
          <p:cNvSpPr/>
          <p:nvPr/>
        </p:nvSpPr>
        <p:spPr>
          <a:xfrm>
            <a:off x="165686" y="85498"/>
            <a:ext cx="11555828" cy="6538291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パラリンピックの</a:t>
            </a:r>
            <a:endParaRPr kumimoji="1" lang="en-US" altLang="ja-JP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アーチェリーの画像</a:t>
            </a:r>
            <a:endParaRPr kumimoji="1" lang="en-US" altLang="ja-JP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xmlns="" id="{ACA71B10-1E55-4310-A5FB-D31D7FAE72DF}"/>
              </a:ext>
            </a:extLst>
          </p:cNvPr>
          <p:cNvSpPr/>
          <p:nvPr/>
        </p:nvSpPr>
        <p:spPr>
          <a:xfrm>
            <a:off x="522057" y="5211536"/>
            <a:ext cx="5098977" cy="1503413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アーチェリー　</a:t>
            </a:r>
            <a:endParaRPr kumimoji="1" lang="ja-JP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764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EF6C3668-ADA6-4AD3-9A55-0523CD5C6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xmlns="" id="{FEC5C972-BF5C-4BD8-964C-21BD90AF477F}"/>
              </a:ext>
            </a:extLst>
          </p:cNvPr>
          <p:cNvSpPr/>
          <p:nvPr/>
        </p:nvSpPr>
        <p:spPr>
          <a:xfrm>
            <a:off x="165686" y="85498"/>
            <a:ext cx="11555828" cy="6538291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マルクス・レーム選手</a:t>
            </a:r>
            <a:endParaRPr kumimoji="1" lang="en-US" altLang="ja-JP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の画像</a:t>
            </a:r>
            <a:endParaRPr kumimoji="1" lang="en-US" altLang="ja-JP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xmlns="" id="{8AB24090-84F9-4924-936E-3066093159D8}"/>
              </a:ext>
            </a:extLst>
          </p:cNvPr>
          <p:cNvSpPr/>
          <p:nvPr/>
        </p:nvSpPr>
        <p:spPr>
          <a:xfrm>
            <a:off x="6216651" y="4919808"/>
            <a:ext cx="5677132" cy="1598798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陸上競技</a:t>
            </a:r>
            <a:r>
              <a:rPr kumimoji="0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　</a:t>
            </a:r>
            <a:endParaRPr kumimoji="1" lang="ja-JP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xmlns="" id="{9D412227-101E-4D61-B5AA-61CBBC24C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9122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0D0FA27A-6D76-44B3-B94A-8D7BAA3D6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xmlns="" id="{ED06B7D6-EF9F-479F-97AD-EB27B02F2315}"/>
              </a:ext>
            </a:extLst>
          </p:cNvPr>
          <p:cNvSpPr/>
          <p:nvPr/>
        </p:nvSpPr>
        <p:spPr>
          <a:xfrm>
            <a:off x="124342" y="5055646"/>
            <a:ext cx="5542516" cy="1712600"/>
          </a:xfrm>
          <a:prstGeom prst="roundRect">
            <a:avLst/>
          </a:prstGeom>
          <a:solidFill>
            <a:srgbClr val="00B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8</a:t>
            </a: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ｍ</a:t>
            </a:r>
            <a:r>
              <a:rPr kumimoji="1" lang="en-US" altLang="ja-JP" sz="1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38</a:t>
            </a: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㎝</a:t>
            </a:r>
            <a:endParaRPr kumimoji="1" lang="ja-JP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吹き出し: 角を丸めた四角形 2">
            <a:extLst>
              <a:ext uri="{FF2B5EF4-FFF2-40B4-BE49-F238E27FC236}">
                <a16:creationId xmlns:a16="http://schemas.microsoft.com/office/drawing/2014/main" xmlns="" id="{460B7C13-D1F2-4625-8CCE-8A40FCF8E9EC}"/>
              </a:ext>
            </a:extLst>
          </p:cNvPr>
          <p:cNvSpPr/>
          <p:nvPr/>
        </p:nvSpPr>
        <p:spPr>
          <a:xfrm>
            <a:off x="124342" y="3573194"/>
            <a:ext cx="6035040" cy="1227406"/>
          </a:xfrm>
          <a:prstGeom prst="wedgeRoundRectCallout">
            <a:avLst>
              <a:gd name="adj1" fmla="val 4516"/>
              <a:gd name="adj2" fmla="val -86533"/>
              <a:gd name="adj3" fmla="val 16667"/>
            </a:avLst>
          </a:prstGeom>
          <a:solidFill>
            <a:srgbClr val="E87A2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リオ五輪金メダリスト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F80F48C2-8F57-4A81-B504-694F7D108644}"/>
              </a:ext>
            </a:extLst>
          </p:cNvPr>
          <p:cNvSpPr/>
          <p:nvPr/>
        </p:nvSpPr>
        <p:spPr>
          <a:xfrm>
            <a:off x="5500468" y="4164037"/>
            <a:ext cx="6567190" cy="2604209"/>
          </a:xfrm>
          <a:prstGeom prst="roundRect">
            <a:avLst/>
          </a:prstGeom>
          <a:solidFill>
            <a:srgbClr val="CE31E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8</a:t>
            </a:r>
            <a:r>
              <a:rPr kumimoji="1" lang="ja-JP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ｍ</a:t>
            </a:r>
            <a:r>
              <a:rPr kumimoji="1" lang="en-US" altLang="ja-JP" sz="1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40</a:t>
            </a:r>
            <a:r>
              <a:rPr kumimoji="1" lang="ja-JP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㎝</a:t>
            </a:r>
            <a:endParaRPr kumimoji="1" lang="ja-JP" altLang="en-US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xmlns="" id="{785F6E0F-366C-4277-988F-E55FB7AB5931}"/>
              </a:ext>
            </a:extLst>
          </p:cNvPr>
          <p:cNvSpPr/>
          <p:nvPr/>
        </p:nvSpPr>
        <p:spPr>
          <a:xfrm>
            <a:off x="43829" y="1242646"/>
            <a:ext cx="7311628" cy="2238110"/>
          </a:xfrm>
          <a:prstGeom prst="wedgeRoundRectCallout">
            <a:avLst>
              <a:gd name="adj1" fmla="val 63866"/>
              <a:gd name="adj2" fmla="val -9227"/>
              <a:gd name="adj3" fmla="val 16667"/>
            </a:avLst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健常者を超える</a:t>
            </a:r>
            <a:endParaRPr kumimoji="1" lang="en-US" altLang="ja-JP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ハイパフォーマンス</a:t>
            </a:r>
            <a:r>
              <a:rPr kumimoji="1" lang="en-US" altLang="ja-JP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‼</a:t>
            </a:r>
            <a:endParaRPr kumimoji="1" lang="ja-JP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xmlns="" id="{CAB1EC49-BA4C-4374-8CE9-61FFC72B5AF0}"/>
              </a:ext>
            </a:extLst>
          </p:cNvPr>
          <p:cNvSpPr/>
          <p:nvPr/>
        </p:nvSpPr>
        <p:spPr>
          <a:xfrm>
            <a:off x="6060658" y="452621"/>
            <a:ext cx="5813332" cy="6241143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マルクス・レーム選手の画像</a:t>
            </a:r>
            <a:endParaRPr kumimoji="1" lang="en-US" altLang="ja-JP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xmlns="" id="{91FE6E29-C409-42CB-9F27-F27696FA723B}"/>
              </a:ext>
            </a:extLst>
          </p:cNvPr>
          <p:cNvSpPr/>
          <p:nvPr/>
        </p:nvSpPr>
        <p:spPr>
          <a:xfrm>
            <a:off x="9959" y="251577"/>
            <a:ext cx="5813332" cy="6241143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リオ五輪走り幅跳び金メダリスト選手の画像</a:t>
            </a:r>
            <a:endParaRPr kumimoji="1" lang="en-US" altLang="ja-JP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xmlns="" id="{7F6221B4-EE88-4F1D-977C-C68CFE06A2EF}"/>
              </a:ext>
            </a:extLst>
          </p:cNvPr>
          <p:cNvSpPr/>
          <p:nvPr/>
        </p:nvSpPr>
        <p:spPr>
          <a:xfrm>
            <a:off x="5569815" y="89755"/>
            <a:ext cx="6428496" cy="1284366"/>
          </a:xfrm>
          <a:prstGeom prst="roundRect">
            <a:avLst/>
          </a:prstGeom>
          <a:solidFill>
            <a:srgbClr val="CE31E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マルクス・レーム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xmlns="" id="{4D83B796-CEA9-4A76-A154-4763DF2D1152}"/>
              </a:ext>
            </a:extLst>
          </p:cNvPr>
          <p:cNvSpPr/>
          <p:nvPr/>
        </p:nvSpPr>
        <p:spPr>
          <a:xfrm>
            <a:off x="80513" y="5055645"/>
            <a:ext cx="5542516" cy="1712600"/>
          </a:xfrm>
          <a:prstGeom prst="roundRect">
            <a:avLst/>
          </a:prstGeom>
          <a:solidFill>
            <a:srgbClr val="00B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8</a:t>
            </a: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ｍ</a:t>
            </a:r>
            <a:r>
              <a:rPr kumimoji="1" lang="en-US" altLang="ja-JP" sz="1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38</a:t>
            </a: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㎝</a:t>
            </a:r>
            <a:endParaRPr kumimoji="1" lang="ja-JP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" name="吹き出し: 角を丸めた四角形 17">
            <a:extLst>
              <a:ext uri="{FF2B5EF4-FFF2-40B4-BE49-F238E27FC236}">
                <a16:creationId xmlns:a16="http://schemas.microsoft.com/office/drawing/2014/main" xmlns="" id="{4DE111E0-323C-495F-8999-AF1141341A1D}"/>
              </a:ext>
            </a:extLst>
          </p:cNvPr>
          <p:cNvSpPr/>
          <p:nvPr/>
        </p:nvSpPr>
        <p:spPr>
          <a:xfrm>
            <a:off x="80513" y="3573193"/>
            <a:ext cx="6035040" cy="1227406"/>
          </a:xfrm>
          <a:prstGeom prst="wedgeRoundRectCallout">
            <a:avLst>
              <a:gd name="adj1" fmla="val 4516"/>
              <a:gd name="adj2" fmla="val -86533"/>
              <a:gd name="adj3" fmla="val 16667"/>
            </a:avLst>
          </a:prstGeom>
          <a:solidFill>
            <a:srgbClr val="E87A2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リオ五輪金メダリスト</a:t>
            </a: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xmlns="" id="{DE9FBE51-DCA6-4E30-BCCC-B2302D2E4B03}"/>
              </a:ext>
            </a:extLst>
          </p:cNvPr>
          <p:cNvSpPr/>
          <p:nvPr/>
        </p:nvSpPr>
        <p:spPr>
          <a:xfrm>
            <a:off x="5456639" y="4164036"/>
            <a:ext cx="6567190" cy="2604209"/>
          </a:xfrm>
          <a:prstGeom prst="roundRect">
            <a:avLst/>
          </a:prstGeom>
          <a:solidFill>
            <a:srgbClr val="CE31E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8</a:t>
            </a:r>
            <a:r>
              <a:rPr kumimoji="1" lang="ja-JP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ｍ</a:t>
            </a:r>
            <a:r>
              <a:rPr kumimoji="1" lang="en-US" altLang="ja-JP" sz="1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40</a:t>
            </a:r>
            <a:r>
              <a:rPr kumimoji="1" lang="ja-JP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㎝</a:t>
            </a:r>
            <a:endParaRPr kumimoji="1" lang="ja-JP" altLang="en-US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吹き出し: 角を丸めた四角形 19">
            <a:extLst>
              <a:ext uri="{FF2B5EF4-FFF2-40B4-BE49-F238E27FC236}">
                <a16:creationId xmlns:a16="http://schemas.microsoft.com/office/drawing/2014/main" xmlns="" id="{9C0E757C-3866-42DA-A024-BE1B3ECBAE02}"/>
              </a:ext>
            </a:extLst>
          </p:cNvPr>
          <p:cNvSpPr/>
          <p:nvPr/>
        </p:nvSpPr>
        <p:spPr>
          <a:xfrm>
            <a:off x="0" y="1242645"/>
            <a:ext cx="7311628" cy="2238110"/>
          </a:xfrm>
          <a:prstGeom prst="wedgeRoundRectCallout">
            <a:avLst>
              <a:gd name="adj1" fmla="val 63866"/>
              <a:gd name="adj2" fmla="val -9227"/>
              <a:gd name="adj3" fmla="val 16667"/>
            </a:avLst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健常者を超える</a:t>
            </a:r>
            <a:endParaRPr kumimoji="1" lang="en-US" altLang="ja-JP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ハイパフォーマンス</a:t>
            </a:r>
            <a:r>
              <a:rPr kumimoji="1" lang="en-US" altLang="ja-JP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‼</a:t>
            </a:r>
            <a:endParaRPr kumimoji="1" lang="ja-JP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コンテンツ プレースホルダー 10">
            <a:extLst>
              <a:ext uri="{FF2B5EF4-FFF2-40B4-BE49-F238E27FC236}">
                <a16:creationId xmlns:a16="http://schemas.microsoft.com/office/drawing/2014/main" xmlns="" id="{15A406BA-8857-4605-B68C-797509DBA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811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10" grpId="0" animBg="1"/>
      <p:bldP spid="9" grpId="0" animBg="1"/>
      <p:bldP spid="17" grpId="0" animBg="1"/>
      <p:bldP spid="19" grpId="0" animBg="1"/>
      <p:bldP spid="2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A4301A39-F692-4C72-B826-48644775C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xmlns="" id="{94EE12E0-F40E-44E3-9351-0AD09987B401}"/>
              </a:ext>
            </a:extLst>
          </p:cNvPr>
          <p:cNvSpPr/>
          <p:nvPr/>
        </p:nvSpPr>
        <p:spPr>
          <a:xfrm>
            <a:off x="332307" y="159854"/>
            <a:ext cx="11555828" cy="6538291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パラリンピックの画像</a:t>
            </a:r>
            <a:endParaRPr kumimoji="1" lang="en-US" altLang="ja-JP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フローチャート: 代替処理 8">
            <a:extLst>
              <a:ext uri="{FF2B5EF4-FFF2-40B4-BE49-F238E27FC236}">
                <a16:creationId xmlns:a16="http://schemas.microsoft.com/office/drawing/2014/main" xmlns="" id="{290DEAAC-A5E2-4664-A4FD-0324F850D526}"/>
              </a:ext>
            </a:extLst>
          </p:cNvPr>
          <p:cNvSpPr/>
          <p:nvPr/>
        </p:nvSpPr>
        <p:spPr>
          <a:xfrm>
            <a:off x="280725" y="542092"/>
            <a:ext cx="11584270" cy="4536809"/>
          </a:xfrm>
          <a:prstGeom prst="flowChartAlternateProcess">
            <a:avLst/>
          </a:prstGeom>
          <a:solidFill>
            <a:srgbClr val="0070C0">
              <a:alpha val="8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ぜひ、パラリンピックにも</a:t>
            </a:r>
            <a:endParaRPr kumimoji="1" lang="en-US" altLang="ja-JP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注目して、世界を</a:t>
            </a:r>
            <a:endParaRPr kumimoji="1" lang="en-US" altLang="ja-JP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広げてみませんか？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302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FB3D6F66-180A-4DEC-A406-028BBC69A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188" y="1433655"/>
            <a:ext cx="3768969" cy="530648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kumimoji="1" lang="ja-JP" altLang="en-US" sz="3600" dirty="0"/>
              <a:t>水泳</a:t>
            </a:r>
            <a:endParaRPr kumimoji="1"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陸上競技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野球・ソフトボール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ボクシング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自転車競技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フェンシング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ゴルフ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ハンドボール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柔道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近代</a:t>
            </a:r>
            <a:r>
              <a:rPr lang="en-US" altLang="ja-JP" sz="3600" dirty="0"/>
              <a:t>5</a:t>
            </a:r>
            <a:r>
              <a:rPr lang="ja-JP" altLang="en-US" sz="3600" dirty="0"/>
              <a:t>種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ラグビー</a:t>
            </a:r>
            <a:endParaRPr lang="en-US" altLang="ja-JP" sz="3600" dirty="0"/>
          </a:p>
          <a:p>
            <a:pPr marL="0" indent="0">
              <a:buNone/>
            </a:pPr>
            <a:endParaRPr kumimoji="1" lang="ja-JP" altLang="en-US" sz="3600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9B74AD93-D468-4EAA-AD4A-84509677FC5C}"/>
              </a:ext>
            </a:extLst>
          </p:cNvPr>
          <p:cNvSpPr/>
          <p:nvPr/>
        </p:nvSpPr>
        <p:spPr>
          <a:xfrm>
            <a:off x="545722" y="117859"/>
            <a:ext cx="11313342" cy="1152401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2020</a:t>
            </a:r>
            <a:r>
              <a:rPr kumimoji="1" lang="ja-JP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東京オリンピック競技一覧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xmlns="" id="{DBB9E491-C05F-46BE-A310-AED0977C7D2F}"/>
              </a:ext>
            </a:extLst>
          </p:cNvPr>
          <p:cNvSpPr txBox="1">
            <a:spLocks/>
          </p:cNvSpPr>
          <p:nvPr/>
        </p:nvSpPr>
        <p:spPr>
          <a:xfrm>
            <a:off x="3696287" y="1433655"/>
            <a:ext cx="3914335" cy="53064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射撃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スポーツクライミング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卓球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テニス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バレーボール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レスリング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アーチェリー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バドミントン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バスケットボール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カヌー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馬術</a:t>
            </a: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xmlns="" id="{A21273E3-4FF5-4C3F-A155-C1D3972C1173}"/>
              </a:ext>
            </a:extLst>
          </p:cNvPr>
          <p:cNvSpPr txBox="1">
            <a:spLocks/>
          </p:cNvSpPr>
          <p:nvPr/>
        </p:nvSpPr>
        <p:spPr>
          <a:xfrm>
            <a:off x="7465256" y="1410887"/>
            <a:ext cx="3914335" cy="53064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サッカー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体操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ホッケー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空手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ボート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セーリング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スケートボード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サーフィン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テコンドー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トライアスロン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ウエイトリフティング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xmlns="" id="{81605D7A-2039-4901-842E-36214F781793}"/>
              </a:ext>
            </a:extLst>
          </p:cNvPr>
          <p:cNvSpPr/>
          <p:nvPr/>
        </p:nvSpPr>
        <p:spPr>
          <a:xfrm>
            <a:off x="1256713" y="1811361"/>
            <a:ext cx="9678573" cy="4012664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この中で、神奈川県で行われる競技は</a:t>
            </a:r>
            <a:endParaRPr kumimoji="1" lang="en-US" altLang="ja-JP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どれでしょう？（４つ）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41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FB3D6F66-180A-4DEC-A406-028BBC69A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188" y="1433655"/>
            <a:ext cx="3768969" cy="530648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kumimoji="1" lang="ja-JP" altLang="en-US" sz="3600" dirty="0"/>
              <a:t>水泳</a:t>
            </a:r>
            <a:endParaRPr kumimoji="1"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陸上競技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>
                <a:solidFill>
                  <a:srgbClr val="FF0000"/>
                </a:solidFill>
              </a:rPr>
              <a:t>野球・ソフトボール</a:t>
            </a:r>
            <a:endParaRPr lang="en-US" altLang="ja-JP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3600" dirty="0"/>
              <a:t>ボクシング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>
                <a:solidFill>
                  <a:srgbClr val="FF0000"/>
                </a:solidFill>
              </a:rPr>
              <a:t>自転車競技</a:t>
            </a:r>
            <a:endParaRPr lang="en-US" altLang="ja-JP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3600" dirty="0"/>
              <a:t>フェンシング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ゴルフ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ハンドボール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柔道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近代</a:t>
            </a:r>
            <a:r>
              <a:rPr lang="en-US" altLang="ja-JP" sz="3600" dirty="0"/>
              <a:t>5</a:t>
            </a:r>
            <a:r>
              <a:rPr lang="ja-JP" altLang="en-US" sz="3600" dirty="0"/>
              <a:t>種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ラグビー</a:t>
            </a:r>
            <a:endParaRPr lang="en-US" altLang="ja-JP" sz="3600" dirty="0"/>
          </a:p>
          <a:p>
            <a:pPr marL="0" indent="0">
              <a:buNone/>
            </a:pPr>
            <a:endParaRPr kumimoji="1" lang="ja-JP" altLang="en-US" sz="3600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9B74AD93-D468-4EAA-AD4A-84509677FC5C}"/>
              </a:ext>
            </a:extLst>
          </p:cNvPr>
          <p:cNvSpPr/>
          <p:nvPr/>
        </p:nvSpPr>
        <p:spPr>
          <a:xfrm>
            <a:off x="545722" y="117859"/>
            <a:ext cx="11313342" cy="1214477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2020</a:t>
            </a:r>
            <a:r>
              <a:rPr kumimoji="1" lang="ja-JP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東京オリンピック競技一覧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xmlns="" id="{DBB9E491-C05F-46BE-A310-AED0977C7D2F}"/>
              </a:ext>
            </a:extLst>
          </p:cNvPr>
          <p:cNvSpPr txBox="1">
            <a:spLocks/>
          </p:cNvSpPr>
          <p:nvPr/>
        </p:nvSpPr>
        <p:spPr>
          <a:xfrm>
            <a:off x="3696287" y="1433655"/>
            <a:ext cx="3914335" cy="53064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射撃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スポーツクライミング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卓球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テニス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バレーボール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レスリング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アーチェリー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バドミントン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バスケットボール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カヌー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馬術</a:t>
            </a: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xmlns="" id="{A21273E3-4FF5-4C3F-A155-C1D3972C1173}"/>
              </a:ext>
            </a:extLst>
          </p:cNvPr>
          <p:cNvSpPr txBox="1">
            <a:spLocks/>
          </p:cNvSpPr>
          <p:nvPr/>
        </p:nvSpPr>
        <p:spPr>
          <a:xfrm>
            <a:off x="7465256" y="1410887"/>
            <a:ext cx="3914335" cy="53064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サッカー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体操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ホッケー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空手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ボート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セーリング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スケートボード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サーフィン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テコンドー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トライアスロン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ウエイトリフティング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xmlns="" id="{033A338F-BE28-4BFB-8A8F-2EA8FF1F8E01}"/>
              </a:ext>
            </a:extLst>
          </p:cNvPr>
          <p:cNvSpPr/>
          <p:nvPr/>
        </p:nvSpPr>
        <p:spPr>
          <a:xfrm>
            <a:off x="212187" y="2222695"/>
            <a:ext cx="3484099" cy="675250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xmlns="" id="{24FE99F4-2B52-4BF5-9173-A38A26704B65}"/>
              </a:ext>
            </a:extLst>
          </p:cNvPr>
          <p:cNvSpPr/>
          <p:nvPr/>
        </p:nvSpPr>
        <p:spPr>
          <a:xfrm>
            <a:off x="7367366" y="1238216"/>
            <a:ext cx="1861039" cy="675250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xmlns="" id="{1040A18E-8456-4BBF-8046-1BFF8CB78406}"/>
              </a:ext>
            </a:extLst>
          </p:cNvPr>
          <p:cNvSpPr/>
          <p:nvPr/>
        </p:nvSpPr>
        <p:spPr>
          <a:xfrm>
            <a:off x="7315350" y="3672833"/>
            <a:ext cx="2349006" cy="575610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xmlns="" id="{F8D3BA0D-AA7D-4DEB-AFED-E22A16E9E66A}"/>
              </a:ext>
            </a:extLst>
          </p:cNvPr>
          <p:cNvSpPr/>
          <p:nvPr/>
        </p:nvSpPr>
        <p:spPr>
          <a:xfrm>
            <a:off x="2527644" y="3128595"/>
            <a:ext cx="4514558" cy="1394210"/>
          </a:xfrm>
          <a:prstGeom prst="wedgeRoundRectCallout">
            <a:avLst>
              <a:gd name="adj1" fmla="val -37386"/>
              <a:gd name="adj2" fmla="val -73430"/>
              <a:gd name="adj3" fmla="val 16667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横浜</a:t>
            </a: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スタジアム</a:t>
            </a:r>
          </a:p>
        </p:txBody>
      </p:sp>
      <p:sp>
        <p:nvSpPr>
          <p:cNvPr id="16" name="吹き出し: 角を丸めた四角形 15">
            <a:extLst>
              <a:ext uri="{FF2B5EF4-FFF2-40B4-BE49-F238E27FC236}">
                <a16:creationId xmlns:a16="http://schemas.microsoft.com/office/drawing/2014/main" xmlns="" id="{E35BCC31-94B2-4B58-956E-520D22269E42}"/>
              </a:ext>
            </a:extLst>
          </p:cNvPr>
          <p:cNvSpPr/>
          <p:nvPr/>
        </p:nvSpPr>
        <p:spPr>
          <a:xfrm>
            <a:off x="7084697" y="2381525"/>
            <a:ext cx="4949332" cy="1170796"/>
          </a:xfrm>
          <a:prstGeom prst="wedgeRoundRectCallout">
            <a:avLst>
              <a:gd name="adj1" fmla="val -29360"/>
              <a:gd name="adj2" fmla="val -99346"/>
              <a:gd name="adj3" fmla="val 16667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日産</a:t>
            </a: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スタジアム</a:t>
            </a:r>
          </a:p>
        </p:txBody>
      </p:sp>
      <p:sp>
        <p:nvSpPr>
          <p:cNvPr id="21" name="吹き出し: 角を丸めた四角形 20">
            <a:extLst>
              <a:ext uri="{FF2B5EF4-FFF2-40B4-BE49-F238E27FC236}">
                <a16:creationId xmlns:a16="http://schemas.microsoft.com/office/drawing/2014/main" xmlns="" id="{B691F48D-D016-4330-8771-8D59846F5D59}"/>
              </a:ext>
            </a:extLst>
          </p:cNvPr>
          <p:cNvSpPr/>
          <p:nvPr/>
        </p:nvSpPr>
        <p:spPr>
          <a:xfrm>
            <a:off x="6033542" y="4632388"/>
            <a:ext cx="6104357" cy="1194626"/>
          </a:xfrm>
          <a:prstGeom prst="wedgeRoundRectCallout">
            <a:avLst>
              <a:gd name="adj1" fmla="val -7515"/>
              <a:gd name="adj2" fmla="val -87396"/>
              <a:gd name="adj3" fmla="val 16667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江の島</a:t>
            </a: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ヨットハーバー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xmlns="" id="{942718BB-3F14-4913-A40B-55A981215468}"/>
              </a:ext>
            </a:extLst>
          </p:cNvPr>
          <p:cNvSpPr/>
          <p:nvPr/>
        </p:nvSpPr>
        <p:spPr>
          <a:xfrm>
            <a:off x="212187" y="3194581"/>
            <a:ext cx="2272962" cy="675250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xmlns="" id="{FC654360-C359-4823-86FE-ED3839B8501E}"/>
              </a:ext>
            </a:extLst>
          </p:cNvPr>
          <p:cNvSpPr/>
          <p:nvPr/>
        </p:nvSpPr>
        <p:spPr>
          <a:xfrm>
            <a:off x="230356" y="4632387"/>
            <a:ext cx="5635285" cy="1302797"/>
          </a:xfrm>
          <a:prstGeom prst="wedgeRoundRectCallout">
            <a:avLst>
              <a:gd name="adj1" fmla="val -37013"/>
              <a:gd name="adj2" fmla="val -113264"/>
              <a:gd name="adj3" fmla="val 16667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相模原市、山北町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491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2" grpId="0" animBg="1"/>
      <p:bldP spid="16" grpId="0" animBg="1"/>
      <p:bldP spid="21" grpId="0" animBg="1"/>
      <p:bldP spid="13" grpId="0" animBg="1"/>
      <p:bldP spid="1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2F512D45-C134-4BF2-A3FF-F6637C78E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961194DD-C45F-4846-AE01-BC8963C22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xmlns="" id="{F281E88C-7DC6-4563-835C-792EBF31DDB8}"/>
              </a:ext>
            </a:extLst>
          </p:cNvPr>
          <p:cNvSpPr/>
          <p:nvPr/>
        </p:nvSpPr>
        <p:spPr>
          <a:xfrm>
            <a:off x="170556" y="155440"/>
            <a:ext cx="11555828" cy="6538291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東京五輪を応援する</a:t>
            </a:r>
            <a:endParaRPr kumimoji="1" lang="en-US" altLang="ja-JP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ＴＶ番組内の画像</a:t>
            </a:r>
            <a:endParaRPr kumimoji="1" lang="en-US" altLang="ja-JP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（かみはるさん）</a:t>
            </a:r>
            <a:endParaRPr kumimoji="1" lang="en-US" altLang="ja-JP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18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801725C1-857A-43C0-8218-CC77C3796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E63C2327-781B-45FB-A992-89ECB108D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xmlns="" id="{E3F9C8F8-DBD0-421E-9782-7A506390307E}"/>
              </a:ext>
            </a:extLst>
          </p:cNvPr>
          <p:cNvSpPr/>
          <p:nvPr/>
        </p:nvSpPr>
        <p:spPr>
          <a:xfrm>
            <a:off x="170556" y="155440"/>
            <a:ext cx="11555828" cy="6538291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東京五輪を応援する</a:t>
            </a:r>
            <a:endParaRPr kumimoji="1" lang="en-US" altLang="ja-JP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ＴＶ番組内の画像</a:t>
            </a:r>
            <a:endParaRPr kumimoji="1" lang="en-US" altLang="ja-JP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（東洋大学・望月修教授）</a:t>
            </a:r>
            <a:endParaRPr kumimoji="1" lang="en-US" altLang="ja-JP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220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99198840-9E03-4F57-A962-5AD1E8881973}"/>
              </a:ext>
            </a:extLst>
          </p:cNvPr>
          <p:cNvSpPr/>
          <p:nvPr/>
        </p:nvSpPr>
        <p:spPr>
          <a:xfrm>
            <a:off x="1255144" y="112542"/>
            <a:ext cx="9703588" cy="1273125"/>
          </a:xfrm>
          <a:prstGeom prst="roundRect">
            <a:avLst/>
          </a:prstGeom>
          <a:solidFill>
            <a:srgbClr val="D6731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体育理論の振り返り</a:t>
            </a:r>
            <a:endParaRPr kumimoji="1" lang="en-US" altLang="ja-JP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xmlns="" id="{C2612279-1E57-4556-AF58-5C60E18C90CB}"/>
              </a:ext>
            </a:extLst>
          </p:cNvPr>
          <p:cNvSpPr/>
          <p:nvPr/>
        </p:nvSpPr>
        <p:spPr>
          <a:xfrm>
            <a:off x="203188" y="1491175"/>
            <a:ext cx="11785623" cy="2504048"/>
          </a:xfrm>
          <a:prstGeom prst="round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①「印象的だった内容」</a:t>
            </a:r>
            <a:endParaRPr kumimoji="1" lang="en-US" altLang="ja-JP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　　　　　　　　　　　　を選んで</a:t>
            </a:r>
            <a:endParaRPr kumimoji="1" lang="en-US" altLang="ja-JP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xmlns="" id="{8DE12374-F8A6-45D2-8FF3-6E37CA2A22A6}"/>
              </a:ext>
            </a:extLst>
          </p:cNvPr>
          <p:cNvSpPr/>
          <p:nvPr/>
        </p:nvSpPr>
        <p:spPr>
          <a:xfrm>
            <a:off x="203188" y="4114801"/>
            <a:ext cx="11785623" cy="2504048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②それを勉強して、</a:t>
            </a:r>
            <a:endParaRPr kumimoji="1" lang="en-US" altLang="ja-JP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　　　　感じたこと・考えたこと</a:t>
            </a:r>
            <a:endParaRPr kumimoji="1" lang="en-US" altLang="ja-JP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312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55F57203-370C-4FA7-A711-A8CDD9EE3925}"/>
              </a:ext>
            </a:extLst>
          </p:cNvPr>
          <p:cNvSpPr/>
          <p:nvPr/>
        </p:nvSpPr>
        <p:spPr>
          <a:xfrm>
            <a:off x="180647" y="131842"/>
            <a:ext cx="9115754" cy="1293028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スポーツに関わる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xmlns="" id="{6576D77A-A0E9-4463-B17F-B5F91175A84E}"/>
              </a:ext>
            </a:extLst>
          </p:cNvPr>
          <p:cNvSpPr/>
          <p:nvPr/>
        </p:nvSpPr>
        <p:spPr>
          <a:xfrm>
            <a:off x="1083212" y="1547446"/>
            <a:ext cx="4754880" cy="173435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する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xmlns="" id="{6BDBFCC0-8320-44C8-830D-16107478B163}"/>
              </a:ext>
            </a:extLst>
          </p:cNvPr>
          <p:cNvSpPr/>
          <p:nvPr/>
        </p:nvSpPr>
        <p:spPr>
          <a:xfrm>
            <a:off x="5964589" y="1547446"/>
            <a:ext cx="4754880" cy="1734359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みる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xmlns="" id="{4C8C5FE1-5840-4C6A-9126-C4639A4C78C1}"/>
              </a:ext>
            </a:extLst>
          </p:cNvPr>
          <p:cNvSpPr/>
          <p:nvPr/>
        </p:nvSpPr>
        <p:spPr>
          <a:xfrm>
            <a:off x="1083212" y="3309939"/>
            <a:ext cx="4754880" cy="1734359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支える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xmlns="" id="{5A0B8759-9D74-42DC-8AC2-654C7F5843A1}"/>
              </a:ext>
            </a:extLst>
          </p:cNvPr>
          <p:cNvSpPr/>
          <p:nvPr/>
        </p:nvSpPr>
        <p:spPr>
          <a:xfrm>
            <a:off x="5964589" y="3292355"/>
            <a:ext cx="4754880" cy="1734359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知る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xmlns="" id="{1B7B2085-97C5-46A7-8519-97855EAFF7DE}"/>
              </a:ext>
            </a:extLst>
          </p:cNvPr>
          <p:cNvSpPr/>
          <p:nvPr/>
        </p:nvSpPr>
        <p:spPr>
          <a:xfrm>
            <a:off x="790984" y="3026529"/>
            <a:ext cx="5305016" cy="2333683"/>
          </a:xfrm>
          <a:prstGeom prst="roundRect">
            <a:avLst/>
          </a:prstGeom>
          <a:noFill/>
          <a:ln w="2222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xmlns="" id="{8DEBB2D1-918F-495B-B485-778ECB40F609}"/>
              </a:ext>
            </a:extLst>
          </p:cNvPr>
          <p:cNvSpPr/>
          <p:nvPr/>
        </p:nvSpPr>
        <p:spPr>
          <a:xfrm>
            <a:off x="2190310" y="5260066"/>
            <a:ext cx="9872153" cy="1325037"/>
          </a:xfrm>
          <a:prstGeom prst="wedgeRoundRectCallout">
            <a:avLst>
              <a:gd name="adj1" fmla="val -33835"/>
              <a:gd name="adj2" fmla="val -79069"/>
              <a:gd name="adj3" fmla="val 16667"/>
            </a:avLst>
          </a:prstGeom>
          <a:solidFill>
            <a:srgbClr val="E87A2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いろんな関わり方があるよね</a:t>
            </a:r>
          </a:p>
        </p:txBody>
      </p:sp>
      <p:sp>
        <p:nvSpPr>
          <p:cNvPr id="10" name="思考の吹き出し: 雲形 9">
            <a:extLst>
              <a:ext uri="{FF2B5EF4-FFF2-40B4-BE49-F238E27FC236}">
                <a16:creationId xmlns:a16="http://schemas.microsoft.com/office/drawing/2014/main" xmlns="" id="{BE566008-0340-4E4A-8305-290491607A31}"/>
              </a:ext>
            </a:extLst>
          </p:cNvPr>
          <p:cNvSpPr/>
          <p:nvPr/>
        </p:nvSpPr>
        <p:spPr>
          <a:xfrm>
            <a:off x="263825" y="131842"/>
            <a:ext cx="11637443" cy="5354558"/>
          </a:xfrm>
          <a:prstGeom prst="cloudCallout">
            <a:avLst>
              <a:gd name="adj1" fmla="val -20567"/>
              <a:gd name="adj2" fmla="val 41897"/>
            </a:avLst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それぞれに応じた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関わり方があります。</a:t>
            </a:r>
            <a:endParaRPr kumimoji="1" lang="en-US" altLang="ja-JP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みんなも探して</a:t>
            </a:r>
            <a:endParaRPr kumimoji="1" lang="en-US" altLang="ja-JP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ほしいです</a:t>
            </a:r>
            <a:r>
              <a:rPr kumimoji="1" lang="en-US" altLang="ja-JP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‼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704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558E4E4C-C0DB-48A4-8321-3BC588C15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721CACAC-B390-4693-B901-6F1C69987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xmlns="" id="{8A820831-0F62-4194-B331-5002BB4DDA6C}"/>
              </a:ext>
            </a:extLst>
          </p:cNvPr>
          <p:cNvSpPr/>
          <p:nvPr/>
        </p:nvSpPr>
        <p:spPr>
          <a:xfrm>
            <a:off x="145774" y="136074"/>
            <a:ext cx="11900452" cy="5072030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2020</a:t>
            </a: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年五輪開催国発表後、</a:t>
            </a:r>
            <a:endParaRPr kumimoji="1" lang="en-US" altLang="ja-JP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大泣きする太田雄貴招致委員の画像</a:t>
            </a:r>
            <a:endParaRPr kumimoji="1" lang="en-US" altLang="ja-JP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xmlns="" id="{174F0E2B-CBB9-4B2B-88E3-985D914E04FC}"/>
              </a:ext>
            </a:extLst>
          </p:cNvPr>
          <p:cNvSpPr/>
          <p:nvPr/>
        </p:nvSpPr>
        <p:spPr>
          <a:xfrm>
            <a:off x="640921" y="3820284"/>
            <a:ext cx="10441744" cy="2901642"/>
          </a:xfrm>
          <a:prstGeom prst="round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なぜ、こんなに</a:t>
            </a:r>
            <a:endParaRPr kumimoji="1" lang="en-US" altLang="ja-JP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泣くほど喜ぶの？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981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05720E6B-B404-4587-B81D-CDD6B2693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BB9B9437-63C2-455C-AEA5-C4CC5185E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xmlns="" id="{C18D9DD8-2E21-4474-A724-688125C9259B}"/>
              </a:ext>
            </a:extLst>
          </p:cNvPr>
          <p:cNvSpPr/>
          <p:nvPr/>
        </p:nvSpPr>
        <p:spPr>
          <a:xfrm>
            <a:off x="2752" y="304861"/>
            <a:ext cx="11900452" cy="6104944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五輪の日本人選手の</a:t>
            </a:r>
            <a:endParaRPr kumimoji="1" lang="en-US" altLang="ja-JP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感動的なシーンの画像</a:t>
            </a:r>
            <a:endParaRPr kumimoji="1" lang="en-US" altLang="ja-JP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xmlns="" id="{4F24F655-BA83-44BB-B6DA-268F9AEB82C1}"/>
              </a:ext>
            </a:extLst>
          </p:cNvPr>
          <p:cNvSpPr/>
          <p:nvPr/>
        </p:nvSpPr>
        <p:spPr>
          <a:xfrm>
            <a:off x="1167618" y="506936"/>
            <a:ext cx="9570720" cy="4129266"/>
          </a:xfrm>
          <a:prstGeom prst="roundRect">
            <a:avLst/>
          </a:prstGeom>
          <a:solidFill>
            <a:srgbClr val="00B050">
              <a:alpha val="9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スポーツを通した</a:t>
            </a:r>
            <a:endParaRPr kumimoji="1" lang="en-US" altLang="ja-JP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とてつもない感動を</a:t>
            </a:r>
            <a:endParaRPr kumimoji="1" lang="en-US" altLang="ja-JP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知っているから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032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3BBFBB9C-78FC-4683-8893-B15E3A3C7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xmlns="" id="{707DA5D2-4C33-418F-B4BA-8C14F2DC0192}"/>
              </a:ext>
            </a:extLst>
          </p:cNvPr>
          <p:cNvSpPr/>
          <p:nvPr/>
        </p:nvSpPr>
        <p:spPr>
          <a:xfrm>
            <a:off x="145773" y="164687"/>
            <a:ext cx="11900452" cy="6471952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五輪の日本人選手の</a:t>
            </a:r>
            <a:endParaRPr kumimoji="1" lang="en-US" altLang="ja-JP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感動的なシーンの画像</a:t>
            </a:r>
            <a:endParaRPr kumimoji="1" lang="en-US" altLang="ja-JP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xmlns="" id="{63DF1749-8F6B-4932-BB72-ED8312060AD8}"/>
              </a:ext>
            </a:extLst>
          </p:cNvPr>
          <p:cNvSpPr/>
          <p:nvPr/>
        </p:nvSpPr>
        <p:spPr>
          <a:xfrm>
            <a:off x="1281072" y="391353"/>
            <a:ext cx="9629853" cy="4180648"/>
          </a:xfrm>
          <a:prstGeom prst="roundRect">
            <a:avLst/>
          </a:prstGeom>
          <a:solidFill>
            <a:srgbClr val="FF0000">
              <a:alpha val="9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その感動を多くの</a:t>
            </a:r>
            <a:endParaRPr kumimoji="1" lang="en-US" altLang="ja-JP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日本の人たちに近くで感じてほしいから</a:t>
            </a:r>
            <a:endParaRPr kumimoji="1" lang="en-US" altLang="ja-JP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520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564047EA-6339-4364-9EA1-BE335B69D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35D67994-A1FD-4BC1-9C2B-33324960D659}"/>
              </a:ext>
            </a:extLst>
          </p:cNvPr>
          <p:cNvSpPr/>
          <p:nvPr/>
        </p:nvSpPr>
        <p:spPr>
          <a:xfrm>
            <a:off x="255883" y="4420813"/>
            <a:ext cx="9980147" cy="1822912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谷（旧姓：佐藤）真海さん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xmlns="" id="{B81390FE-30C0-403A-BF79-A3B5FFDB2F22}"/>
              </a:ext>
            </a:extLst>
          </p:cNvPr>
          <p:cNvSpPr/>
          <p:nvPr/>
        </p:nvSpPr>
        <p:spPr>
          <a:xfrm>
            <a:off x="210265" y="363937"/>
            <a:ext cx="11900452" cy="6104944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4000" dirty="0">
              <a:solidFill>
                <a:prstClr val="black"/>
              </a:solidFill>
              <a:latin typeface="Century Gothic" panose="020B0502020202020204"/>
              <a:ea typeface="ＭＳ Ｐゴシック" panose="020B060007020508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谷（旧姓：佐藤）真海選手の招致プレゼンの画像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xmlns="" id="{5484D75B-1548-4D40-8114-9B0DBAC44F92}"/>
              </a:ext>
            </a:extLst>
          </p:cNvPr>
          <p:cNvSpPr/>
          <p:nvPr/>
        </p:nvSpPr>
        <p:spPr>
          <a:xfrm>
            <a:off x="63305" y="72595"/>
            <a:ext cx="7448843" cy="1293028"/>
          </a:xfrm>
          <a:prstGeom prst="roundRect">
            <a:avLst/>
          </a:prstGeom>
          <a:solidFill>
            <a:schemeClr val="accent2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伝説のスピーチ</a:t>
            </a:r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xmlns="" id="{BD05100D-8AC8-41F7-9915-EDCBA116558E}"/>
              </a:ext>
            </a:extLst>
          </p:cNvPr>
          <p:cNvSpPr/>
          <p:nvPr/>
        </p:nvSpPr>
        <p:spPr>
          <a:xfrm>
            <a:off x="384865" y="3790132"/>
            <a:ext cx="11551252" cy="2703931"/>
          </a:xfrm>
          <a:prstGeom prst="wedgeRoundRectCallout">
            <a:avLst>
              <a:gd name="adj1" fmla="val -1172"/>
              <a:gd name="adj2" fmla="val -93516"/>
              <a:gd name="adj3" fmla="val 16667"/>
            </a:avLst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「私がここにいるのは、</a:t>
            </a:r>
            <a:endParaRPr kumimoji="1" lang="en-US" altLang="ja-JP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スポーツによって救われたからです。」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808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558E4E4C-C0DB-48A4-8321-3BC588C15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721CACAC-B390-4693-B901-6F1C69987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xmlns="" id="{BFE06674-96BB-498E-B08A-08D17F9933BA}"/>
              </a:ext>
            </a:extLst>
          </p:cNvPr>
          <p:cNvSpPr/>
          <p:nvPr/>
        </p:nvSpPr>
        <p:spPr>
          <a:xfrm>
            <a:off x="50202" y="103191"/>
            <a:ext cx="11900452" cy="6564895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2020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年五輪開催国発表後、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大泣きする太田雄貴招致委員の画像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思考の吹き出し: 雲形 5">
            <a:extLst>
              <a:ext uri="{FF2B5EF4-FFF2-40B4-BE49-F238E27FC236}">
                <a16:creationId xmlns:a16="http://schemas.microsoft.com/office/drawing/2014/main" xmlns="" id="{AAA03856-1CE0-4A08-8945-7AAC246FAA79}"/>
              </a:ext>
            </a:extLst>
          </p:cNvPr>
          <p:cNvSpPr/>
          <p:nvPr/>
        </p:nvSpPr>
        <p:spPr>
          <a:xfrm>
            <a:off x="685800" y="1410887"/>
            <a:ext cx="11285807" cy="5075687"/>
          </a:xfrm>
          <a:prstGeom prst="cloudCallout">
            <a:avLst>
              <a:gd name="adj1" fmla="val -31459"/>
              <a:gd name="adj2" fmla="val 26272"/>
            </a:avLst>
          </a:prstGeom>
          <a:solidFill>
            <a:schemeClr val="accent2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みんながどう</a:t>
            </a:r>
            <a:endParaRPr kumimoji="1" lang="en-US" altLang="ja-JP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オリンピックと関わり、</a:t>
            </a:r>
            <a:endParaRPr kumimoji="1" lang="en-US" altLang="ja-JP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何を感じ取るか</a:t>
            </a:r>
            <a:endParaRPr kumimoji="1" lang="en-US" altLang="ja-JP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楽しみです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30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C0D865E9-F229-4B34-97D3-6A0FED15FF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708" y="792710"/>
            <a:ext cx="10944664" cy="2151393"/>
          </a:xfrm>
        </p:spPr>
        <p:txBody>
          <a:bodyPr>
            <a:normAutofit/>
          </a:bodyPr>
          <a:lstStyle/>
          <a:p>
            <a:r>
              <a:rPr kumimoji="1" lang="en-US" altLang="ja-JP" sz="7200" dirty="0"/>
              <a:t>4.</a:t>
            </a:r>
            <a:r>
              <a:rPr kumimoji="1" lang="ja-JP" altLang="en-US" sz="7200" dirty="0"/>
              <a:t>　オリンピックとドーピング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xmlns="" id="{B4AEB47E-D9CF-4C14-85D2-538D4F4A86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264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2E4D9E08-60F1-46FF-9765-85A6BF934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E7E4C6EC-D780-47C3-BCD9-0FE8EFE2A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xmlns="" id="{B13C7E96-E209-4850-AFD0-4AAF72819651}"/>
              </a:ext>
            </a:extLst>
          </p:cNvPr>
          <p:cNvSpPr/>
          <p:nvPr/>
        </p:nvSpPr>
        <p:spPr>
          <a:xfrm>
            <a:off x="1203161" y="1747109"/>
            <a:ext cx="10086449" cy="31639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ドーピング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xmlns="" id="{28DD46F5-390F-4B0A-B212-C428B467A7D7}"/>
              </a:ext>
            </a:extLst>
          </p:cNvPr>
          <p:cNvSpPr/>
          <p:nvPr/>
        </p:nvSpPr>
        <p:spPr>
          <a:xfrm>
            <a:off x="297492" y="3646995"/>
            <a:ext cx="4958256" cy="3173685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ベン・ジョンソン選手の画像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xmlns="" id="{77B24FA8-10D7-4D8D-9C6D-8AAEC7A7F6B1}"/>
              </a:ext>
            </a:extLst>
          </p:cNvPr>
          <p:cNvSpPr/>
          <p:nvPr/>
        </p:nvSpPr>
        <p:spPr>
          <a:xfrm>
            <a:off x="260269" y="139511"/>
            <a:ext cx="4958256" cy="3173685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浅田真央選手の画像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xmlns="" id="{220A793B-0FFD-46E0-9F37-2EED809EADE7}"/>
              </a:ext>
            </a:extLst>
          </p:cNvPr>
          <p:cNvSpPr/>
          <p:nvPr/>
        </p:nvSpPr>
        <p:spPr>
          <a:xfrm>
            <a:off x="5839351" y="139511"/>
            <a:ext cx="4958256" cy="3173685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フェアプレイ賞の画像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xmlns="" id="{3C14890D-CC74-40A3-9D56-4D332389D325}"/>
              </a:ext>
            </a:extLst>
          </p:cNvPr>
          <p:cNvSpPr/>
          <p:nvPr/>
        </p:nvSpPr>
        <p:spPr>
          <a:xfrm>
            <a:off x="5926888" y="3636085"/>
            <a:ext cx="4958256" cy="3173685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無気力試合の画像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xmlns="" id="{93C2C377-CB15-45BB-941C-F614E91069C5}"/>
              </a:ext>
            </a:extLst>
          </p:cNvPr>
          <p:cNvSpPr/>
          <p:nvPr/>
        </p:nvSpPr>
        <p:spPr>
          <a:xfrm>
            <a:off x="615435" y="1675916"/>
            <a:ext cx="10739848" cy="3440236"/>
          </a:xfrm>
          <a:prstGeom prst="roundRect">
            <a:avLst/>
          </a:prstGeom>
          <a:solidFill>
            <a:srgbClr val="E127B0">
              <a:alpha val="82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スポーツ</a:t>
            </a:r>
            <a:r>
              <a:rPr kumimoji="1" lang="ja-JP" altLang="en-US" sz="115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倫理</a:t>
            </a: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を学ぼう</a:t>
            </a:r>
            <a:endParaRPr kumimoji="1" lang="en-US" altLang="ja-JP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324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xmlns="" id="{801BC7AC-34FA-4ABE-98C0-4F2132773784}"/>
              </a:ext>
            </a:extLst>
          </p:cNvPr>
          <p:cNvSpPr/>
          <p:nvPr/>
        </p:nvSpPr>
        <p:spPr>
          <a:xfrm>
            <a:off x="196837" y="153160"/>
            <a:ext cx="11845637" cy="166300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ドーピングがダメな理由４つ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xmlns="" id="{7CA87EF7-0B16-417F-BB7C-735AE3A0AE52}"/>
              </a:ext>
            </a:extLst>
          </p:cNvPr>
          <p:cNvSpPr/>
          <p:nvPr/>
        </p:nvSpPr>
        <p:spPr>
          <a:xfrm>
            <a:off x="234346" y="2061092"/>
            <a:ext cx="4223115" cy="3665667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禁止薬物リストの画像</a:t>
            </a:r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xmlns="" id="{0252FF53-A1BC-44A6-8545-027702FD0E72}"/>
              </a:ext>
            </a:extLst>
          </p:cNvPr>
          <p:cNvSpPr/>
          <p:nvPr/>
        </p:nvSpPr>
        <p:spPr>
          <a:xfrm>
            <a:off x="4595002" y="1872381"/>
            <a:ext cx="7447472" cy="4779150"/>
          </a:xfrm>
          <a:prstGeom prst="wedgeRoundRectCallout">
            <a:avLst>
              <a:gd name="adj1" fmla="val -66816"/>
              <a:gd name="adj2" fmla="val 7869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xmlns="" id="{BC8AFC26-68F0-4953-A477-243E390FEC6B}"/>
              </a:ext>
            </a:extLst>
          </p:cNvPr>
          <p:cNvSpPr/>
          <p:nvPr/>
        </p:nvSpPr>
        <p:spPr>
          <a:xfrm>
            <a:off x="4845970" y="2078850"/>
            <a:ext cx="6945535" cy="4366212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ドーピングを</a:t>
            </a:r>
            <a:endParaRPr kumimoji="1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イメージさせる</a:t>
            </a:r>
            <a:endParaRPr kumimoji="1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薬の画像</a:t>
            </a:r>
          </a:p>
        </p:txBody>
      </p:sp>
    </p:spTree>
    <p:extLst>
      <p:ext uri="{BB962C8B-B14F-4D97-AF65-F5344CB8AC3E}">
        <p14:creationId xmlns:p14="http://schemas.microsoft.com/office/powerpoint/2010/main" val="161866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7DB9B288-BCAF-48FD-8DF9-8A0DD643B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xmlns="" id="{FE826FA5-FF0B-4902-8BA9-A5682A5E8DE1}"/>
              </a:ext>
            </a:extLst>
          </p:cNvPr>
          <p:cNvSpPr/>
          <p:nvPr/>
        </p:nvSpPr>
        <p:spPr>
          <a:xfrm>
            <a:off x="164124" y="77436"/>
            <a:ext cx="7650350" cy="2029379"/>
          </a:xfrm>
          <a:prstGeom prst="roundRect">
            <a:avLst/>
          </a:prstGeom>
          <a:solidFill>
            <a:srgbClr val="E127B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ハイディ・クリーガー</a:t>
            </a:r>
            <a:endParaRPr kumimoji="1" lang="en-US" altLang="ja-JP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（東ドイツ）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xmlns="" id="{9D0CEAC2-966C-4E76-811E-B42DE58CFB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99" y="1846731"/>
            <a:ext cx="2656926" cy="2656926"/>
          </a:xfrm>
          <a:prstGeom prst="rect">
            <a:avLst/>
          </a:prstGeom>
        </p:spPr>
      </p:pic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xmlns="" id="{43DB26D2-627B-493C-B907-6EC2BED80EA6}"/>
              </a:ext>
            </a:extLst>
          </p:cNvPr>
          <p:cNvSpPr/>
          <p:nvPr/>
        </p:nvSpPr>
        <p:spPr>
          <a:xfrm>
            <a:off x="7968885" y="317314"/>
            <a:ext cx="4223115" cy="6280434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ハイディ・クリーガー選手の画像</a:t>
            </a:r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xmlns="" id="{BF03D2B0-B207-466D-8835-5A3522D7DAB6}"/>
              </a:ext>
            </a:extLst>
          </p:cNvPr>
          <p:cNvSpPr/>
          <p:nvPr/>
        </p:nvSpPr>
        <p:spPr>
          <a:xfrm>
            <a:off x="3027733" y="2252174"/>
            <a:ext cx="5176910" cy="1970615"/>
          </a:xfrm>
          <a:prstGeom prst="wedgeRoundRectCallout">
            <a:avLst>
              <a:gd name="adj1" fmla="val -64855"/>
              <a:gd name="adj2" fmla="val 726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テストステロン</a:t>
            </a:r>
            <a:endParaRPr kumimoji="1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（男性ホルモン）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xmlns="" id="{5EACC12E-919A-4FC5-864F-9C07D9531B0F}"/>
              </a:ext>
            </a:extLst>
          </p:cNvPr>
          <p:cNvSpPr/>
          <p:nvPr/>
        </p:nvSpPr>
        <p:spPr>
          <a:xfrm>
            <a:off x="201399" y="4605826"/>
            <a:ext cx="8961120" cy="2117123"/>
          </a:xfrm>
          <a:prstGeom prst="roundRect">
            <a:avLst/>
          </a:prstGeom>
          <a:solidFill>
            <a:schemeClr val="bg1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男性化してしまった</a:t>
            </a:r>
            <a:r>
              <a:rPr kumimoji="1" lang="en-US" altLang="ja-JP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…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xmlns="" id="{F703BCB3-C72F-4BBA-85DD-E2DAFC4EA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608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472D592C-E4DF-4171-9F2B-0E071A99B3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xmlns="" id="{0856799D-80B4-4EFD-93E3-47AFA4FF90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444964BA-A638-41E1-B6CB-6A2929332817}"/>
              </a:ext>
            </a:extLst>
          </p:cNvPr>
          <p:cNvSpPr/>
          <p:nvPr/>
        </p:nvSpPr>
        <p:spPr>
          <a:xfrm>
            <a:off x="696552" y="322172"/>
            <a:ext cx="10798896" cy="4642339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体育理論</a:t>
            </a:r>
            <a:endParaRPr kumimoji="1" lang="en-US" altLang="ja-JP" sz="13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振り返りスライド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xmlns="" id="{FB0BA273-5790-47F8-8D80-169B233D3C1D}"/>
              </a:ext>
            </a:extLst>
          </p:cNvPr>
          <p:cNvSpPr/>
          <p:nvPr/>
        </p:nvSpPr>
        <p:spPr>
          <a:xfrm>
            <a:off x="4886793" y="5171607"/>
            <a:ext cx="6430781" cy="15289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/>
              <a:t>♪オリンピックテーマソングのＢＧＭ付き</a:t>
            </a:r>
            <a:endParaRPr kumimoji="1" lang="en-US" altLang="ja-JP" sz="2800" dirty="0"/>
          </a:p>
          <a:p>
            <a:pPr algn="ctr"/>
            <a:r>
              <a:rPr kumimoji="1" lang="ja-JP" altLang="en-US" sz="2800" dirty="0"/>
              <a:t>（例：安室奈美恵「</a:t>
            </a:r>
            <a:r>
              <a:rPr kumimoji="1" lang="en-US" altLang="ja-JP" sz="2800" dirty="0"/>
              <a:t>hero</a:t>
            </a:r>
            <a:r>
              <a:rPr kumimoji="1" lang="ja-JP" altLang="en-US" sz="2800" dirty="0"/>
              <a:t>」）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377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C0814CD1-9FD6-4E7D-AC93-2CB4281C3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9">
            <a:extLst>
              <a:ext uri="{FF2B5EF4-FFF2-40B4-BE49-F238E27FC236}">
                <a16:creationId xmlns:a16="http://schemas.microsoft.com/office/drawing/2014/main" xmlns="" id="{72D61618-3D56-4A00-8E9D-CD74F2598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683" y="2955301"/>
            <a:ext cx="4616548" cy="4026236"/>
          </a:xfrm>
          <a:prstGeom prst="rect">
            <a:avLst/>
          </a:prstGeom>
        </p:spPr>
      </p:pic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xmlns="" id="{AE62BE07-44C6-4D76-9B92-C220E220D6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343" y="2955301"/>
            <a:ext cx="4261619" cy="4261619"/>
          </a:xfr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xmlns="" id="{00C8E46D-5FC6-4AA8-8121-3AEB107B58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05" y="3035372"/>
            <a:ext cx="4101476" cy="4101476"/>
          </a:xfrm>
          <a:prstGeom prst="rect">
            <a:avLst/>
          </a:prstGeom>
        </p:spPr>
      </p:pic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xmlns="" id="{4AF3B4A2-7500-48C5-A3AA-AD3D10F86252}"/>
              </a:ext>
            </a:extLst>
          </p:cNvPr>
          <p:cNvSpPr/>
          <p:nvPr/>
        </p:nvSpPr>
        <p:spPr>
          <a:xfrm>
            <a:off x="201953" y="61707"/>
            <a:ext cx="10423038" cy="135196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ドーピングがダメな理由①</a:t>
            </a:r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xmlns="" id="{BE427C72-A04B-4A0B-9204-053E5FDE5CAF}"/>
              </a:ext>
            </a:extLst>
          </p:cNvPr>
          <p:cNvSpPr/>
          <p:nvPr/>
        </p:nvSpPr>
        <p:spPr>
          <a:xfrm>
            <a:off x="353419" y="1457647"/>
            <a:ext cx="9228326" cy="1846535"/>
          </a:xfrm>
          <a:prstGeom prst="wedgeRoundRectCallout">
            <a:avLst>
              <a:gd name="adj1" fmla="val 39355"/>
              <a:gd name="adj2" fmla="val 76620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心身への害</a:t>
            </a: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があるから</a:t>
            </a:r>
          </a:p>
        </p:txBody>
      </p:sp>
    </p:spTree>
    <p:extLst>
      <p:ext uri="{BB962C8B-B14F-4D97-AF65-F5344CB8AC3E}">
        <p14:creationId xmlns:p14="http://schemas.microsoft.com/office/powerpoint/2010/main" val="339465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xmlns="" id="{6C6C1657-E77E-4739-82B2-7600A04463F8}"/>
              </a:ext>
            </a:extLst>
          </p:cNvPr>
          <p:cNvSpPr/>
          <p:nvPr/>
        </p:nvSpPr>
        <p:spPr>
          <a:xfrm>
            <a:off x="86953" y="132445"/>
            <a:ext cx="5601400" cy="1391673"/>
          </a:xfrm>
          <a:prstGeom prst="roundRect">
            <a:avLst/>
          </a:prstGeom>
          <a:solidFill>
            <a:schemeClr val="accent2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室伏広治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xmlns="" id="{3115C565-B63B-4119-A522-3C282F09E5F8}"/>
              </a:ext>
            </a:extLst>
          </p:cNvPr>
          <p:cNvSpPr/>
          <p:nvPr/>
        </p:nvSpPr>
        <p:spPr>
          <a:xfrm>
            <a:off x="182583" y="1672065"/>
            <a:ext cx="4753708" cy="4932481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室伏広治選手の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画像</a:t>
            </a:r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xmlns="" id="{C5521606-F312-4CF6-A2AC-327399BA6232}"/>
              </a:ext>
            </a:extLst>
          </p:cNvPr>
          <p:cNvSpPr/>
          <p:nvPr/>
        </p:nvSpPr>
        <p:spPr>
          <a:xfrm>
            <a:off x="5031919" y="1256598"/>
            <a:ext cx="7073128" cy="4341997"/>
          </a:xfrm>
          <a:prstGeom prst="wedgeRoundRectCallout">
            <a:avLst>
              <a:gd name="adj1" fmla="val -67288"/>
              <a:gd name="adj2" fmla="val -12500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真面目にトレーニングをした人が</a:t>
            </a:r>
            <a:endParaRPr kumimoji="1" lang="en-US" altLang="ja-JP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5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正しい</a:t>
            </a:r>
            <a:r>
              <a:rPr kumimoji="1" lang="ja-JP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評価</a:t>
            </a: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を受けるべき</a:t>
            </a:r>
            <a:endParaRPr kumimoji="1" lang="ja-JP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2266AAC7-0F05-4EB0-85B0-436C72F15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1210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14F65434-2CEB-4908-80A5-FB7E53241713}"/>
              </a:ext>
            </a:extLst>
          </p:cNvPr>
          <p:cNvSpPr/>
          <p:nvPr/>
        </p:nvSpPr>
        <p:spPr>
          <a:xfrm>
            <a:off x="196343" y="280492"/>
            <a:ext cx="10423038" cy="153929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ドーピングがダメな理由②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xmlns="" id="{4DBE2072-CA99-4CDD-AAFC-A95F3558905F}"/>
              </a:ext>
            </a:extLst>
          </p:cNvPr>
          <p:cNvSpPr/>
          <p:nvPr/>
        </p:nvSpPr>
        <p:spPr>
          <a:xfrm>
            <a:off x="319760" y="1956946"/>
            <a:ext cx="11539391" cy="27600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フェア</a:t>
            </a:r>
            <a:r>
              <a:rPr kumimoji="1" lang="ja-JP" alt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でないから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xmlns="" id="{BF5686FE-E34A-4E73-BA42-62173406C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538" y="4356186"/>
            <a:ext cx="2063661" cy="206366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xmlns="" id="{34A24FEE-C02B-409B-B17F-07A05E629F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452" y="4292944"/>
            <a:ext cx="1919074" cy="1919074"/>
          </a:xfrm>
          <a:prstGeom prst="rect">
            <a:avLst/>
          </a:prstGeom>
        </p:spPr>
      </p:pic>
      <p:pic>
        <p:nvPicPr>
          <p:cNvPr id="8" name="コンテンツ プレースホルダー 6">
            <a:extLst>
              <a:ext uri="{FF2B5EF4-FFF2-40B4-BE49-F238E27FC236}">
                <a16:creationId xmlns:a16="http://schemas.microsoft.com/office/drawing/2014/main" xmlns="" id="{687F4B11-CEC0-4E1D-8A59-B7D2922198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556" y="3646962"/>
            <a:ext cx="3211038" cy="321103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xmlns="" id="{72831C32-0ED0-401C-BD96-107519C8FA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71114">
            <a:off x="8972517" y="4401822"/>
            <a:ext cx="768916" cy="83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4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7565F44E-4645-4788-9B15-8AD8311230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7704" y="2150005"/>
            <a:ext cx="10487465" cy="1825096"/>
          </a:xfrm>
        </p:spPr>
        <p:txBody>
          <a:bodyPr>
            <a:noAutofit/>
          </a:bodyPr>
          <a:lstStyle/>
          <a:p>
            <a:r>
              <a:rPr kumimoji="1" lang="ja-JP" altLang="en-US" sz="8800" dirty="0"/>
              <a:t>１．スポーツの</a:t>
            </a:r>
            <a:r>
              <a:rPr kumimoji="1" lang="en-US" altLang="ja-JP" sz="8800" dirty="0"/>
              <a:t/>
            </a:r>
            <a:br>
              <a:rPr kumimoji="1" lang="en-US" altLang="ja-JP" sz="8800" dirty="0"/>
            </a:br>
            <a:r>
              <a:rPr kumimoji="1" lang="ja-JP" altLang="en-US" sz="8800" dirty="0"/>
              <a:t>歴史的発展と変容</a:t>
            </a:r>
          </a:p>
        </p:txBody>
      </p:sp>
    </p:spTree>
    <p:extLst>
      <p:ext uri="{BB962C8B-B14F-4D97-AF65-F5344CB8AC3E}">
        <p14:creationId xmlns:p14="http://schemas.microsoft.com/office/powerpoint/2010/main" val="48592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xmlns="" id="{C73812E0-82C0-499B-807C-84DB343D7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400" y="2050202"/>
            <a:ext cx="4585438" cy="480779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808271A8-87F2-463D-8731-76B2AA126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7" name="コンテンツ プレースホルダー 4">
            <a:extLst>
              <a:ext uri="{FF2B5EF4-FFF2-40B4-BE49-F238E27FC236}">
                <a16:creationId xmlns:a16="http://schemas.microsoft.com/office/drawing/2014/main" xmlns="" id="{E422A812-71C8-45E0-BBA7-81BB1B254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1478" y="1980265"/>
            <a:ext cx="3141013" cy="4557979"/>
          </a:xfrm>
          <a:prstGeom prst="rect">
            <a:avLst/>
          </a:prstGeom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027AA9AF-51AF-4D6A-8B50-C6598C27CA10}"/>
              </a:ext>
            </a:extLst>
          </p:cNvPr>
          <p:cNvSpPr/>
          <p:nvPr/>
        </p:nvSpPr>
        <p:spPr>
          <a:xfrm>
            <a:off x="274320" y="44879"/>
            <a:ext cx="11643359" cy="286100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労働や</a:t>
            </a:r>
            <a:r>
              <a:rPr kumimoji="1" lang="ja-JP" altLang="en-US" sz="115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遊び</a:t>
            </a: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から</a:t>
            </a:r>
            <a:endParaRPr kumimoji="1" lang="en-US" altLang="ja-JP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スポーツが生まれた</a:t>
            </a:r>
            <a:endParaRPr kumimoji="1" lang="en-US" altLang="ja-JP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xmlns="" id="{913EDB74-F397-4275-9584-98B3E734A782}"/>
              </a:ext>
            </a:extLst>
          </p:cNvPr>
          <p:cNvSpPr/>
          <p:nvPr/>
        </p:nvSpPr>
        <p:spPr>
          <a:xfrm>
            <a:off x="3372656" y="2989309"/>
            <a:ext cx="4121289" cy="3703921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古代オリンピックのやり投げが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イメージできる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画像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759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B06C7692-72D4-4F9D-A12B-03DD2918A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xmlns="" id="{9A7817B0-0FC9-4146-946B-56D3E6C2A63D}"/>
              </a:ext>
            </a:extLst>
          </p:cNvPr>
          <p:cNvSpPr/>
          <p:nvPr/>
        </p:nvSpPr>
        <p:spPr>
          <a:xfrm>
            <a:off x="379084" y="173803"/>
            <a:ext cx="11588903" cy="6022334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民族スポーツの画像</a:t>
            </a:r>
            <a:endParaRPr kumimoji="1" lang="en-US" altLang="ja-JP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xmlns="" id="{812A316C-52E6-45BF-8E7F-455940B86B11}"/>
              </a:ext>
            </a:extLst>
          </p:cNvPr>
          <p:cNvSpPr/>
          <p:nvPr/>
        </p:nvSpPr>
        <p:spPr>
          <a:xfrm>
            <a:off x="476119" y="3610186"/>
            <a:ext cx="11394831" cy="2816461"/>
          </a:xfrm>
          <a:prstGeom prst="round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その土地の人々の</a:t>
            </a:r>
            <a:endParaRPr kumimoji="1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5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生活</a:t>
            </a: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から発展したもの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xmlns="" id="{CD26FCA3-B7BC-4263-A4D1-1DAE26DAEA3A}"/>
              </a:ext>
            </a:extLst>
          </p:cNvPr>
          <p:cNvSpPr/>
          <p:nvPr/>
        </p:nvSpPr>
        <p:spPr>
          <a:xfrm>
            <a:off x="1989065" y="533863"/>
            <a:ext cx="8563015" cy="192876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民族スポーツ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291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9|3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5|1.6|1.9|2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9|2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6"/>
</p:tagLst>
</file>

<file path=ppt/theme/theme1.xml><?xml version="1.0" encoding="utf-8"?>
<a:theme xmlns:a="http://schemas.openxmlformats.org/drawingml/2006/main" name="4_飛行機雲">
  <a:themeElements>
    <a:clrScheme name="飛行機雲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飛行機雲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飛行機雲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飛行機雲</Template>
  <TotalTime>3203</TotalTime>
  <Words>1170</Words>
  <Application>Microsoft Office PowerPoint</Application>
  <PresentationFormat>ワイド画面</PresentationFormat>
  <Paragraphs>325</Paragraphs>
  <Slides>62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62</vt:i4>
      </vt:variant>
    </vt:vector>
  </HeadingPairs>
  <TitlesOfParts>
    <vt:vector size="73" baseType="lpstr">
      <vt:lpstr>HGP創英ﾌﾟﾚｾﾞﾝｽEB</vt:lpstr>
      <vt:lpstr>HGS行書体</vt:lpstr>
      <vt:lpstr>HGS明朝E</vt:lpstr>
      <vt:lpstr>HG行書体</vt:lpstr>
      <vt:lpstr>ＭＳ Ｐゴシック</vt:lpstr>
      <vt:lpstr>メイリオ</vt:lpstr>
      <vt:lpstr>游ゴシック</vt:lpstr>
      <vt:lpstr>Arial</vt:lpstr>
      <vt:lpstr>Calibri</vt:lpstr>
      <vt:lpstr>Century Gothic</vt:lpstr>
      <vt:lpstr>4_飛行機雲</vt:lpstr>
      <vt:lpstr>PowerPoint プレゼンテーション</vt:lpstr>
      <vt:lpstr>PowerPoint プレゼンテーション</vt:lpstr>
      <vt:lpstr>6.自分とスポーツとの 　　　　　　　　関わり方</vt:lpstr>
      <vt:lpstr>PowerPoint プレゼンテーション</vt:lpstr>
      <vt:lpstr>PowerPoint プレゼンテーション</vt:lpstr>
      <vt:lpstr>PowerPoint プレゼンテーション</vt:lpstr>
      <vt:lpstr>１．スポーツの 歴史的発展と変容</vt:lpstr>
      <vt:lpstr>PowerPoint プレゼンテーション</vt:lpstr>
      <vt:lpstr>PowerPoint プレゼンテーション</vt:lpstr>
      <vt:lpstr>PowerPoint プレゼンテーション</vt:lpstr>
      <vt:lpstr>クーベルタン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2.スポーツの 技術、戦術、ルール  の変化</vt:lpstr>
      <vt:lpstr>PowerPoint プレゼンテーション</vt:lpstr>
      <vt:lpstr>アナリスト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３．オリンピックムーブメント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4.　オリンピックとドーピング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スポーツの始まりと変遷</dc:title>
  <dc:creator>t-hirano</dc:creator>
  <cp:lastModifiedBy>user</cp:lastModifiedBy>
  <cp:revision>260</cp:revision>
  <cp:lastPrinted>2020-03-05T03:04:05Z</cp:lastPrinted>
  <dcterms:created xsi:type="dcterms:W3CDTF">2019-05-22T02:19:39Z</dcterms:created>
  <dcterms:modified xsi:type="dcterms:W3CDTF">2020-03-26T01:36:13Z</dcterms:modified>
</cp:coreProperties>
</file>