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1" r:id="rId6"/>
  </p:sldMasterIdLst>
  <p:handoutMasterIdLst>
    <p:handoutMasterId r:id="rId9"/>
  </p:handoutMasterIdLst>
  <p:sldIdLst>
    <p:sldId id="277" r:id="rId7"/>
    <p:sldId id="278" r:id="rId8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A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8DC6B3-A915-4178-BC01-84B8ABECC734}" v="2" dt="2024-12-25T06:59:38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358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878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村　真奈(センター病院 地域連携担当)" userId="84cabbc1-5084-455e-b27d-c75b5187f9da" providerId="ADAL" clId="{C48DC6B3-A915-4178-BC01-84B8ABECC734}"/>
    <pc:docChg chg="modSld">
      <pc:chgData name="吉村　真奈(センター病院 地域連携担当)" userId="84cabbc1-5084-455e-b27d-c75b5187f9da" providerId="ADAL" clId="{C48DC6B3-A915-4178-BC01-84B8ABECC734}" dt="2024-12-25T06:59:48.007" v="4" actId="1076"/>
      <pc:docMkLst>
        <pc:docMk/>
      </pc:docMkLst>
      <pc:sldChg chg="addSp delSp modSp mod">
        <pc:chgData name="吉村　真奈(センター病院 地域連携担当)" userId="84cabbc1-5084-455e-b27d-c75b5187f9da" providerId="ADAL" clId="{C48DC6B3-A915-4178-BC01-84B8ABECC734}" dt="2024-12-25T06:59:48.007" v="4" actId="1076"/>
        <pc:sldMkLst>
          <pc:docMk/>
          <pc:sldMk cId="770879305" sldId="278"/>
        </pc:sldMkLst>
        <pc:picChg chg="add mod">
          <ac:chgData name="吉村　真奈(センター病院 地域連携担当)" userId="84cabbc1-5084-455e-b27d-c75b5187f9da" providerId="ADAL" clId="{C48DC6B3-A915-4178-BC01-84B8ABECC734}" dt="2024-12-25T06:59:48.007" v="4" actId="1076"/>
          <ac:picMkLst>
            <pc:docMk/>
            <pc:sldMk cId="770879305" sldId="278"/>
            <ac:picMk id="2" creationId="{06C4349A-D2C5-A669-8519-2652F0987D81}"/>
          </ac:picMkLst>
        </pc:picChg>
        <pc:picChg chg="del">
          <ac:chgData name="吉村　真奈(センター病院 地域連携担当)" userId="84cabbc1-5084-455e-b27d-c75b5187f9da" providerId="ADAL" clId="{C48DC6B3-A915-4178-BC01-84B8ABECC734}" dt="2024-12-25T06:59:23.979" v="0" actId="478"/>
          <ac:picMkLst>
            <pc:docMk/>
            <pc:sldMk cId="770879305" sldId="278"/>
            <ac:picMk id="2061" creationId="{D24867A9-B6BC-693C-F336-62B56BB89FB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5E205-5C19-4866-A723-02C931DAC2EA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4F153-2A65-455C-A603-610B1C117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201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E5CA-3355-4E18-90BE-6575B0CA15C2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6CE1-ACCE-4293-BDFD-65EB13D8B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4098" name="Picture 2" descr="C:\Users\kameyama\Documents\レンビマ_肝細胞癌\案内状テンプレート\レンビマPPT用案内状\繝ｬ繝ｳ繝偵ｙ繝霸PT逕ｨ譯亥・迥ｶ\ベースA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7999" cy="990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5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E5CA-3355-4E18-90BE-6575B0CA15C2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6CE1-ACCE-4293-BDFD-65EB13D8B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199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E5CA-3355-4E18-90BE-6575B0CA15C2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6CE1-ACCE-4293-BDFD-65EB13D8B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177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E5CA-3355-4E18-90BE-6575B0CA15C2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6CE1-ACCE-4293-BDFD-65EB13D8B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538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6" indent="0" algn="ctr">
              <a:buNone/>
              <a:defRPr sz="1200"/>
            </a:lvl4pPr>
            <a:lvl5pPr marL="1371568" indent="0" algn="ctr">
              <a:buNone/>
              <a:defRPr sz="1200"/>
            </a:lvl5pPr>
            <a:lvl6pPr marL="1714459" indent="0" algn="ctr">
              <a:buNone/>
              <a:defRPr sz="1200"/>
            </a:lvl6pPr>
            <a:lvl7pPr marL="2057351" indent="0" algn="ctr">
              <a:buNone/>
              <a:defRPr sz="1200"/>
            </a:lvl7pPr>
            <a:lvl8pPr marL="2400243" indent="0" algn="ctr">
              <a:buNone/>
              <a:defRPr sz="1200"/>
            </a:lvl8pPr>
            <a:lvl9pPr marL="2743135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9B42-7FAA-467D-B77E-D40DF04FEC33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997B-30CB-44F1-87C4-B3F6FFD83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345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9B42-7FAA-467D-B77E-D40DF04FEC33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997B-30CB-44F1-87C4-B3F6FFD83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58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7"/>
            <a:ext cx="5915025" cy="216693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9B42-7FAA-467D-B77E-D40DF04FEC33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997B-30CB-44F1-87C4-B3F6FFD83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482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2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9B42-7FAA-467D-B77E-D40DF04FEC33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997B-30CB-44F1-87C4-B3F6FFD83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586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6" indent="0">
              <a:buNone/>
              <a:defRPr sz="1200" b="1"/>
            </a:lvl4pPr>
            <a:lvl5pPr marL="1371568" indent="0">
              <a:buNone/>
              <a:defRPr sz="1200" b="1"/>
            </a:lvl5pPr>
            <a:lvl6pPr marL="1714459" indent="0">
              <a:buNone/>
              <a:defRPr sz="1200" b="1"/>
            </a:lvl6pPr>
            <a:lvl7pPr marL="2057351" indent="0">
              <a:buNone/>
              <a:defRPr sz="1200" b="1"/>
            </a:lvl7pPr>
            <a:lvl8pPr marL="2400243" indent="0">
              <a:buNone/>
              <a:defRPr sz="1200" b="1"/>
            </a:lvl8pPr>
            <a:lvl9pPr marL="274313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3"/>
            <a:ext cx="2901255" cy="53221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4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6" indent="0">
              <a:buNone/>
              <a:defRPr sz="1200" b="1"/>
            </a:lvl4pPr>
            <a:lvl5pPr marL="1371568" indent="0">
              <a:buNone/>
              <a:defRPr sz="1200" b="1"/>
            </a:lvl5pPr>
            <a:lvl6pPr marL="1714459" indent="0">
              <a:buNone/>
              <a:defRPr sz="1200" b="1"/>
            </a:lvl6pPr>
            <a:lvl7pPr marL="2057351" indent="0">
              <a:buNone/>
              <a:defRPr sz="1200" b="1"/>
            </a:lvl7pPr>
            <a:lvl8pPr marL="2400243" indent="0">
              <a:buNone/>
              <a:defRPr sz="1200" b="1"/>
            </a:lvl8pPr>
            <a:lvl9pPr marL="274313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3"/>
            <a:ext cx="2915544" cy="53221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9B42-7FAA-467D-B77E-D40DF04FEC33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997B-30CB-44F1-87C4-B3F6FFD83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826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9B42-7FAA-467D-B77E-D40DF04FEC33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997B-30CB-44F1-87C4-B3F6FFD83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226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9B42-7FAA-467D-B77E-D40DF04FEC33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997B-30CB-44F1-87C4-B3F6FFD83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48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E5CA-3355-4E18-90BE-6575B0CA15C2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6CE1-ACCE-4293-BDFD-65EB13D8B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4098" name="Picture 2" descr="C:\Users\kameyama\Documents\レンビマ_肝細胞癌\案内状テンプレート\レンビマPPT用案内状\繝ｬ繝ｳ繝偵ｙ繝霸PT逕ｨ譯亥・迥ｶ\ベースA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7999" cy="990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3073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0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2" cy="70396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0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6" indent="0">
              <a:buNone/>
              <a:defRPr sz="750"/>
            </a:lvl4pPr>
            <a:lvl5pPr marL="1371568" indent="0">
              <a:buNone/>
              <a:defRPr sz="750"/>
            </a:lvl5pPr>
            <a:lvl6pPr marL="1714459" indent="0">
              <a:buNone/>
              <a:defRPr sz="750"/>
            </a:lvl6pPr>
            <a:lvl7pPr marL="2057351" indent="0">
              <a:buNone/>
              <a:defRPr sz="750"/>
            </a:lvl7pPr>
            <a:lvl8pPr marL="2400243" indent="0">
              <a:buNone/>
              <a:defRPr sz="750"/>
            </a:lvl8pPr>
            <a:lvl9pPr marL="274313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9B42-7FAA-467D-B77E-D40DF04FEC33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997B-30CB-44F1-87C4-B3F6FFD83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954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0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2" cy="703968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6" indent="0">
              <a:buNone/>
              <a:defRPr sz="1500"/>
            </a:lvl4pPr>
            <a:lvl5pPr marL="1371568" indent="0">
              <a:buNone/>
              <a:defRPr sz="1500"/>
            </a:lvl5pPr>
            <a:lvl6pPr marL="1714459" indent="0">
              <a:buNone/>
              <a:defRPr sz="1500"/>
            </a:lvl6pPr>
            <a:lvl7pPr marL="2057351" indent="0">
              <a:buNone/>
              <a:defRPr sz="1500"/>
            </a:lvl7pPr>
            <a:lvl8pPr marL="2400243" indent="0">
              <a:buNone/>
              <a:defRPr sz="1500"/>
            </a:lvl8pPr>
            <a:lvl9pPr marL="2743135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0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6" indent="0">
              <a:buNone/>
              <a:defRPr sz="750"/>
            </a:lvl4pPr>
            <a:lvl5pPr marL="1371568" indent="0">
              <a:buNone/>
              <a:defRPr sz="750"/>
            </a:lvl5pPr>
            <a:lvl6pPr marL="1714459" indent="0">
              <a:buNone/>
              <a:defRPr sz="750"/>
            </a:lvl6pPr>
            <a:lvl7pPr marL="2057351" indent="0">
              <a:buNone/>
              <a:defRPr sz="750"/>
            </a:lvl7pPr>
            <a:lvl8pPr marL="2400243" indent="0">
              <a:buNone/>
              <a:defRPr sz="750"/>
            </a:lvl8pPr>
            <a:lvl9pPr marL="274313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9B42-7FAA-467D-B77E-D40DF04FEC33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997B-30CB-44F1-87C4-B3F6FFD83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3050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9B42-7FAA-467D-B77E-D40DF04FEC33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997B-30CB-44F1-87C4-B3F6FFD83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0176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9B42-7FAA-467D-B77E-D40DF04FEC33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997B-30CB-44F1-87C4-B3F6FFD83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20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E5CA-3355-4E18-90BE-6575B0CA15C2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6CE1-ACCE-4293-BDFD-65EB13D8B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60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E5CA-3355-4E18-90BE-6575B0CA15C2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6CE1-ACCE-4293-BDFD-65EB13D8B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50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E5CA-3355-4E18-90BE-6575B0CA15C2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6CE1-ACCE-4293-BDFD-65EB13D8B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E5CA-3355-4E18-90BE-6575B0CA15C2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6CE1-ACCE-4293-BDFD-65EB13D8B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868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E5CA-3355-4E18-90BE-6575B0CA15C2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6CE1-ACCE-4293-BDFD-65EB13D8B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2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E5CA-3355-4E18-90BE-6575B0CA15C2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6CE1-ACCE-4293-BDFD-65EB13D8B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51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E5CA-3355-4E18-90BE-6575B0CA15C2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6CE1-ACCE-4293-BDFD-65EB13D8B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90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EE5CA-3355-4E18-90BE-6575B0CA15C2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06CE1-ACCE-4293-BDFD-65EB13D8B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81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99B42-7FAA-467D-B77E-D40DF04FEC33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7997B-30CB-44F1-87C4-B3F6FFD83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9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kumimoji="1" sz="3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8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6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8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9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51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3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5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s06web.zoom.us/webinar/register/WN_5vFt05ATSU6UYK80kigO4g" TargetMode="External"/><Relationship Id="rId2" Type="http://schemas.openxmlformats.org/officeDocument/2006/relationships/hyperlink" Target="https://forms.office.com/r/KAFpd0wM90" TargetMode="Externa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C0D97A4-9800-45DC-82B5-9205C8BF24DE}"/>
              </a:ext>
            </a:extLst>
          </p:cNvPr>
          <p:cNvSpPr/>
          <p:nvPr/>
        </p:nvSpPr>
        <p:spPr>
          <a:xfrm>
            <a:off x="980728" y="2015799"/>
            <a:ext cx="5977275" cy="49244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2025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 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 </a:t>
            </a:r>
            <a:r>
              <a:rPr lang="en-US" altLang="ja-JP" sz="3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日（水）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19:00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～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20:05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01" y="14361"/>
            <a:ext cx="1087437" cy="768438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109255" y="1079166"/>
            <a:ext cx="6768000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>
            <a:spAutoFit/>
          </a:bodyPr>
          <a:lstStyle/>
          <a:p>
            <a:pPr lvl="0" algn="ctr" defTabSz="457200">
              <a:defRPr/>
            </a:pPr>
            <a:r>
              <a:rPr kumimoji="0" lang="ja-JP" altLang="en-US" sz="28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地域医療連携研修会のご案内</a:t>
            </a: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CBDFD701-6AA3-4399-B335-423C8AEFEE17}"/>
              </a:ext>
            </a:extLst>
          </p:cNvPr>
          <p:cNvSpPr txBox="1">
            <a:spLocks/>
          </p:cNvSpPr>
          <p:nvPr/>
        </p:nvSpPr>
        <p:spPr>
          <a:xfrm>
            <a:off x="-243408" y="9207687"/>
            <a:ext cx="6857999" cy="325289"/>
          </a:xfrm>
          <a:prstGeom prst="rect">
            <a:avLst/>
          </a:prstGeom>
        </p:spPr>
        <p:txBody>
          <a:bodyPr lIns="0" tIns="0" rIns="0" bIns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共催：横浜市立大学附属 市民総合医療センタ ー 肝疾患</a:t>
            </a:r>
            <a:r>
              <a:rPr kumimoji="1" lang="ja-JP" alt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医療センター　７区</a:t>
            </a: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医師会</a:t>
            </a: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（磯子区、金沢区、港南区、栄区、中区、西区、南区）</a:t>
            </a: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エーザイ</a:t>
            </a: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kumimoji="1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お問合せ先</a:t>
            </a:r>
            <a:r>
              <a:rPr kumimoji="1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森上　穣　電話番号： </a:t>
            </a:r>
            <a:r>
              <a:rPr kumimoji="1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080-6813-9379</a:t>
            </a:r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4EA6B347-D091-46C2-906A-6E803E3BB174}"/>
              </a:ext>
            </a:extLst>
          </p:cNvPr>
          <p:cNvGrpSpPr/>
          <p:nvPr/>
        </p:nvGrpSpPr>
        <p:grpSpPr>
          <a:xfrm>
            <a:off x="154479" y="2077067"/>
            <a:ext cx="720000" cy="441226"/>
            <a:chOff x="433595" y="2584995"/>
            <a:chExt cx="554764" cy="5248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74" name="Picture 4" descr="C:\Users\kameyama\Documents\レンビマ_肝細胞癌\案内状テンプレート\レンビマPPT用案内状\繝ｬ繝ｳ繝偵ｙ繝霸PT逕ｨ譯亥・迥ｶ\丸1.png">
              <a:extLst>
                <a:ext uri="{FF2B5EF4-FFF2-40B4-BE49-F238E27FC236}">
                  <a16:creationId xmlns:a16="http://schemas.microsoft.com/office/drawing/2014/main" id="{EE7332D3-FC1D-493A-B97F-D963A12CC6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564" y="2584995"/>
              <a:ext cx="524827" cy="5248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053DC56C-A8B9-456E-B8AB-FBC2883CF7F7}"/>
                </a:ext>
              </a:extLst>
            </p:cNvPr>
            <p:cNvSpPr txBox="1"/>
            <p:nvPr/>
          </p:nvSpPr>
          <p:spPr>
            <a:xfrm>
              <a:off x="433595" y="2713618"/>
              <a:ext cx="554764" cy="2563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日時</a:t>
              </a: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8F94C82B-ABA4-49D6-BAFB-938DEC324287}"/>
              </a:ext>
            </a:extLst>
          </p:cNvPr>
          <p:cNvGrpSpPr/>
          <p:nvPr/>
        </p:nvGrpSpPr>
        <p:grpSpPr>
          <a:xfrm>
            <a:off x="154479" y="4421629"/>
            <a:ext cx="902471" cy="375475"/>
            <a:chOff x="999554" y="4492457"/>
            <a:chExt cx="891597" cy="325360"/>
          </a:xfrm>
        </p:grpSpPr>
        <p:sp>
          <p:nvSpPr>
            <p:cNvPr id="32" name="角丸四角形 46">
              <a:extLst>
                <a:ext uri="{FF2B5EF4-FFF2-40B4-BE49-F238E27FC236}">
                  <a16:creationId xmlns:a16="http://schemas.microsoft.com/office/drawing/2014/main" id="{3139F098-7B95-481E-893E-E5559515B7DA}"/>
                </a:ext>
              </a:extLst>
            </p:cNvPr>
            <p:cNvSpPr/>
            <p:nvPr/>
          </p:nvSpPr>
          <p:spPr>
            <a:xfrm>
              <a:off x="999554" y="4492457"/>
              <a:ext cx="891597" cy="325357"/>
            </a:xfrm>
            <a:prstGeom prst="roundRect">
              <a:avLst>
                <a:gd name="adj" fmla="val 19468"/>
              </a:avLst>
            </a:prstGeom>
            <a:noFill/>
            <a:ln w="38100" cap="flat" cmpd="sng" algn="ctr">
              <a:solidFill>
                <a:srgbClr val="006C3A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pic>
          <p:nvPicPr>
            <p:cNvPr id="33" name="Picture 3" descr="C:\Users\kameyama\Documents\レンビマ_肝細胞癌\案内状テンプレート\レンビマPPT用案内状\繝ｬ繝ｳ繝偵ｙ繝霸PT逕ｨ譯亥・迥ｶ\四角.png">
              <a:extLst>
                <a:ext uri="{FF2B5EF4-FFF2-40B4-BE49-F238E27FC236}">
                  <a16:creationId xmlns:a16="http://schemas.microsoft.com/office/drawing/2014/main" id="{EE460AC0-0145-42AC-959C-DDD9263F8F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554" y="4492459"/>
              <a:ext cx="891596" cy="325358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8EBB4468-496F-4440-9A92-A05CFD373ECA}"/>
                </a:ext>
              </a:extLst>
            </p:cNvPr>
            <p:cNvSpPr txBox="1"/>
            <p:nvPr/>
          </p:nvSpPr>
          <p:spPr>
            <a:xfrm>
              <a:off x="1013032" y="4528002"/>
              <a:ext cx="864640" cy="26669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座長</a:t>
              </a:r>
            </a:p>
          </p:txBody>
        </p:sp>
      </p:grpSp>
      <p:sp>
        <p:nvSpPr>
          <p:cNvPr id="3" name="タイトル 1">
            <a:extLst>
              <a:ext uri="{FF2B5EF4-FFF2-40B4-BE49-F238E27FC236}">
                <a16:creationId xmlns:a16="http://schemas.microsoft.com/office/drawing/2014/main" id="{DF1A2E9E-B997-0EF6-4EA4-432FD97B2F1B}"/>
              </a:ext>
            </a:extLst>
          </p:cNvPr>
          <p:cNvSpPr txBox="1">
            <a:spLocks/>
          </p:cNvSpPr>
          <p:nvPr/>
        </p:nvSpPr>
        <p:spPr>
          <a:xfrm>
            <a:off x="1265847" y="4421629"/>
            <a:ext cx="6278796" cy="576064"/>
          </a:xfrm>
          <a:prstGeom prst="rect">
            <a:avLst/>
          </a:prstGeom>
        </p:spPr>
        <p:txBody>
          <a:bodyPr lIns="0" tIns="0" rIns="0" bIns="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9pPr>
          </a:lstStyle>
          <a:p>
            <a:pPr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森本</a:t>
            </a:r>
            <a:r>
              <a:rPr kumimoji="1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　</a:t>
            </a:r>
            <a:r>
              <a:rPr kumimoji="1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先生 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横浜市立大学附属市民総合医療センター　消化器病センター内科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診療教授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>
              <a:defRPr/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                                                              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/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肝疾患医療センター長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822FE7-1E6B-50E7-F7CF-A57BA610D266}"/>
              </a:ext>
            </a:extLst>
          </p:cNvPr>
          <p:cNvSpPr txBox="1"/>
          <p:nvPr/>
        </p:nvSpPr>
        <p:spPr>
          <a:xfrm>
            <a:off x="258975" y="1521052"/>
            <a:ext cx="657451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下、先生方におかれましては、益々ご清栄のこととお慶び申し上げます。この度、下記の通り研修会を開催させていただきます。ご多忙の折、誠に恐縮ではございますが、ご出席賜りますようご案内申し上げます。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8BF917C-DC2F-F33B-2598-CF2024897615}"/>
              </a:ext>
            </a:extLst>
          </p:cNvPr>
          <p:cNvGrpSpPr/>
          <p:nvPr/>
        </p:nvGrpSpPr>
        <p:grpSpPr>
          <a:xfrm>
            <a:off x="149515" y="5271337"/>
            <a:ext cx="902469" cy="566416"/>
            <a:chOff x="999554" y="4492457"/>
            <a:chExt cx="891597" cy="325360"/>
          </a:xfrm>
        </p:grpSpPr>
        <p:sp>
          <p:nvSpPr>
            <p:cNvPr id="9" name="角丸四角形 46">
              <a:extLst>
                <a:ext uri="{FF2B5EF4-FFF2-40B4-BE49-F238E27FC236}">
                  <a16:creationId xmlns:a16="http://schemas.microsoft.com/office/drawing/2014/main" id="{44504065-1002-8AEE-50A4-7B727490121B}"/>
                </a:ext>
              </a:extLst>
            </p:cNvPr>
            <p:cNvSpPr/>
            <p:nvPr/>
          </p:nvSpPr>
          <p:spPr>
            <a:xfrm>
              <a:off x="999554" y="4492457"/>
              <a:ext cx="891597" cy="325357"/>
            </a:xfrm>
            <a:prstGeom prst="roundRect">
              <a:avLst>
                <a:gd name="adj" fmla="val 19468"/>
              </a:avLst>
            </a:prstGeom>
            <a:noFill/>
            <a:ln w="38100" cap="flat" cmpd="sng" algn="ctr">
              <a:solidFill>
                <a:srgbClr val="006C3A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pic>
          <p:nvPicPr>
            <p:cNvPr id="10" name="Picture 3" descr="C:\Users\kameyama\Documents\レンビマ_肝細胞癌\案内状テンプレート\レンビマPPT用案内状\繝ｬ繝ｳ繝偵ｙ繝霸PT逕ｨ譯亥・迥ｶ\四角.png">
              <a:extLst>
                <a:ext uri="{FF2B5EF4-FFF2-40B4-BE49-F238E27FC236}">
                  <a16:creationId xmlns:a16="http://schemas.microsoft.com/office/drawing/2014/main" id="{03395752-4CF8-9FC6-4EA3-1516C4C440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554" y="4492459"/>
              <a:ext cx="891596" cy="325358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59487B35-D663-645E-8EE6-8127DD3B9E8A}"/>
                </a:ext>
              </a:extLst>
            </p:cNvPr>
            <p:cNvSpPr txBox="1"/>
            <p:nvPr/>
          </p:nvSpPr>
          <p:spPr>
            <a:xfrm>
              <a:off x="1013032" y="4533174"/>
              <a:ext cx="864640" cy="25634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000" b="1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演者</a:t>
              </a:r>
              <a:endParaRPr lang="en-US" altLang="ja-JP" sz="20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19:05</a:t>
              </a:r>
              <a:r>
                <a:rPr kumimoji="1" lang="ja-JP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～</a:t>
              </a:r>
              <a:r>
                <a:rPr kumimoji="1" lang="en-US" altLang="ja-JP" sz="9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19:35</a:t>
              </a:r>
              <a:endParaRPr kumimoji="1" lang="ja-JP" alt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2" name="タイトル 1">
            <a:extLst>
              <a:ext uri="{FF2B5EF4-FFF2-40B4-BE49-F238E27FC236}">
                <a16:creationId xmlns:a16="http://schemas.microsoft.com/office/drawing/2014/main" id="{58E5264E-1A09-ED40-72F7-1645A93CD8B0}"/>
              </a:ext>
            </a:extLst>
          </p:cNvPr>
          <p:cNvSpPr txBox="1">
            <a:spLocks/>
          </p:cNvSpPr>
          <p:nvPr/>
        </p:nvSpPr>
        <p:spPr>
          <a:xfrm>
            <a:off x="1265847" y="6999328"/>
            <a:ext cx="6278796" cy="576064"/>
          </a:xfrm>
          <a:prstGeom prst="rect">
            <a:avLst/>
          </a:prstGeom>
        </p:spPr>
        <p:txBody>
          <a:bodyPr lIns="0" tIns="0" rIns="0" bIns="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9pPr>
          </a:lstStyle>
          <a:p>
            <a:pPr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三輪　治生　</a:t>
            </a:r>
            <a:r>
              <a:rPr kumimoji="1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（横浜市立大学附属市民総合医療センター　消化器病センター内科　講師）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B74C2F7-F156-C4E6-091D-41DADFC4A0D0}"/>
              </a:ext>
            </a:extLst>
          </p:cNvPr>
          <p:cNvSpPr txBox="1"/>
          <p:nvPr/>
        </p:nvSpPr>
        <p:spPr>
          <a:xfrm>
            <a:off x="769900" y="8776795"/>
            <a:ext cx="755382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取得単位 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日本医師会生涯教育講座：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 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単位 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CC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（最新のトピックス）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参加証の発行には、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 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分以上の視聴確認が必要となります。ご了承ください。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21DEE064-EF5E-4FBE-FC80-74DCB3A8DF66}"/>
              </a:ext>
            </a:extLst>
          </p:cNvPr>
          <p:cNvSpPr txBox="1">
            <a:spLocks/>
          </p:cNvSpPr>
          <p:nvPr/>
        </p:nvSpPr>
        <p:spPr>
          <a:xfrm>
            <a:off x="1265847" y="5266510"/>
            <a:ext cx="6278796" cy="576064"/>
          </a:xfrm>
          <a:prstGeom prst="rect">
            <a:avLst/>
          </a:prstGeom>
        </p:spPr>
        <p:txBody>
          <a:bodyPr lIns="0" tIns="0" rIns="0" bIns="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9pPr>
          </a:lstStyle>
          <a:p>
            <a:pPr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舩岡　昭宏　</a:t>
            </a:r>
            <a:r>
              <a:rPr kumimoji="1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（横浜市立大学附属市民総合医療センター　消化器病センター内科　助教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DC5D7CD-17A0-3D60-2DBE-A3C849F75A8B}"/>
              </a:ext>
            </a:extLst>
          </p:cNvPr>
          <p:cNvGrpSpPr/>
          <p:nvPr/>
        </p:nvGrpSpPr>
        <p:grpSpPr>
          <a:xfrm>
            <a:off x="125933" y="3502928"/>
            <a:ext cx="902472" cy="517283"/>
            <a:chOff x="999554" y="4492457"/>
            <a:chExt cx="891597" cy="325360"/>
          </a:xfrm>
        </p:grpSpPr>
        <p:sp>
          <p:nvSpPr>
            <p:cNvPr id="17" name="角丸四角形 46">
              <a:extLst>
                <a:ext uri="{FF2B5EF4-FFF2-40B4-BE49-F238E27FC236}">
                  <a16:creationId xmlns:a16="http://schemas.microsoft.com/office/drawing/2014/main" id="{673A300B-95FE-A571-2243-1B42F73ABA13}"/>
                </a:ext>
              </a:extLst>
            </p:cNvPr>
            <p:cNvSpPr/>
            <p:nvPr/>
          </p:nvSpPr>
          <p:spPr>
            <a:xfrm>
              <a:off x="999554" y="4492457"/>
              <a:ext cx="891597" cy="325357"/>
            </a:xfrm>
            <a:prstGeom prst="roundRect">
              <a:avLst>
                <a:gd name="adj" fmla="val 19468"/>
              </a:avLst>
            </a:prstGeom>
            <a:noFill/>
            <a:ln w="38100" cap="flat" cmpd="sng" algn="ctr">
              <a:solidFill>
                <a:srgbClr val="006C3A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pic>
          <p:nvPicPr>
            <p:cNvPr id="18" name="Picture 3" descr="C:\Users\kameyama\Documents\レンビマ_肝細胞癌\案内状テンプレート\レンビマPPT用案内状\繝ｬ繝ｳ繝偵ｙ繝霸PT逕ｨ譯亥・迥ｶ\四角.png">
              <a:extLst>
                <a:ext uri="{FF2B5EF4-FFF2-40B4-BE49-F238E27FC236}">
                  <a16:creationId xmlns:a16="http://schemas.microsoft.com/office/drawing/2014/main" id="{5C8F962C-7971-1DFE-76F1-1E5AEAF09D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554" y="4492459"/>
              <a:ext cx="891596" cy="325358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A52807F1-0574-B5B7-F718-77BA70DA614C}"/>
                </a:ext>
              </a:extLst>
            </p:cNvPr>
            <p:cNvSpPr txBox="1"/>
            <p:nvPr/>
          </p:nvSpPr>
          <p:spPr>
            <a:xfrm>
              <a:off x="1013031" y="4520998"/>
              <a:ext cx="864640" cy="28069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000" b="1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ご挨拶</a:t>
              </a:r>
              <a:endParaRPr lang="en-US" altLang="ja-JP" sz="20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19:00</a:t>
              </a:r>
              <a:r>
                <a:rPr kumimoji="1" lang="ja-JP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～</a:t>
              </a:r>
              <a:r>
                <a:rPr lang="en-US" altLang="ja-JP" sz="900" b="1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19:05</a:t>
              </a:r>
              <a:endParaRPr kumimoji="1" lang="ja-JP" alt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C7DA6308-D90F-A916-17DB-47D15C62F9FC}"/>
              </a:ext>
            </a:extLst>
          </p:cNvPr>
          <p:cNvSpPr txBox="1">
            <a:spLocks/>
          </p:cNvSpPr>
          <p:nvPr/>
        </p:nvSpPr>
        <p:spPr>
          <a:xfrm>
            <a:off x="626669" y="6108668"/>
            <a:ext cx="7840286" cy="576064"/>
          </a:xfrm>
          <a:prstGeom prst="rect">
            <a:avLst/>
          </a:prstGeom>
        </p:spPr>
        <p:txBody>
          <a:bodyPr lIns="0" tIns="0" rIns="0" bIns="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9pPr>
          </a:lstStyle>
          <a:p>
            <a:pPr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「肝細胞癌治療の最前線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～薬物治療と局所治療の併用について～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」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B3BF556B-D9DE-FC78-F6CD-571C1331A311}"/>
              </a:ext>
            </a:extLst>
          </p:cNvPr>
          <p:cNvSpPr txBox="1">
            <a:spLocks/>
          </p:cNvSpPr>
          <p:nvPr/>
        </p:nvSpPr>
        <p:spPr>
          <a:xfrm>
            <a:off x="769900" y="7885395"/>
            <a:ext cx="6278796" cy="576064"/>
          </a:xfrm>
          <a:prstGeom prst="rect">
            <a:avLst/>
          </a:prstGeom>
        </p:spPr>
        <p:txBody>
          <a:bodyPr lIns="0" tIns="0" rIns="0" bIns="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9pPr>
          </a:lstStyle>
          <a:p>
            <a:pPr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「胆道癌診療の最前線　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〜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早期診断から治療まで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〜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」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AB0E5492-B5D5-5811-F283-85F824CFFEEB}"/>
              </a:ext>
            </a:extLst>
          </p:cNvPr>
          <p:cNvSpPr txBox="1">
            <a:spLocks/>
          </p:cNvSpPr>
          <p:nvPr/>
        </p:nvSpPr>
        <p:spPr>
          <a:xfrm>
            <a:off x="1243755" y="3530969"/>
            <a:ext cx="6278796" cy="576064"/>
          </a:xfrm>
          <a:prstGeom prst="rect">
            <a:avLst/>
          </a:prstGeom>
        </p:spPr>
        <p:txBody>
          <a:bodyPr lIns="0" tIns="0" rIns="0" bIns="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9pPr>
          </a:lstStyle>
          <a:p>
            <a:pPr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湯村　寧　</a:t>
            </a:r>
            <a:r>
              <a:rPr kumimoji="1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横浜市立大学附属市民総合医療センター　副病院長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/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患者総合サポートセンター長）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14C8565-D614-6E6D-77E5-2AB97E3B0079}"/>
              </a:ext>
            </a:extLst>
          </p:cNvPr>
          <p:cNvGrpSpPr/>
          <p:nvPr/>
        </p:nvGrpSpPr>
        <p:grpSpPr>
          <a:xfrm>
            <a:off x="173907" y="7006479"/>
            <a:ext cx="902469" cy="571053"/>
            <a:chOff x="999554" y="4492457"/>
            <a:chExt cx="891597" cy="325360"/>
          </a:xfrm>
        </p:grpSpPr>
        <p:sp>
          <p:nvSpPr>
            <p:cNvPr id="23" name="角丸四角形 46">
              <a:extLst>
                <a:ext uri="{FF2B5EF4-FFF2-40B4-BE49-F238E27FC236}">
                  <a16:creationId xmlns:a16="http://schemas.microsoft.com/office/drawing/2014/main" id="{9DC945FC-0EE7-0D3C-146C-F8719680F7A1}"/>
                </a:ext>
              </a:extLst>
            </p:cNvPr>
            <p:cNvSpPr/>
            <p:nvPr/>
          </p:nvSpPr>
          <p:spPr>
            <a:xfrm>
              <a:off x="999554" y="4492457"/>
              <a:ext cx="891597" cy="325357"/>
            </a:xfrm>
            <a:prstGeom prst="roundRect">
              <a:avLst>
                <a:gd name="adj" fmla="val 19468"/>
              </a:avLst>
            </a:prstGeom>
            <a:noFill/>
            <a:ln w="38100" cap="flat" cmpd="sng" algn="ctr">
              <a:solidFill>
                <a:srgbClr val="006C3A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pic>
          <p:nvPicPr>
            <p:cNvPr id="24" name="Picture 3" descr="C:\Users\kameyama\Documents\レンビマ_肝細胞癌\案内状テンプレート\レンビマPPT用案内状\繝ｬ繝ｳ繝偵ｙ繝霸PT逕ｨ譯亥・迥ｶ\四角.png">
              <a:extLst>
                <a:ext uri="{FF2B5EF4-FFF2-40B4-BE49-F238E27FC236}">
                  <a16:creationId xmlns:a16="http://schemas.microsoft.com/office/drawing/2014/main" id="{EB35FA1F-2133-1900-601D-728D85CF9B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554" y="4492459"/>
              <a:ext cx="891596" cy="325358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82758868-8FF4-6430-28A4-2C72BEE57B44}"/>
                </a:ext>
              </a:extLst>
            </p:cNvPr>
            <p:cNvSpPr txBox="1"/>
            <p:nvPr/>
          </p:nvSpPr>
          <p:spPr>
            <a:xfrm>
              <a:off x="1013032" y="4534215"/>
              <a:ext cx="864640" cy="25426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2000" b="1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演者</a:t>
              </a:r>
              <a:endParaRPr lang="en-US" altLang="ja-JP" sz="20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19:35</a:t>
              </a:r>
              <a:r>
                <a:rPr kumimoji="1" lang="ja-JP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～</a:t>
              </a:r>
              <a:r>
                <a:rPr lang="en-US" altLang="ja-JP" sz="900" b="1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</a:t>
              </a:r>
              <a:r>
                <a:rPr kumimoji="1" lang="en-US" altLang="ja-JP" sz="9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:05</a:t>
              </a:r>
              <a:endParaRPr kumimoji="1" lang="ja-JP" alt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2234DE1-4129-8571-C5CE-E49426A826FC}"/>
              </a:ext>
            </a:extLst>
          </p:cNvPr>
          <p:cNvGrpSpPr/>
          <p:nvPr/>
        </p:nvGrpSpPr>
        <p:grpSpPr>
          <a:xfrm>
            <a:off x="147023" y="2660279"/>
            <a:ext cx="720000" cy="441226"/>
            <a:chOff x="433595" y="2584995"/>
            <a:chExt cx="554764" cy="5248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4" name="Picture 4" descr="C:\Users\kameyama\Documents\レンビマ_肝細胞癌\案内状テンプレート\レンビマPPT用案内状\繝ｬ繝ｳ繝偵ｙ繝霸PT逕ｨ譯亥・迥ｶ\丸1.png">
              <a:extLst>
                <a:ext uri="{FF2B5EF4-FFF2-40B4-BE49-F238E27FC236}">
                  <a16:creationId xmlns:a16="http://schemas.microsoft.com/office/drawing/2014/main" id="{E7D1971B-9CDF-B73A-5353-DC8559D69D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564" y="2584995"/>
              <a:ext cx="524827" cy="5248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E44B7238-6683-1A09-F0F7-9FADAF05E648}"/>
                </a:ext>
              </a:extLst>
            </p:cNvPr>
            <p:cNvSpPr txBox="1"/>
            <p:nvPr/>
          </p:nvSpPr>
          <p:spPr>
            <a:xfrm>
              <a:off x="433595" y="2713618"/>
              <a:ext cx="554764" cy="2928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会場</a:t>
              </a:r>
            </a:p>
          </p:txBody>
        </p:sp>
      </p:grpSp>
      <p:sp>
        <p:nvSpPr>
          <p:cNvPr id="6" name="タイトル 1">
            <a:extLst>
              <a:ext uri="{FF2B5EF4-FFF2-40B4-BE49-F238E27FC236}">
                <a16:creationId xmlns:a16="http://schemas.microsoft.com/office/drawing/2014/main" id="{C3B178F8-E269-9ACD-12EA-4220FC1D7B73}"/>
              </a:ext>
            </a:extLst>
          </p:cNvPr>
          <p:cNvSpPr txBox="1">
            <a:spLocks/>
          </p:cNvSpPr>
          <p:nvPr/>
        </p:nvSpPr>
        <p:spPr>
          <a:xfrm>
            <a:off x="1051984" y="2672474"/>
            <a:ext cx="6278796" cy="576064"/>
          </a:xfrm>
          <a:prstGeom prst="rect">
            <a:avLst/>
          </a:prstGeom>
        </p:spPr>
        <p:txBody>
          <a:bodyPr lIns="0" tIns="0" rIns="0" bIns="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9pPr>
          </a:lstStyle>
          <a:p>
            <a:pPr>
              <a:defRPr/>
            </a:pP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6990F30-C9EB-6F4A-A530-1DEEBA1E1C02}"/>
              </a:ext>
            </a:extLst>
          </p:cNvPr>
          <p:cNvSpPr txBox="1"/>
          <p:nvPr/>
        </p:nvSpPr>
        <p:spPr>
          <a:xfrm>
            <a:off x="980728" y="2658430"/>
            <a:ext cx="650630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横浜市立大学附属市民総合医療センター　</a:t>
            </a:r>
            <a:r>
              <a:rPr kumimoji="0" lang="en-US" altLang="ja-JP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kumimoji="0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階　会議室</a:t>
            </a:r>
            <a:endParaRPr kumimoji="0" lang="en-US" altLang="ja-JP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住所：〒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232-0024 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神奈川県横浜市南区浦舟町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丁目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57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番地</a:t>
            </a:r>
            <a:endParaRPr kumimoji="0" lang="ja-JP" alt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754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6">
            <a:extLst>
              <a:ext uri="{FF2B5EF4-FFF2-40B4-BE49-F238E27FC236}">
                <a16:creationId xmlns:a16="http://schemas.microsoft.com/office/drawing/2014/main" id="{8054AA00-3E99-6089-10DE-B79433715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4" y="298848"/>
            <a:ext cx="572785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お申込みについて（申し込み締切日：</a:t>
            </a:r>
            <a:r>
              <a:rPr kumimoji="0"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</a:t>
            </a:r>
            <a:r>
              <a:rPr kumimoji="0" lang="ja-JP" altLang="ja-JP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kumimoji="0"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０９</a:t>
            </a:r>
            <a:r>
              <a:rPr kumimoji="0" lang="ja-JP" altLang="ja-JP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日）</a:t>
            </a:r>
            <a:endParaRPr kumimoji="0" lang="ja-JP" altLang="ja-JP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参加方法は、</a:t>
            </a:r>
            <a:r>
              <a:rPr kumimoji="0" lang="ja-JP" altLang="ja-JP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①現地参加　②</a:t>
            </a:r>
            <a:r>
              <a:rPr kumimoji="0" lang="en-US" altLang="ja-JP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web</a:t>
            </a:r>
            <a:r>
              <a:rPr kumimoji="0" lang="ja-JP" altLang="en-US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参加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種類ございます。</a:t>
            </a:r>
            <a:endParaRPr kumimoji="0" lang="ja-JP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ご都合に応じて下記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URL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・二次元コードより</a:t>
            </a:r>
            <a:r>
              <a:rPr kumimoji="0" lang="ja-JP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事前登録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をお願い致します。</a:t>
            </a:r>
            <a:endParaRPr kumimoji="0" lang="ja-JP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6E0EA98A-B66B-7C5E-113C-6E2223591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4" y="1318238"/>
            <a:ext cx="8757592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UI-Bold" charset="-128"/>
              </a:rPr>
              <a:t>現地参加　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URL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  <a:hlinkClick r:id="rId2"/>
              </a:rPr>
              <a:t>https://forms.office.com/r/KAFpd0wM90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上記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URL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または右記の二次元コードから事前登録をお願い致します。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当日はお弁当を準備しております。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〈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会場のご案内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〉</a:t>
            </a:r>
            <a:endParaRPr kumimoji="0" lang="en-US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住所：〒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232-0024 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神奈川県横浜市南区浦舟町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丁目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57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番地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横浜市立大学附属市民総合医療センター　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階　会議室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8DE1AAEC-2697-B136-16EE-888A91FBB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8" name="Rectangle 19">
            <a:extLst>
              <a:ext uri="{FF2B5EF4-FFF2-40B4-BE49-F238E27FC236}">
                <a16:creationId xmlns:a16="http://schemas.microsoft.com/office/drawing/2014/main" id="{F5D0AC02-70C1-7815-E123-509E4C0DC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02" y="5293263"/>
            <a:ext cx="6779420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UI-Bold" charset="-128"/>
              </a:rPr>
              <a:t>web</a:t>
            </a:r>
            <a:r>
              <a:rPr kumimoji="0" lang="ja-JP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UI-Bold" charset="-128"/>
              </a:rPr>
              <a:t>参加　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URL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  <a:hlinkClick r:id="rId3"/>
              </a:rPr>
              <a:t>https://us06web.zoom.us/webinar/register/WN_5vFt05ATSU6UYK80kigO4g</a:t>
            </a:r>
            <a:endParaRPr kumimoji="0" lang="en-US" altLang="ja-JP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〈PC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から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〉</a:t>
            </a:r>
            <a:endParaRPr kumimoji="0" lang="en-US" altLang="ja-JP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0">
            <a:extLst>
              <a:ext uri="{FF2B5EF4-FFF2-40B4-BE49-F238E27FC236}">
                <a16:creationId xmlns:a16="http://schemas.microsoft.com/office/drawing/2014/main" id="{03587514-971B-4ED9-E616-A7CF240C3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02" y="5879038"/>
            <a:ext cx="437491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上記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URL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または右記の二次元コードから事前登録をお願い致します。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事前登録されたメールアドレスに当日参加用の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URL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が届きます。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そちらをクリックすると視聴ページへアクセスいただけます。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〈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スマートフォン・タブレットから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〉</a:t>
            </a:r>
            <a:endParaRPr kumimoji="0" lang="en-US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事前に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『Zoom』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アプリをインストールください。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事前登録されたメールアドレスに当日参加用の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URL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が届きますので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そちらから視聴ページへアクセスできます。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0D55BC01-1D93-49AA-71DD-EAF492CDD2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0064" y="5725449"/>
            <a:ext cx="1728192" cy="1731083"/>
          </a:xfrm>
          <a:prstGeom prst="rect">
            <a:avLst/>
          </a:prstGeom>
        </p:spPr>
      </p:pic>
      <p:sp>
        <p:nvSpPr>
          <p:cNvPr id="23" name="テキスト ボックス 2">
            <a:extLst>
              <a:ext uri="{FF2B5EF4-FFF2-40B4-BE49-F238E27FC236}">
                <a16:creationId xmlns:a16="http://schemas.microsoft.com/office/drawing/2014/main" id="{BABAA7D5-F055-F1C1-A538-EF9494359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702" y="7662683"/>
            <a:ext cx="4899969" cy="600164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2215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9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▶本講演会は医療関係者の皆さまに限り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ご参加いただくことが可能です。</a:t>
            </a:r>
          </a:p>
          <a:p>
            <a:pPr marL="0" marR="0" lvl="0" indent="0" algn="l" defTabSz="62215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▶本講演会の内容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話される内容や投影される文字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､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写真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､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図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､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イラストなど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62215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 無断での複製、転載、改変その他の二次利用はお控えください。</a:t>
            </a: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734302C8-100F-4AE5-E9BA-26FC9470D378}"/>
              </a:ext>
            </a:extLst>
          </p:cNvPr>
          <p:cNvSpPr txBox="1">
            <a:spLocks/>
          </p:cNvSpPr>
          <p:nvPr/>
        </p:nvSpPr>
        <p:spPr>
          <a:xfrm>
            <a:off x="-214312" y="8666311"/>
            <a:ext cx="6857999" cy="325289"/>
          </a:xfrm>
          <a:prstGeom prst="rect">
            <a:avLst/>
          </a:prstGeom>
        </p:spPr>
        <p:txBody>
          <a:bodyPr lIns="0" tIns="0" rIns="0" bIns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共催：横浜市立大学附属 市民総合医療センタ ー 肝疾患医療センター７ 区医師会</a:t>
            </a: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（磯子区、金沢区、港南区、栄区、中区、西区、南区）</a:t>
            </a: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エーザイ</a:t>
            </a: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kumimoji="1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お問合せ先</a:t>
            </a:r>
            <a:r>
              <a:rPr kumimoji="1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森上　穣　電話番号： </a:t>
            </a:r>
            <a:r>
              <a:rPr kumimoji="1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080-6813-9379</a:t>
            </a: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916FE315-CD43-6A35-2092-1462999593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6960" y="1641836"/>
            <a:ext cx="1656214" cy="1697381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06C4349A-D2C5-A669-8519-2652F0987D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22" y="2726336"/>
            <a:ext cx="2961990" cy="235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879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ed7080e7-8a8c-433b-868d-8747b185f7be" local="false">
  <p:Name>有効期限ポリシー</p:Name>
  <p:Description/>
  <p:Statement/>
  <p:PolicyItems>
    <p:PolicyItem featureId="Microsoft.Office.RecordsManagement.PolicyFeatures.Expiration" staticId="0x0101001C3D9F9474372546A78EF68CE43228ED|-1366636739" UniqueId="5a420371-e1a0-49db-b207-c9fbece1df13">
      <p:Name>保持</p:Name>
      <p:Description>処理対象コンテンツのスケジュールを自動的に設定し、期限に達したコンテンツに対して保持処理を実行します。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10</number>
                  <property>Modified</property>
                  <propertyId>28cf69c5-fa48-462a-b5cd-27b6f9d2bd5f</propertyId>
                  <period>years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ExpireDateSaved xmlns="818587af-a97e-45f6-98dd-0bf4ab33c058" xsi:nil="true"/>
    <_dlc_ExpireDate xmlns="818587af-a97e-45f6-98dd-0bf4ab33c058">2031-01-21T00:03:39+00:00</_dlc_ExpireDat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C3D9F9474372546A78EF68CE43228ED" ma:contentTypeVersion="18" ma:contentTypeDescription="新しいドキュメントを作成します。" ma:contentTypeScope="" ma:versionID="f0d3381ecdd906acfded01ec9ddef277">
  <xsd:schema xmlns:xsd="http://www.w3.org/2001/XMLSchema" xmlns:xs="http://www.w3.org/2001/XMLSchema" xmlns:p="http://schemas.microsoft.com/office/2006/metadata/properties" xmlns:ns2="818587af-a97e-45f6-98dd-0bf4ab33c058" targetNamespace="http://schemas.microsoft.com/office/2006/metadata/properties" ma:root="true" ma:fieldsID="c841dbda69ec3c6a3f1b095bbc1b63a0" ns2:_="">
    <xsd:import namespace="818587af-a97e-45f6-98dd-0bf4ab33c058"/>
    <xsd:element name="properties">
      <xsd:complexType>
        <xsd:sequence>
          <xsd:element name="documentManagement">
            <xsd:complexType>
              <xsd:all>
                <xsd:element ref="ns2:_dlc_Exempt" minOccurs="0"/>
                <xsd:element ref="ns2:_dlc_ExpireDateSaved" minOccurs="0"/>
                <xsd:element ref="ns2:_dlc_Expir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8587af-a97e-45f6-98dd-0bf4ab33c058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ポリシー適用除外" ma:description="" ma:hidden="true" ma:internalName="_dlc_Exempt" ma:readOnly="true">
      <xsd:simpleType>
        <xsd:restriction base="dms:Unknown"/>
      </xsd:simpleType>
    </xsd:element>
    <xsd:element name="_dlc_ExpireDateSaved" ma:index="9" nillable="true" ma:displayName="元の有効期限" ma:description="" ma:hidden="true" ma:internalName="_dlc_ExpireDateSaved" ma:readOnly="true">
      <xsd:simpleType>
        <xsd:restriction base="dms:DateTime"/>
      </xsd:simpleType>
    </xsd:element>
    <xsd:element name="_dlc_ExpireDate" ma:index="10" nillable="true" ma:displayName="有効期限" ma:description="" ma:hidden="true" ma:indexed="true" ma:internalName="_dlc_ExpireDat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08EF5B-731C-4C9B-93C5-5C04954F5F65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793EDC80-981B-4BC1-B804-0F1562E81E92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18587af-a97e-45f6-98dd-0bf4ab33c058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C5E7E0C-683B-4197-A939-BBDC9869F05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882A64F-D19A-4CB0-A025-326E281307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8587af-a97e-45f6-98dd-0bf4ab33c0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6534</TotalTime>
  <Words>603</Words>
  <Application>Microsoft Office PowerPoint</Application>
  <PresentationFormat>A4 210 x 297 mm</PresentationFormat>
  <Paragraphs>59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Arial</vt:lpstr>
      <vt:lpstr>Calibri</vt:lpstr>
      <vt:lpstr>Calibri Light</vt:lpstr>
      <vt:lpstr>Office ​​テーマ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 Yashiro (八代 真理) / ＥＪＬＢ</dc:creator>
  <cp:lastModifiedBy>吉村　真奈(センター病院 地域連携担当)</cp:lastModifiedBy>
  <cp:revision>399</cp:revision>
  <cp:lastPrinted>2024-11-14T04:51:21Z</cp:lastPrinted>
  <dcterms:created xsi:type="dcterms:W3CDTF">2018-03-09T09:35:29Z</dcterms:created>
  <dcterms:modified xsi:type="dcterms:W3CDTF">2024-12-25T06:59:49Z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0x0101001C3D9F9474372546A78EF68CE43228ED</vt:lpwstr>
  </property>
  <property fmtid="{D5CDD505-2E9C-101B-9397-08002B2CF9AE}" pid="3" name="_dlc_policyId">
    <vt:lpwstr>0x0101001C3D9F9474372546A78EF68CE43228ED|-1366636739</vt:lpwstr>
  </property>
  <property fmtid="{D5CDD505-2E9C-101B-9397-08002B2CF9AE}" pid="4" name="ItemRetentionFormula">
    <vt:lpwstr>&lt;formula id="Microsoft.Office.RecordsManagement.PolicyFeatures.Expiration.Formula.BuiltIn"&gt;&lt;number&gt;10&lt;/number&gt;&lt;property&gt;Modified&lt;/property&gt;&lt;propertyId&gt;28cf69c5-fa48-462a-b5cd-27b6f9d2bd5f&lt;/propertyId&gt;&lt;period&gt;years&lt;/period&gt;&lt;/formula&gt;</vt:lpwstr>
  </property>
</Properties>
</file>