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handoutMasterIdLst>
    <p:handoutMasterId r:id="rId39"/>
  </p:handoutMasterIdLst>
  <p:sldIdLst>
    <p:sldId id="256" r:id="rId2"/>
    <p:sldId id="278" r:id="rId3"/>
    <p:sldId id="331" r:id="rId4"/>
    <p:sldId id="282" r:id="rId5"/>
    <p:sldId id="291" r:id="rId6"/>
    <p:sldId id="277" r:id="rId7"/>
    <p:sldId id="266" r:id="rId8"/>
    <p:sldId id="322" r:id="rId9"/>
    <p:sldId id="268" r:id="rId10"/>
    <p:sldId id="288" r:id="rId11"/>
    <p:sldId id="333" r:id="rId12"/>
    <p:sldId id="332" r:id="rId13"/>
    <p:sldId id="316" r:id="rId14"/>
    <p:sldId id="293" r:id="rId15"/>
    <p:sldId id="269" r:id="rId16"/>
    <p:sldId id="289" r:id="rId17"/>
    <p:sldId id="290" r:id="rId18"/>
    <p:sldId id="270" r:id="rId19"/>
    <p:sldId id="324" r:id="rId20"/>
    <p:sldId id="308" r:id="rId21"/>
    <p:sldId id="309" r:id="rId22"/>
    <p:sldId id="294" r:id="rId23"/>
    <p:sldId id="328" r:id="rId24"/>
    <p:sldId id="329" r:id="rId25"/>
    <p:sldId id="326" r:id="rId26"/>
    <p:sldId id="327" r:id="rId27"/>
    <p:sldId id="295" r:id="rId28"/>
    <p:sldId id="298" r:id="rId29"/>
    <p:sldId id="330" r:id="rId30"/>
    <p:sldId id="334" r:id="rId31"/>
    <p:sldId id="304" r:id="rId32"/>
    <p:sldId id="314" r:id="rId33"/>
    <p:sldId id="318" r:id="rId34"/>
    <p:sldId id="305" r:id="rId35"/>
    <p:sldId id="302" r:id="rId36"/>
    <p:sldId id="303" r:id="rId37"/>
  </p:sldIdLst>
  <p:sldSz cx="12192000" cy="8280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井河 鷹介" initials="井河" lastIdx="9" clrIdx="0">
    <p:extLst>
      <p:ext uri="{19B8F6BF-5375-455C-9EA6-DF929625EA0E}">
        <p15:presenceInfo xmlns:p15="http://schemas.microsoft.com/office/powerpoint/2012/main" userId="S-1-5-21-833875159-819160364-3163000673-5936" providerId="AD"/>
      </p:ext>
    </p:extLst>
  </p:cmAuthor>
  <p:cmAuthor id="2" name="user" initials="U" lastIdx="26" clrIdx="1">
    <p:extLst>
      <p:ext uri="{19B8F6BF-5375-455C-9EA6-DF929625EA0E}">
        <p15:presenceInfo xmlns:p15="http://schemas.microsoft.com/office/powerpoint/2012/main" userId="user" providerId="None"/>
      </p:ext>
    </p:extLst>
  </p:cmAuthor>
  <p:cmAuthor id="3" name="池田" initials="U" lastIdx="11" clrIdx="2">
    <p:extLst>
      <p:ext uri="{19B8F6BF-5375-455C-9EA6-DF929625EA0E}">
        <p15:presenceInfo xmlns:p15="http://schemas.microsoft.com/office/powerpoint/2012/main" userId="池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8" autoAdjust="0"/>
    <p:restoredTop sz="92870" autoAdjust="0"/>
  </p:normalViewPr>
  <p:slideViewPr>
    <p:cSldViewPr snapToGrid="0">
      <p:cViewPr varScale="1">
        <p:scale>
          <a:sx n="53" d="100"/>
          <a:sy n="53" d="100"/>
        </p:scale>
        <p:origin x="1260" y="84"/>
      </p:cViewPr>
      <p:guideLst/>
    </p:cSldViewPr>
  </p:slideViewPr>
  <p:notesTextViewPr>
    <p:cViewPr>
      <p:scale>
        <a:sx n="1" d="1"/>
        <a:sy n="1" d="1"/>
      </p:scale>
      <p:origin x="0" y="0"/>
    </p:cViewPr>
  </p:notesTextViewPr>
  <p:notesViewPr>
    <p:cSldViewPr snapToGrid="0">
      <p:cViewPr varScale="1">
        <p:scale>
          <a:sx n="53" d="100"/>
          <a:sy n="53" d="100"/>
        </p:scale>
        <p:origin x="28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1"/>
            <a:ext cx="2918831" cy="495029"/>
          </a:xfrm>
          <a:prstGeom prst="rect">
            <a:avLst/>
          </a:prstGeom>
        </p:spPr>
        <p:txBody>
          <a:bodyPr vert="horz" lIns="91434" tIns="45717" rIns="91434" bIns="45717" rtlCol="0"/>
          <a:lstStyle>
            <a:lvl1pPr algn="r">
              <a:defRPr sz="1200"/>
            </a:lvl1pPr>
          </a:lstStyle>
          <a:p>
            <a:fld id="{7D4943CD-5AB4-4973-8A34-2A2BC7526F8E}" type="datetimeFigureOut">
              <a:rPr kumimoji="1" lang="ja-JP" altLang="en-US" smtClean="0"/>
              <a:t>2024/1/9</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34" tIns="45717" rIns="91434" bIns="45717" rtlCol="0" anchor="b"/>
          <a:lstStyle>
            <a:lvl1pPr algn="r">
              <a:defRPr sz="1200"/>
            </a:lvl1pPr>
          </a:lstStyle>
          <a:p>
            <a:fld id="{4A007882-A52B-40BA-BB1B-4C516D051632}" type="slidenum">
              <a:rPr kumimoji="1" lang="ja-JP" altLang="en-US" smtClean="0"/>
              <a:t>‹#›</a:t>
            </a:fld>
            <a:endParaRPr kumimoji="1" lang="ja-JP" altLang="en-US"/>
          </a:p>
        </p:txBody>
      </p:sp>
    </p:spTree>
    <p:extLst>
      <p:ext uri="{BB962C8B-B14F-4D97-AF65-F5344CB8AC3E}">
        <p14:creationId xmlns:p14="http://schemas.microsoft.com/office/powerpoint/2010/main" val="69971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3A69085E-9589-4B5B-AF4B-61172E6ABA90}" type="datetimeFigureOut">
              <a:rPr kumimoji="1" lang="ja-JP" altLang="en-US" smtClean="0"/>
              <a:t>2024/1/9</a:t>
            </a:fld>
            <a:endParaRPr kumimoji="1" lang="ja-JP" altLang="en-US"/>
          </a:p>
        </p:txBody>
      </p:sp>
      <p:sp>
        <p:nvSpPr>
          <p:cNvPr id="4" name="スライド イメージ プレースホルダー 3"/>
          <p:cNvSpPr>
            <a:spLocks noGrp="1" noRot="1" noChangeAspect="1"/>
          </p:cNvSpPr>
          <p:nvPr>
            <p:ph type="sldImg" idx="2"/>
          </p:nvPr>
        </p:nvSpPr>
        <p:spPr>
          <a:xfrm>
            <a:off x="917575" y="1233488"/>
            <a:ext cx="490061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3888638D-4F07-4AA5-97ED-01EC1F6C67F4}" type="slidenum">
              <a:rPr kumimoji="1" lang="ja-JP" altLang="en-US" smtClean="0"/>
              <a:t>‹#›</a:t>
            </a:fld>
            <a:endParaRPr kumimoji="1" lang="ja-JP" altLang="en-US"/>
          </a:p>
        </p:txBody>
      </p:sp>
    </p:spTree>
    <p:extLst>
      <p:ext uri="{BB962C8B-B14F-4D97-AF65-F5344CB8AC3E}">
        <p14:creationId xmlns:p14="http://schemas.microsoft.com/office/powerpoint/2010/main" val="2779400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a:t>
            </a:fld>
            <a:endParaRPr kumimoji="1" lang="ja-JP" altLang="en-US"/>
          </a:p>
        </p:txBody>
      </p:sp>
    </p:spTree>
    <p:extLst>
      <p:ext uri="{BB962C8B-B14F-4D97-AF65-F5344CB8AC3E}">
        <p14:creationId xmlns:p14="http://schemas.microsoft.com/office/powerpoint/2010/main" val="200033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11</a:t>
            </a:fld>
            <a:endParaRPr kumimoji="1" lang="ja-JP" altLang="en-US" dirty="0"/>
          </a:p>
        </p:txBody>
      </p:sp>
    </p:spTree>
    <p:extLst>
      <p:ext uri="{BB962C8B-B14F-4D97-AF65-F5344CB8AC3E}">
        <p14:creationId xmlns:p14="http://schemas.microsoft.com/office/powerpoint/2010/main" val="102389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12</a:t>
            </a:fld>
            <a:endParaRPr kumimoji="1" lang="ja-JP" altLang="en-US" dirty="0"/>
          </a:p>
        </p:txBody>
      </p:sp>
    </p:spTree>
    <p:extLst>
      <p:ext uri="{BB962C8B-B14F-4D97-AF65-F5344CB8AC3E}">
        <p14:creationId xmlns:p14="http://schemas.microsoft.com/office/powerpoint/2010/main" val="193213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13</a:t>
            </a:fld>
            <a:endParaRPr kumimoji="1" lang="ja-JP" altLang="en-US" dirty="0"/>
          </a:p>
        </p:txBody>
      </p:sp>
    </p:spTree>
    <p:extLst>
      <p:ext uri="{BB962C8B-B14F-4D97-AF65-F5344CB8AC3E}">
        <p14:creationId xmlns:p14="http://schemas.microsoft.com/office/powerpoint/2010/main" val="50987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14</a:t>
            </a:fld>
            <a:endParaRPr kumimoji="1" lang="ja-JP" altLang="en-US" dirty="0"/>
          </a:p>
        </p:txBody>
      </p:sp>
    </p:spTree>
    <p:extLst>
      <p:ext uri="{BB962C8B-B14F-4D97-AF65-F5344CB8AC3E}">
        <p14:creationId xmlns:p14="http://schemas.microsoft.com/office/powerpoint/2010/main" val="304993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15</a:t>
            </a:fld>
            <a:endParaRPr kumimoji="1" lang="ja-JP" altLang="en-US" dirty="0"/>
          </a:p>
        </p:txBody>
      </p:sp>
    </p:spTree>
    <p:extLst>
      <p:ext uri="{BB962C8B-B14F-4D97-AF65-F5344CB8AC3E}">
        <p14:creationId xmlns:p14="http://schemas.microsoft.com/office/powerpoint/2010/main" val="154378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16</a:t>
            </a:fld>
            <a:endParaRPr kumimoji="1" lang="ja-JP" altLang="en-US" dirty="0"/>
          </a:p>
        </p:txBody>
      </p:sp>
    </p:spTree>
    <p:extLst>
      <p:ext uri="{BB962C8B-B14F-4D97-AF65-F5344CB8AC3E}">
        <p14:creationId xmlns:p14="http://schemas.microsoft.com/office/powerpoint/2010/main" val="3882191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17</a:t>
            </a:fld>
            <a:endParaRPr kumimoji="1" lang="ja-JP" altLang="en-US" dirty="0"/>
          </a:p>
        </p:txBody>
      </p:sp>
    </p:spTree>
    <p:extLst>
      <p:ext uri="{BB962C8B-B14F-4D97-AF65-F5344CB8AC3E}">
        <p14:creationId xmlns:p14="http://schemas.microsoft.com/office/powerpoint/2010/main" val="146027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18</a:t>
            </a:fld>
            <a:endParaRPr kumimoji="1" lang="ja-JP" altLang="en-US" dirty="0"/>
          </a:p>
        </p:txBody>
      </p:sp>
    </p:spTree>
    <p:extLst>
      <p:ext uri="{BB962C8B-B14F-4D97-AF65-F5344CB8AC3E}">
        <p14:creationId xmlns:p14="http://schemas.microsoft.com/office/powerpoint/2010/main" val="360840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19</a:t>
            </a:fld>
            <a:endParaRPr kumimoji="1" lang="ja-JP" altLang="en-US" dirty="0"/>
          </a:p>
        </p:txBody>
      </p:sp>
    </p:spTree>
    <p:extLst>
      <p:ext uri="{BB962C8B-B14F-4D97-AF65-F5344CB8AC3E}">
        <p14:creationId xmlns:p14="http://schemas.microsoft.com/office/powerpoint/2010/main" val="370778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20</a:t>
            </a:fld>
            <a:endParaRPr kumimoji="1" lang="ja-JP" altLang="en-US"/>
          </a:p>
        </p:txBody>
      </p:sp>
    </p:spTree>
    <p:extLst>
      <p:ext uri="{BB962C8B-B14F-4D97-AF65-F5344CB8AC3E}">
        <p14:creationId xmlns:p14="http://schemas.microsoft.com/office/powerpoint/2010/main" val="44511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a:t>
            </a:fld>
            <a:endParaRPr kumimoji="1" lang="ja-JP" altLang="en-US"/>
          </a:p>
        </p:txBody>
      </p:sp>
    </p:spTree>
    <p:extLst>
      <p:ext uri="{BB962C8B-B14F-4D97-AF65-F5344CB8AC3E}">
        <p14:creationId xmlns:p14="http://schemas.microsoft.com/office/powerpoint/2010/main" val="294235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21</a:t>
            </a:fld>
            <a:endParaRPr kumimoji="1" lang="ja-JP" altLang="en-US"/>
          </a:p>
        </p:txBody>
      </p:sp>
    </p:spTree>
    <p:extLst>
      <p:ext uri="{BB962C8B-B14F-4D97-AF65-F5344CB8AC3E}">
        <p14:creationId xmlns:p14="http://schemas.microsoft.com/office/powerpoint/2010/main" val="36438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22</a:t>
            </a:fld>
            <a:endParaRPr kumimoji="1" lang="ja-JP" altLang="en-US"/>
          </a:p>
        </p:txBody>
      </p:sp>
    </p:spTree>
    <p:extLst>
      <p:ext uri="{BB962C8B-B14F-4D97-AF65-F5344CB8AC3E}">
        <p14:creationId xmlns:p14="http://schemas.microsoft.com/office/powerpoint/2010/main" val="133042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27</a:t>
            </a:fld>
            <a:endParaRPr kumimoji="1" lang="ja-JP" altLang="en-US"/>
          </a:p>
        </p:txBody>
      </p:sp>
    </p:spTree>
    <p:extLst>
      <p:ext uri="{BB962C8B-B14F-4D97-AF65-F5344CB8AC3E}">
        <p14:creationId xmlns:p14="http://schemas.microsoft.com/office/powerpoint/2010/main" val="783218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28</a:t>
            </a:fld>
            <a:endParaRPr kumimoji="1" lang="ja-JP" altLang="en-US"/>
          </a:p>
        </p:txBody>
      </p:sp>
    </p:spTree>
    <p:extLst>
      <p:ext uri="{BB962C8B-B14F-4D97-AF65-F5344CB8AC3E}">
        <p14:creationId xmlns:p14="http://schemas.microsoft.com/office/powerpoint/2010/main" val="2758029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29</a:t>
            </a:fld>
            <a:endParaRPr kumimoji="1" lang="ja-JP" altLang="en-US"/>
          </a:p>
        </p:txBody>
      </p:sp>
    </p:spTree>
    <p:extLst>
      <p:ext uri="{BB962C8B-B14F-4D97-AF65-F5344CB8AC3E}">
        <p14:creationId xmlns:p14="http://schemas.microsoft.com/office/powerpoint/2010/main" val="696664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30</a:t>
            </a:fld>
            <a:endParaRPr kumimoji="1" lang="ja-JP" altLang="en-US"/>
          </a:p>
        </p:txBody>
      </p:sp>
    </p:spTree>
    <p:extLst>
      <p:ext uri="{BB962C8B-B14F-4D97-AF65-F5344CB8AC3E}">
        <p14:creationId xmlns:p14="http://schemas.microsoft.com/office/powerpoint/2010/main" val="291716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31</a:t>
            </a:fld>
            <a:endParaRPr kumimoji="1" lang="ja-JP" altLang="en-US"/>
          </a:p>
        </p:txBody>
      </p:sp>
    </p:spTree>
    <p:extLst>
      <p:ext uri="{BB962C8B-B14F-4D97-AF65-F5344CB8AC3E}">
        <p14:creationId xmlns:p14="http://schemas.microsoft.com/office/powerpoint/2010/main" val="379955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32</a:t>
            </a:fld>
            <a:endParaRPr kumimoji="1" lang="ja-JP" altLang="en-US"/>
          </a:p>
        </p:txBody>
      </p:sp>
    </p:spTree>
    <p:extLst>
      <p:ext uri="{BB962C8B-B14F-4D97-AF65-F5344CB8AC3E}">
        <p14:creationId xmlns:p14="http://schemas.microsoft.com/office/powerpoint/2010/main" val="1176920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33</a:t>
            </a:fld>
            <a:endParaRPr kumimoji="1" lang="ja-JP" altLang="en-US"/>
          </a:p>
        </p:txBody>
      </p:sp>
    </p:spTree>
    <p:extLst>
      <p:ext uri="{BB962C8B-B14F-4D97-AF65-F5344CB8AC3E}">
        <p14:creationId xmlns:p14="http://schemas.microsoft.com/office/powerpoint/2010/main" val="1179656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34</a:t>
            </a:fld>
            <a:endParaRPr kumimoji="1" lang="ja-JP" altLang="en-US"/>
          </a:p>
        </p:txBody>
      </p:sp>
    </p:spTree>
    <p:extLst>
      <p:ext uri="{BB962C8B-B14F-4D97-AF65-F5344CB8AC3E}">
        <p14:creationId xmlns:p14="http://schemas.microsoft.com/office/powerpoint/2010/main" val="225266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4</a:t>
            </a:fld>
            <a:endParaRPr kumimoji="1" lang="ja-JP" altLang="en-US"/>
          </a:p>
        </p:txBody>
      </p:sp>
    </p:spTree>
    <p:extLst>
      <p:ext uri="{BB962C8B-B14F-4D97-AF65-F5344CB8AC3E}">
        <p14:creationId xmlns:p14="http://schemas.microsoft.com/office/powerpoint/2010/main" val="45609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35</a:t>
            </a:fld>
            <a:endParaRPr kumimoji="1" lang="ja-JP" altLang="en-US"/>
          </a:p>
        </p:txBody>
      </p:sp>
    </p:spTree>
    <p:extLst>
      <p:ext uri="{BB962C8B-B14F-4D97-AF65-F5344CB8AC3E}">
        <p14:creationId xmlns:p14="http://schemas.microsoft.com/office/powerpoint/2010/main" val="1098315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36</a:t>
            </a:fld>
            <a:endParaRPr kumimoji="1" lang="ja-JP" altLang="en-US"/>
          </a:p>
        </p:txBody>
      </p:sp>
    </p:spTree>
    <p:extLst>
      <p:ext uri="{BB962C8B-B14F-4D97-AF65-F5344CB8AC3E}">
        <p14:creationId xmlns:p14="http://schemas.microsoft.com/office/powerpoint/2010/main" val="394827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5</a:t>
            </a:fld>
            <a:endParaRPr kumimoji="1" lang="ja-JP" altLang="en-US"/>
          </a:p>
        </p:txBody>
      </p:sp>
    </p:spTree>
    <p:extLst>
      <p:ext uri="{BB962C8B-B14F-4D97-AF65-F5344CB8AC3E}">
        <p14:creationId xmlns:p14="http://schemas.microsoft.com/office/powerpoint/2010/main" val="66525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6</a:t>
            </a:fld>
            <a:endParaRPr kumimoji="1" lang="ja-JP" altLang="en-US"/>
          </a:p>
        </p:txBody>
      </p:sp>
    </p:spTree>
    <p:extLst>
      <p:ext uri="{BB962C8B-B14F-4D97-AF65-F5344CB8AC3E}">
        <p14:creationId xmlns:p14="http://schemas.microsoft.com/office/powerpoint/2010/main" val="293142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7</a:t>
            </a:fld>
            <a:endParaRPr kumimoji="1" lang="ja-JP" altLang="en-US"/>
          </a:p>
        </p:txBody>
      </p:sp>
    </p:spTree>
    <p:extLst>
      <p:ext uri="{BB962C8B-B14F-4D97-AF65-F5344CB8AC3E}">
        <p14:creationId xmlns:p14="http://schemas.microsoft.com/office/powerpoint/2010/main" val="204586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8</a:t>
            </a:fld>
            <a:endParaRPr kumimoji="1" lang="ja-JP" altLang="en-US"/>
          </a:p>
        </p:txBody>
      </p:sp>
    </p:spTree>
    <p:extLst>
      <p:ext uri="{BB962C8B-B14F-4D97-AF65-F5344CB8AC3E}">
        <p14:creationId xmlns:p14="http://schemas.microsoft.com/office/powerpoint/2010/main" val="40002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9</a:t>
            </a:fld>
            <a:endParaRPr kumimoji="1" lang="ja-JP" altLang="en-US"/>
          </a:p>
        </p:txBody>
      </p:sp>
    </p:spTree>
    <p:extLst>
      <p:ext uri="{BB962C8B-B14F-4D97-AF65-F5344CB8AC3E}">
        <p14:creationId xmlns:p14="http://schemas.microsoft.com/office/powerpoint/2010/main" val="272874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1233488"/>
            <a:ext cx="4900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88638D-4F07-4AA5-97ED-01EC1F6C67F4}" type="slidenum">
              <a:rPr kumimoji="1" lang="ja-JP" altLang="en-US" smtClean="0"/>
              <a:t>10</a:t>
            </a:fld>
            <a:endParaRPr kumimoji="1" lang="ja-JP" altLang="en-US" dirty="0"/>
          </a:p>
        </p:txBody>
      </p:sp>
    </p:spTree>
    <p:extLst>
      <p:ext uri="{BB962C8B-B14F-4D97-AF65-F5344CB8AC3E}">
        <p14:creationId xmlns:p14="http://schemas.microsoft.com/office/powerpoint/2010/main" val="331595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55149"/>
            <a:ext cx="10363200" cy="2882806"/>
          </a:xfrm>
        </p:spPr>
        <p:txBody>
          <a:bodyPr anchor="b"/>
          <a:lstStyle>
            <a:lvl1pPr algn="ctr">
              <a:defRPr sz="724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4349129"/>
            <a:ext cx="9144000" cy="1999179"/>
          </a:xfrm>
        </p:spPr>
        <p:txBody>
          <a:bodyPr/>
          <a:lstStyle>
            <a:lvl1pPr marL="0" indent="0" algn="ctr">
              <a:buNone/>
              <a:defRPr sz="2898"/>
            </a:lvl1pPr>
            <a:lvl2pPr marL="552023" indent="0" algn="ctr">
              <a:buNone/>
              <a:defRPr sz="2415"/>
            </a:lvl2pPr>
            <a:lvl3pPr marL="1104047" indent="0" algn="ctr">
              <a:buNone/>
              <a:defRPr sz="2173"/>
            </a:lvl3pPr>
            <a:lvl4pPr marL="1656070" indent="0" algn="ctr">
              <a:buNone/>
              <a:defRPr sz="1932"/>
            </a:lvl4pPr>
            <a:lvl5pPr marL="2208093" indent="0" algn="ctr">
              <a:buNone/>
              <a:defRPr sz="1932"/>
            </a:lvl5pPr>
            <a:lvl6pPr marL="2760116" indent="0" algn="ctr">
              <a:buNone/>
              <a:defRPr sz="1932"/>
            </a:lvl6pPr>
            <a:lvl7pPr marL="3312140" indent="0" algn="ctr">
              <a:buNone/>
              <a:defRPr sz="1932"/>
            </a:lvl7pPr>
            <a:lvl8pPr marL="3864163" indent="0" algn="ctr">
              <a:buNone/>
              <a:defRPr sz="1932"/>
            </a:lvl8pPr>
            <a:lvl9pPr marL="4416186" indent="0" algn="ctr">
              <a:buNone/>
              <a:defRPr sz="1932"/>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69916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388757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40855"/>
            <a:ext cx="2628900" cy="7017256"/>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440855"/>
            <a:ext cx="7734300" cy="701725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309534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E5D85-C6D7-4256-9783-DB2B63FB37DD}" type="slidenum">
              <a:rPr kumimoji="1" lang="ja-JP" altLang="en-US" smtClean="0"/>
              <a:t>‹#›</a:t>
            </a:fld>
            <a:endParaRPr kumimoji="1" lang="ja-JP" altLang="en-US" dirty="0"/>
          </a:p>
        </p:txBody>
      </p:sp>
    </p:spTree>
    <p:extLst>
      <p:ext uri="{BB962C8B-B14F-4D97-AF65-F5344CB8AC3E}">
        <p14:creationId xmlns:p14="http://schemas.microsoft.com/office/powerpoint/2010/main" val="2798151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2064353"/>
            <a:ext cx="10515600" cy="3444416"/>
          </a:xfrm>
        </p:spPr>
        <p:txBody>
          <a:bodyPr anchor="b"/>
          <a:lstStyle>
            <a:lvl1pPr>
              <a:defRPr sz="724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5541353"/>
            <a:ext cx="10515600" cy="1811337"/>
          </a:xfrm>
        </p:spPr>
        <p:txBody>
          <a:bodyPr/>
          <a:lstStyle>
            <a:lvl1pPr marL="0" indent="0">
              <a:buNone/>
              <a:defRPr sz="2898">
                <a:solidFill>
                  <a:schemeClr val="tx1"/>
                </a:solidFill>
              </a:defRPr>
            </a:lvl1pPr>
            <a:lvl2pPr marL="552023" indent="0">
              <a:buNone/>
              <a:defRPr sz="2415">
                <a:solidFill>
                  <a:schemeClr val="tx1">
                    <a:tint val="75000"/>
                  </a:schemeClr>
                </a:solidFill>
              </a:defRPr>
            </a:lvl2pPr>
            <a:lvl3pPr marL="1104047" indent="0">
              <a:buNone/>
              <a:defRPr sz="2173">
                <a:solidFill>
                  <a:schemeClr val="tx1">
                    <a:tint val="75000"/>
                  </a:schemeClr>
                </a:solidFill>
              </a:defRPr>
            </a:lvl3pPr>
            <a:lvl4pPr marL="1656070" indent="0">
              <a:buNone/>
              <a:defRPr sz="1932">
                <a:solidFill>
                  <a:schemeClr val="tx1">
                    <a:tint val="75000"/>
                  </a:schemeClr>
                </a:solidFill>
              </a:defRPr>
            </a:lvl4pPr>
            <a:lvl5pPr marL="2208093" indent="0">
              <a:buNone/>
              <a:defRPr sz="1932">
                <a:solidFill>
                  <a:schemeClr val="tx1">
                    <a:tint val="75000"/>
                  </a:schemeClr>
                </a:solidFill>
              </a:defRPr>
            </a:lvl5pPr>
            <a:lvl6pPr marL="2760116" indent="0">
              <a:buNone/>
              <a:defRPr sz="1932">
                <a:solidFill>
                  <a:schemeClr val="tx1">
                    <a:tint val="75000"/>
                  </a:schemeClr>
                </a:solidFill>
              </a:defRPr>
            </a:lvl6pPr>
            <a:lvl7pPr marL="3312140" indent="0">
              <a:buNone/>
              <a:defRPr sz="1932">
                <a:solidFill>
                  <a:schemeClr val="tx1">
                    <a:tint val="75000"/>
                  </a:schemeClr>
                </a:solidFill>
              </a:defRPr>
            </a:lvl7pPr>
            <a:lvl8pPr marL="3864163" indent="0">
              <a:buNone/>
              <a:defRPr sz="1932">
                <a:solidFill>
                  <a:schemeClr val="tx1">
                    <a:tint val="75000"/>
                  </a:schemeClr>
                </a:solidFill>
              </a:defRPr>
            </a:lvl8pPr>
            <a:lvl9pPr marL="4416186" indent="0">
              <a:buNone/>
              <a:defRPr sz="1932">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174912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2204274"/>
            <a:ext cx="5181600" cy="525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2204274"/>
            <a:ext cx="5181600" cy="525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306246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440857"/>
            <a:ext cx="10515600" cy="160049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91" y="2029850"/>
            <a:ext cx="5157787"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ja-JP" altLang="en-US" smtClean="0"/>
              <a:t>マスター テキストの書式設定</a:t>
            </a:r>
          </a:p>
        </p:txBody>
      </p:sp>
      <p:sp>
        <p:nvSpPr>
          <p:cNvPr id="4" name="Content Placeholder 3"/>
          <p:cNvSpPr>
            <a:spLocks noGrp="1"/>
          </p:cNvSpPr>
          <p:nvPr>
            <p:ph sz="half" idx="2"/>
          </p:nvPr>
        </p:nvSpPr>
        <p:spPr>
          <a:xfrm>
            <a:off x="839791" y="3024647"/>
            <a:ext cx="5157787" cy="44487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2029850"/>
            <a:ext cx="5183188"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3024647"/>
            <a:ext cx="5183188" cy="44487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141636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188978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218366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90" y="552027"/>
            <a:ext cx="3932237" cy="1932093"/>
          </a:xfrm>
        </p:spPr>
        <p:txBody>
          <a:bodyPr anchor="b"/>
          <a:lstStyle>
            <a:lvl1pPr>
              <a:defRPr sz="3864"/>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1192227"/>
            <a:ext cx="6172200" cy="5884451"/>
          </a:xfrm>
        </p:spPr>
        <p:txBody>
          <a:bodyPr/>
          <a:lstStyle>
            <a:lvl1pPr>
              <a:defRPr sz="3864"/>
            </a:lvl1pPr>
            <a:lvl2pPr>
              <a:defRPr sz="3381"/>
            </a:lvl2pPr>
            <a:lvl3pPr>
              <a:defRPr sz="2898"/>
            </a:lvl3pPr>
            <a:lvl4pPr>
              <a:defRPr sz="2415"/>
            </a:lvl4pPr>
            <a:lvl5pPr>
              <a:defRPr sz="2415"/>
            </a:lvl5pPr>
            <a:lvl6pPr>
              <a:defRPr sz="2415"/>
            </a:lvl6pPr>
            <a:lvl7pPr>
              <a:defRPr sz="2415"/>
            </a:lvl7pPr>
            <a:lvl8pPr>
              <a:defRPr sz="2415"/>
            </a:lvl8pPr>
            <a:lvl9pPr>
              <a:defRPr sz="241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90" y="2484120"/>
            <a:ext cx="3932237"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117505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90" y="552027"/>
            <a:ext cx="3932237" cy="1932093"/>
          </a:xfrm>
        </p:spPr>
        <p:txBody>
          <a:bodyPr anchor="b"/>
          <a:lstStyle>
            <a:lvl1pPr>
              <a:defRPr sz="3864"/>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1192227"/>
            <a:ext cx="6172200" cy="5884451"/>
          </a:xfrm>
        </p:spPr>
        <p:txBody>
          <a:bodyPr anchor="t"/>
          <a:lstStyle>
            <a:lvl1pPr marL="0" indent="0">
              <a:buNone/>
              <a:defRPr sz="3864"/>
            </a:lvl1pPr>
            <a:lvl2pPr marL="552023" indent="0">
              <a:buNone/>
              <a:defRPr sz="3381"/>
            </a:lvl2pPr>
            <a:lvl3pPr marL="1104047" indent="0">
              <a:buNone/>
              <a:defRPr sz="2898"/>
            </a:lvl3pPr>
            <a:lvl4pPr marL="1656070" indent="0">
              <a:buNone/>
              <a:defRPr sz="2415"/>
            </a:lvl4pPr>
            <a:lvl5pPr marL="2208093" indent="0">
              <a:buNone/>
              <a:defRPr sz="2415"/>
            </a:lvl5pPr>
            <a:lvl6pPr marL="2760116" indent="0">
              <a:buNone/>
              <a:defRPr sz="2415"/>
            </a:lvl6pPr>
            <a:lvl7pPr marL="3312140" indent="0">
              <a:buNone/>
              <a:defRPr sz="2415"/>
            </a:lvl7pPr>
            <a:lvl8pPr marL="3864163" indent="0">
              <a:buNone/>
              <a:defRPr sz="2415"/>
            </a:lvl8pPr>
            <a:lvl9pPr marL="4416186" indent="0">
              <a:buNone/>
              <a:defRPr sz="2415"/>
            </a:lvl9pPr>
          </a:lstStyle>
          <a:p>
            <a:r>
              <a:rPr lang="ja-JP" altLang="en-US" smtClean="0"/>
              <a:t>図を追加</a:t>
            </a:r>
            <a:endParaRPr lang="en-US" dirty="0"/>
          </a:p>
        </p:txBody>
      </p:sp>
      <p:sp>
        <p:nvSpPr>
          <p:cNvPr id="4" name="Text Placeholder 3"/>
          <p:cNvSpPr>
            <a:spLocks noGrp="1"/>
          </p:cNvSpPr>
          <p:nvPr>
            <p:ph type="body" sz="half" idx="2"/>
          </p:nvPr>
        </p:nvSpPr>
        <p:spPr>
          <a:xfrm>
            <a:off x="839790" y="2484120"/>
            <a:ext cx="3932237"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5BCDE4D-7074-49C2-866D-485A8E854AF8}" type="datetimeFigureOut">
              <a:rPr kumimoji="1" lang="ja-JP" altLang="en-US" smtClean="0"/>
              <a:t>2024/1/9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196283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0857"/>
            <a:ext cx="10515600" cy="160049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2204274"/>
            <a:ext cx="10515600" cy="52538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7674706"/>
            <a:ext cx="2743200" cy="440855"/>
          </a:xfrm>
          <a:prstGeom prst="rect">
            <a:avLst/>
          </a:prstGeom>
        </p:spPr>
        <p:txBody>
          <a:bodyPr vert="horz" lIns="91440" tIns="45720" rIns="91440" bIns="45720" rtlCol="0" anchor="ctr"/>
          <a:lstStyle>
            <a:lvl1pPr algn="l">
              <a:defRPr sz="1449">
                <a:solidFill>
                  <a:schemeClr val="tx1">
                    <a:tint val="75000"/>
                  </a:schemeClr>
                </a:solidFill>
              </a:defRPr>
            </a:lvl1pPr>
          </a:lstStyle>
          <a:p>
            <a:fld id="{C5BCDE4D-7074-49C2-866D-485A8E854AF8}" type="datetimeFigureOut">
              <a:rPr kumimoji="1" lang="ja-JP" altLang="en-US" smtClean="0"/>
              <a:t>2024/1/9</a:t>
            </a:fld>
            <a:endParaRPr kumimoji="1" lang="ja-JP" altLang="en-US"/>
          </a:p>
        </p:txBody>
      </p:sp>
      <p:sp>
        <p:nvSpPr>
          <p:cNvPr id="5" name="Footer Placeholder 4"/>
          <p:cNvSpPr>
            <a:spLocks noGrp="1"/>
          </p:cNvSpPr>
          <p:nvPr>
            <p:ph type="ftr" sz="quarter" idx="3"/>
          </p:nvPr>
        </p:nvSpPr>
        <p:spPr>
          <a:xfrm>
            <a:off x="4038600" y="7674706"/>
            <a:ext cx="4114800" cy="440855"/>
          </a:xfrm>
          <a:prstGeom prst="rect">
            <a:avLst/>
          </a:prstGeom>
        </p:spPr>
        <p:txBody>
          <a:bodyPr vert="horz" lIns="91440" tIns="45720" rIns="91440" bIns="45720" rtlCol="0" anchor="ctr"/>
          <a:lstStyle>
            <a:lvl1pPr algn="ctr">
              <a:defRPr sz="144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7674706"/>
            <a:ext cx="2743200" cy="440855"/>
          </a:xfrm>
          <a:prstGeom prst="rect">
            <a:avLst/>
          </a:prstGeom>
        </p:spPr>
        <p:txBody>
          <a:bodyPr vert="horz" lIns="91440" tIns="45720" rIns="91440" bIns="45720" rtlCol="0" anchor="ctr"/>
          <a:lstStyle>
            <a:lvl1pPr algn="r">
              <a:defRPr sz="1449">
                <a:solidFill>
                  <a:schemeClr val="tx1">
                    <a:tint val="75000"/>
                  </a:schemeClr>
                </a:solidFill>
              </a:defRPr>
            </a:lvl1pPr>
          </a:lstStyle>
          <a:p>
            <a:fld id="{594E5D85-C6D7-4256-9783-DB2B63FB37DD}" type="slidenum">
              <a:rPr kumimoji="1" lang="ja-JP" altLang="en-US" smtClean="0"/>
              <a:t>‹#›</a:t>
            </a:fld>
            <a:endParaRPr kumimoji="1" lang="ja-JP" altLang="en-US"/>
          </a:p>
        </p:txBody>
      </p:sp>
    </p:spTree>
    <p:extLst>
      <p:ext uri="{BB962C8B-B14F-4D97-AF65-F5344CB8AC3E}">
        <p14:creationId xmlns:p14="http://schemas.microsoft.com/office/powerpoint/2010/main" val="293250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04047" rtl="0" eaLnBrk="1" latinLnBrk="0" hangingPunct="1">
        <a:lnSpc>
          <a:spcPct val="90000"/>
        </a:lnSpc>
        <a:spcBef>
          <a:spcPct val="0"/>
        </a:spcBef>
        <a:buNone/>
        <a:defRPr kumimoji="1" sz="5313" kern="1200">
          <a:solidFill>
            <a:schemeClr val="tx1"/>
          </a:solidFill>
          <a:latin typeface="+mj-lt"/>
          <a:ea typeface="+mj-ea"/>
          <a:cs typeface="+mj-cs"/>
        </a:defRPr>
      </a:lvl1pPr>
    </p:titleStyle>
    <p:bodyStyle>
      <a:lvl1pPr marL="276012" indent="-276012" algn="l" defTabSz="1104047" rtl="0" eaLnBrk="1" latinLnBrk="0" hangingPunct="1">
        <a:lnSpc>
          <a:spcPct val="90000"/>
        </a:lnSpc>
        <a:spcBef>
          <a:spcPts val="1207"/>
        </a:spcBef>
        <a:buFont typeface="Arial" panose="020B0604020202020204" pitchFamily="34" charset="0"/>
        <a:buChar char="•"/>
        <a:defRPr kumimoji="1" sz="3381" kern="1200">
          <a:solidFill>
            <a:schemeClr val="tx1"/>
          </a:solidFill>
          <a:latin typeface="+mn-lt"/>
          <a:ea typeface="+mn-ea"/>
          <a:cs typeface="+mn-cs"/>
        </a:defRPr>
      </a:lvl1pPr>
      <a:lvl2pPr marL="828035" indent="-276012" algn="l" defTabSz="1104047" rtl="0" eaLnBrk="1" latinLnBrk="0" hangingPunct="1">
        <a:lnSpc>
          <a:spcPct val="90000"/>
        </a:lnSpc>
        <a:spcBef>
          <a:spcPts val="604"/>
        </a:spcBef>
        <a:buFont typeface="Arial" panose="020B0604020202020204" pitchFamily="34" charset="0"/>
        <a:buChar char="•"/>
        <a:defRPr kumimoji="1" sz="2898" kern="1200">
          <a:solidFill>
            <a:schemeClr val="tx1"/>
          </a:solidFill>
          <a:latin typeface="+mn-lt"/>
          <a:ea typeface="+mn-ea"/>
          <a:cs typeface="+mn-cs"/>
        </a:defRPr>
      </a:lvl2pPr>
      <a:lvl3pPr marL="1380058" indent="-276012" algn="l" defTabSz="1104047" rtl="0" eaLnBrk="1" latinLnBrk="0" hangingPunct="1">
        <a:lnSpc>
          <a:spcPct val="90000"/>
        </a:lnSpc>
        <a:spcBef>
          <a:spcPts val="604"/>
        </a:spcBef>
        <a:buFont typeface="Arial" panose="020B0604020202020204" pitchFamily="34" charset="0"/>
        <a:buChar char="•"/>
        <a:defRPr kumimoji="1" sz="2415" kern="1200">
          <a:solidFill>
            <a:schemeClr val="tx1"/>
          </a:solidFill>
          <a:latin typeface="+mn-lt"/>
          <a:ea typeface="+mn-ea"/>
          <a:cs typeface="+mn-cs"/>
        </a:defRPr>
      </a:lvl3pPr>
      <a:lvl4pPr marL="1932081" indent="-276012" algn="l" defTabSz="110404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4pPr>
      <a:lvl5pPr marL="2484105" indent="-276012" algn="l" defTabSz="110404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5pPr>
      <a:lvl6pPr marL="3036128" indent="-276012" algn="l" defTabSz="110404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6pPr>
      <a:lvl7pPr marL="3588151" indent="-276012" algn="l" defTabSz="110404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7pPr>
      <a:lvl8pPr marL="4140175" indent="-276012" algn="l" defTabSz="110404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8pPr>
      <a:lvl9pPr marL="4692198" indent="-276012" algn="l" defTabSz="110404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9pPr>
    </p:bodyStyle>
    <p:otherStyle>
      <a:defPPr>
        <a:defRPr lang="en-US"/>
      </a:defPPr>
      <a:lvl1pPr marL="0" algn="l" defTabSz="1104047" rtl="0" eaLnBrk="1" latinLnBrk="0" hangingPunct="1">
        <a:defRPr kumimoji="1" sz="2173" kern="1200">
          <a:solidFill>
            <a:schemeClr val="tx1"/>
          </a:solidFill>
          <a:latin typeface="+mn-lt"/>
          <a:ea typeface="+mn-ea"/>
          <a:cs typeface="+mn-cs"/>
        </a:defRPr>
      </a:lvl1pPr>
      <a:lvl2pPr marL="552023" algn="l" defTabSz="1104047" rtl="0" eaLnBrk="1" latinLnBrk="0" hangingPunct="1">
        <a:defRPr kumimoji="1" sz="2173" kern="1200">
          <a:solidFill>
            <a:schemeClr val="tx1"/>
          </a:solidFill>
          <a:latin typeface="+mn-lt"/>
          <a:ea typeface="+mn-ea"/>
          <a:cs typeface="+mn-cs"/>
        </a:defRPr>
      </a:lvl2pPr>
      <a:lvl3pPr marL="1104047" algn="l" defTabSz="1104047" rtl="0" eaLnBrk="1" latinLnBrk="0" hangingPunct="1">
        <a:defRPr kumimoji="1" sz="2173" kern="1200">
          <a:solidFill>
            <a:schemeClr val="tx1"/>
          </a:solidFill>
          <a:latin typeface="+mn-lt"/>
          <a:ea typeface="+mn-ea"/>
          <a:cs typeface="+mn-cs"/>
        </a:defRPr>
      </a:lvl3pPr>
      <a:lvl4pPr marL="1656070" algn="l" defTabSz="1104047" rtl="0" eaLnBrk="1" latinLnBrk="0" hangingPunct="1">
        <a:defRPr kumimoji="1" sz="2173" kern="1200">
          <a:solidFill>
            <a:schemeClr val="tx1"/>
          </a:solidFill>
          <a:latin typeface="+mn-lt"/>
          <a:ea typeface="+mn-ea"/>
          <a:cs typeface="+mn-cs"/>
        </a:defRPr>
      </a:lvl4pPr>
      <a:lvl5pPr marL="2208093" algn="l" defTabSz="1104047" rtl="0" eaLnBrk="1" latinLnBrk="0" hangingPunct="1">
        <a:defRPr kumimoji="1" sz="2173" kern="1200">
          <a:solidFill>
            <a:schemeClr val="tx1"/>
          </a:solidFill>
          <a:latin typeface="+mn-lt"/>
          <a:ea typeface="+mn-ea"/>
          <a:cs typeface="+mn-cs"/>
        </a:defRPr>
      </a:lvl5pPr>
      <a:lvl6pPr marL="2760116" algn="l" defTabSz="1104047" rtl="0" eaLnBrk="1" latinLnBrk="0" hangingPunct="1">
        <a:defRPr kumimoji="1" sz="2173" kern="1200">
          <a:solidFill>
            <a:schemeClr val="tx1"/>
          </a:solidFill>
          <a:latin typeface="+mn-lt"/>
          <a:ea typeface="+mn-ea"/>
          <a:cs typeface="+mn-cs"/>
        </a:defRPr>
      </a:lvl6pPr>
      <a:lvl7pPr marL="3312140" algn="l" defTabSz="1104047" rtl="0" eaLnBrk="1" latinLnBrk="0" hangingPunct="1">
        <a:defRPr kumimoji="1" sz="2173" kern="1200">
          <a:solidFill>
            <a:schemeClr val="tx1"/>
          </a:solidFill>
          <a:latin typeface="+mn-lt"/>
          <a:ea typeface="+mn-ea"/>
          <a:cs typeface="+mn-cs"/>
        </a:defRPr>
      </a:lvl7pPr>
      <a:lvl8pPr marL="3864163" algn="l" defTabSz="1104047" rtl="0" eaLnBrk="1" latinLnBrk="0" hangingPunct="1">
        <a:defRPr kumimoji="1" sz="2173" kern="1200">
          <a:solidFill>
            <a:schemeClr val="tx1"/>
          </a:solidFill>
          <a:latin typeface="+mn-lt"/>
          <a:ea typeface="+mn-ea"/>
          <a:cs typeface="+mn-cs"/>
        </a:defRPr>
      </a:lvl8pPr>
      <a:lvl9pPr marL="4416186" algn="l" defTabSz="1104047" rtl="0" eaLnBrk="1" latinLnBrk="0" hangingPunct="1">
        <a:defRPr kumimoji="1"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11204" y="2279384"/>
            <a:ext cx="9571323" cy="2387600"/>
          </a:xfrm>
        </p:spPr>
        <p:txBody>
          <a:bodyPr anchor="ctr">
            <a:normAutofit/>
          </a:bodyPr>
          <a:lstStyle/>
          <a:p>
            <a:pPr>
              <a:lnSpc>
                <a:spcPct val="100000"/>
              </a:lnSpc>
            </a:pPr>
            <a:r>
              <a:rPr lang="ja-JP" altLang="en-US" sz="4000" b="1" dirty="0" smtClean="0">
                <a:latin typeface="BIZ UDゴシック" panose="020B0400000000000000" pitchFamily="49" charset="-128"/>
                <a:ea typeface="BIZ UDゴシック" panose="020B0400000000000000" pitchFamily="49" charset="-128"/>
              </a:rPr>
              <a:t>肥料価格高騰対策事業申請</a:t>
            </a:r>
            <a:r>
              <a:rPr lang="en-US" altLang="ja-JP" sz="4000" b="1" dirty="0" smtClean="0">
                <a:latin typeface="BIZ UDゴシック" panose="020B0400000000000000" pitchFamily="49" charset="-128"/>
                <a:ea typeface="BIZ UDゴシック" panose="020B0400000000000000" pitchFamily="49" charset="-128"/>
              </a:rPr>
              <a:t/>
            </a:r>
            <a:br>
              <a:rPr lang="en-US" altLang="ja-JP" sz="4000" b="1" dirty="0" smtClean="0">
                <a:latin typeface="BIZ UDゴシック" panose="020B0400000000000000" pitchFamily="49" charset="-128"/>
                <a:ea typeface="BIZ UDゴシック" panose="020B0400000000000000" pitchFamily="49" charset="-128"/>
              </a:rPr>
            </a:br>
            <a:r>
              <a:rPr lang="ja-JP" altLang="en-US" sz="4000" b="1" dirty="0" smtClean="0">
                <a:latin typeface="BIZ UDゴシック" panose="020B0400000000000000" pitchFamily="49" charset="-128"/>
                <a:ea typeface="BIZ UDゴシック" panose="020B0400000000000000" pitchFamily="49" charset="-128"/>
              </a:rPr>
              <a:t>ハンドブック（令和５年度県単独事業）</a:t>
            </a:r>
            <a:endParaRPr lang="ja-JP" altLang="en-US" sz="4000" b="1" dirty="0">
              <a:latin typeface="BIZ UDゴシック" panose="020B0400000000000000" pitchFamily="49" charset="-128"/>
              <a:ea typeface="BIZ UDゴシック" panose="020B0400000000000000" pitchFamily="49" charset="-128"/>
            </a:endParaRPr>
          </a:p>
        </p:txBody>
      </p:sp>
      <p:sp>
        <p:nvSpPr>
          <p:cNvPr id="3" name="サブタイトル 2"/>
          <p:cNvSpPr>
            <a:spLocks noGrp="1"/>
          </p:cNvSpPr>
          <p:nvPr>
            <p:ph type="subTitle" idx="1"/>
          </p:nvPr>
        </p:nvSpPr>
        <p:spPr>
          <a:xfrm>
            <a:off x="1522925" y="5854420"/>
            <a:ext cx="9144000" cy="1655762"/>
          </a:xfrm>
        </p:spPr>
        <p:txBody>
          <a:bodyPr anchor="ctr">
            <a:normAutofit/>
          </a:bodyPr>
          <a:lstStyle/>
          <a:p>
            <a:r>
              <a:rPr lang="ja-JP" altLang="en-US" sz="2600" dirty="0" smtClean="0">
                <a:latin typeface="BIZ UDゴシック" panose="020B0400000000000000" pitchFamily="49" charset="-128"/>
                <a:ea typeface="BIZ UDゴシック" panose="020B0400000000000000" pitchFamily="49" charset="-128"/>
              </a:rPr>
              <a:t>令和５年</a:t>
            </a:r>
            <a:r>
              <a:rPr lang="en-US" altLang="ja-JP" sz="2600" dirty="0" smtClean="0">
                <a:latin typeface="BIZ UDゴシック" panose="020B0400000000000000" pitchFamily="49" charset="-128"/>
                <a:ea typeface="BIZ UDゴシック" panose="020B0400000000000000" pitchFamily="49" charset="-128"/>
              </a:rPr>
              <a:t>12</a:t>
            </a:r>
            <a:r>
              <a:rPr lang="ja-JP" altLang="en-US" sz="2600" dirty="0" smtClean="0">
                <a:latin typeface="BIZ UDゴシック" panose="020B0400000000000000" pitchFamily="49" charset="-128"/>
                <a:ea typeface="BIZ UDゴシック" panose="020B0400000000000000" pitchFamily="49" charset="-128"/>
              </a:rPr>
              <a:t>月</a:t>
            </a:r>
            <a:endParaRPr lang="en-US" altLang="ja-JP" sz="2600" dirty="0" smtClean="0">
              <a:latin typeface="BIZ UDゴシック" panose="020B0400000000000000" pitchFamily="49" charset="-128"/>
              <a:ea typeface="BIZ UDゴシック" panose="020B0400000000000000" pitchFamily="49" charset="-128"/>
            </a:endParaRPr>
          </a:p>
          <a:p>
            <a:r>
              <a:rPr lang="ja-JP" altLang="en-US" sz="2600" dirty="0" smtClean="0">
                <a:latin typeface="BIZ UDゴシック" panose="020B0400000000000000" pitchFamily="49" charset="-128"/>
                <a:ea typeface="BIZ UDゴシック" panose="020B0400000000000000" pitchFamily="49" charset="-128"/>
              </a:rPr>
              <a:t>神奈川県燃油・肥料高騰対策協議会</a:t>
            </a:r>
            <a:endParaRPr lang="en-US" altLang="ja-JP" sz="2600" dirty="0" smtClean="0">
              <a:latin typeface="BIZ UDゴシック" panose="020B0400000000000000" pitchFamily="49" charset="-128"/>
              <a:ea typeface="BIZ UDゴシック" panose="020B0400000000000000" pitchFamily="49" charset="-128"/>
            </a:endParaRPr>
          </a:p>
          <a:p>
            <a:r>
              <a:rPr lang="ja-JP" altLang="en-US" sz="2600" dirty="0" smtClean="0">
                <a:latin typeface="BIZ UDゴシック" panose="020B0400000000000000" pitchFamily="49" charset="-128"/>
                <a:ea typeface="BIZ UDゴシック" panose="020B0400000000000000" pitchFamily="49" charset="-128"/>
              </a:rPr>
              <a:t>（ＪＡ神奈川県中央会）</a:t>
            </a:r>
            <a:endParaRPr lang="ja-JP" altLang="en-US" sz="2600" dirty="0">
              <a:latin typeface="BIZ UDゴシック" panose="020B0400000000000000" pitchFamily="49" charset="-128"/>
              <a:ea typeface="BIZ UDゴシック" panose="020B0400000000000000" pitchFamily="49" charset="-128"/>
            </a:endParaRPr>
          </a:p>
        </p:txBody>
      </p:sp>
      <p:grpSp>
        <p:nvGrpSpPr>
          <p:cNvPr id="13" name="グループ化 12"/>
          <p:cNvGrpSpPr/>
          <p:nvPr/>
        </p:nvGrpSpPr>
        <p:grpSpPr>
          <a:xfrm>
            <a:off x="128874" y="382666"/>
            <a:ext cx="11922530" cy="162941"/>
            <a:chOff x="99464" y="273026"/>
            <a:chExt cx="11922530" cy="162941"/>
          </a:xfrm>
        </p:grpSpPr>
        <p:cxnSp>
          <p:nvCxnSpPr>
            <p:cNvPr id="8" name="直線コネクタ 7"/>
            <p:cNvCxnSpPr/>
            <p:nvPr/>
          </p:nvCxnSpPr>
          <p:spPr>
            <a:xfrm flipV="1">
              <a:off x="99464" y="273026"/>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flipV="1">
              <a:off x="109037" y="423088"/>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11" name="グループ化 10"/>
          <p:cNvGrpSpPr/>
          <p:nvPr/>
        </p:nvGrpSpPr>
        <p:grpSpPr>
          <a:xfrm>
            <a:off x="126727" y="6812440"/>
            <a:ext cx="11915104" cy="1078275"/>
            <a:chOff x="139521" y="5524032"/>
            <a:chExt cx="11915104" cy="1078275"/>
          </a:xfrm>
        </p:grpSpPr>
        <p:cxnSp>
          <p:nvCxnSpPr>
            <p:cNvPr id="5" name="直線コネクタ 4"/>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7" name="直線コネクタ 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2188" y="5524032"/>
              <a:ext cx="1379806" cy="792239"/>
            </a:xfrm>
            <a:prstGeom prst="rect">
              <a:avLst/>
            </a:prstGeom>
          </p:spPr>
        </p:pic>
      </p:grpSp>
      <p:sp>
        <p:nvSpPr>
          <p:cNvPr id="4" name="正方形/長方形 3"/>
          <p:cNvSpPr/>
          <p:nvPr/>
        </p:nvSpPr>
        <p:spPr>
          <a:xfrm>
            <a:off x="8767482" y="770964"/>
            <a:ext cx="2940424" cy="1173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smtClean="0">
                <a:latin typeface="BIZ UDゴシック" panose="020B0400000000000000" pitchFamily="49" charset="-128"/>
                <a:ea typeface="BIZ UDゴシック" panose="020B0400000000000000" pitchFamily="49" charset="-128"/>
              </a:rPr>
              <a:t>令和</a:t>
            </a:r>
            <a:r>
              <a:rPr kumimoji="1" lang="ja-JP" altLang="en-US" smtClean="0">
                <a:latin typeface="BIZ UDゴシック" panose="020B0400000000000000" pitchFamily="49" charset="-128"/>
                <a:ea typeface="BIZ UDゴシック" panose="020B0400000000000000" pitchFamily="49" charset="-128"/>
              </a:rPr>
              <a:t>６年</a:t>
            </a:r>
            <a:r>
              <a:rPr kumimoji="1" lang="ja-JP" altLang="en-US" smtClean="0">
                <a:latin typeface="BIZ UDゴシック" panose="020B0400000000000000" pitchFamily="49" charset="-128"/>
                <a:ea typeface="BIZ UDゴシック" panose="020B0400000000000000" pitchFamily="49" charset="-128"/>
              </a:rPr>
              <a:t>１</a:t>
            </a:r>
            <a:r>
              <a:rPr kumimoji="1" lang="ja-JP" altLang="en-US" smtClean="0">
                <a:latin typeface="BIZ UDゴシック" panose="020B0400000000000000" pitchFamily="49" charset="-128"/>
                <a:ea typeface="BIZ UDゴシック" panose="020B0400000000000000" pitchFamily="49" charset="-128"/>
              </a:rPr>
              <a:t>月</a:t>
            </a:r>
            <a:r>
              <a:rPr kumimoji="1" lang="ja-JP" altLang="en-US">
                <a:latin typeface="BIZ UDゴシック" panose="020B0400000000000000" pitchFamily="49" charset="-128"/>
                <a:ea typeface="BIZ UDゴシック" panose="020B0400000000000000" pitchFamily="49" charset="-128"/>
              </a:rPr>
              <a:t>９</a:t>
            </a:r>
            <a:r>
              <a:rPr kumimoji="1" lang="ja-JP" altLang="en-US" smtClean="0">
                <a:latin typeface="BIZ UDゴシック" panose="020B0400000000000000" pitchFamily="49" charset="-128"/>
                <a:ea typeface="BIZ UDゴシック" panose="020B0400000000000000" pitchFamily="49" charset="-128"/>
              </a:rPr>
              <a:t>日</a:t>
            </a:r>
            <a:r>
              <a:rPr kumimoji="1" lang="ja-JP" altLang="en-US" dirty="0" smtClean="0">
                <a:latin typeface="BIZ UDゴシック" panose="020B0400000000000000" pitchFamily="49" charset="-128"/>
                <a:ea typeface="BIZ UDゴシック" panose="020B0400000000000000" pitchFamily="49" charset="-128"/>
              </a:rPr>
              <a:t>現在</a:t>
            </a:r>
            <a:endParaRPr kumimoji="1" lang="en-US" altLang="ja-JP" dirty="0" smtClean="0">
              <a:latin typeface="BIZ UDゴシック" panose="020B0400000000000000" pitchFamily="49" charset="-128"/>
              <a:ea typeface="BIZ UDゴシック" panose="020B0400000000000000" pitchFamily="49" charset="-128"/>
            </a:endParaRPr>
          </a:p>
          <a:p>
            <a:pPr algn="ctr"/>
            <a:r>
              <a:rPr kumimoji="1" lang="ja-JP" altLang="en-US" dirty="0" smtClean="0">
                <a:latin typeface="BIZ UDゴシック" panose="020B0400000000000000" pitchFamily="49" charset="-128"/>
                <a:ea typeface="BIZ UDゴシック" panose="020B0400000000000000" pitchFamily="49" charset="-128"/>
              </a:rPr>
              <a:t>（第２版）</a:t>
            </a:r>
            <a:endParaRPr kumimoji="1" lang="en-US" altLang="ja-JP" dirty="0" smtClean="0">
              <a:latin typeface="BIZ UDゴシック" panose="020B0400000000000000" pitchFamily="49" charset="-128"/>
              <a:ea typeface="BIZ UDゴシック" panose="020B0400000000000000" pitchFamily="49" charset="-128"/>
            </a:endParaRPr>
          </a:p>
          <a:p>
            <a:pPr algn="ctr"/>
            <a:r>
              <a:rPr kumimoji="1" lang="ja-JP" altLang="en-US" dirty="0" smtClean="0">
                <a:latin typeface="BIZ UDゴシック" panose="020B0400000000000000" pitchFamily="49" charset="-128"/>
                <a:ea typeface="BIZ UDゴシック" panose="020B0400000000000000" pitchFamily="49" charset="-128"/>
              </a:rPr>
              <a:t>取組実施者用</a:t>
            </a:r>
            <a:endParaRPr kumimoji="1" lang="ja-JP" altLang="en-US" dirty="0">
              <a:latin typeface="BIZ UDゴシック" panose="020B0400000000000000" pitchFamily="49" charset="-128"/>
              <a:ea typeface="BIZ UDゴシック" panose="020B0400000000000000" pitchFamily="49" charset="-128"/>
            </a:endParaRPr>
          </a:p>
        </p:txBody>
      </p:sp>
      <p:pic>
        <p:nvPicPr>
          <p:cNvPr id="12" name="図 11" descr="アプリケーション&#10;&#10;自動的に生成された説明">
            <a:extLst>
              <a:ext uri="{FF2B5EF4-FFF2-40B4-BE49-F238E27FC236}">
                <a16:creationId xmlns:a16="http://schemas.microsoft.com/office/drawing/2014/main" id="{9BD2CA64-8D86-EE00-456E-73BF2E5CD4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372" y="1275671"/>
            <a:ext cx="1413407" cy="1413407"/>
          </a:xfrm>
          <a:prstGeom prst="rect">
            <a:avLst/>
          </a:prstGeom>
          <a:noFill/>
          <a:ln>
            <a:noFill/>
          </a:ln>
        </p:spPr>
      </p:pic>
      <p:pic>
        <p:nvPicPr>
          <p:cNvPr id="14" name="Picture 2" descr="\\sv-file2\chiiki\data\くらしの活動推進課\01_組合員メンバーシップ\30_レジュメ\180412,24_准セミナー\53_color.gif"/>
          <p:cNvPicPr>
            <a:picLocks noChangeAspect="1" noChangeArrowheads="1"/>
          </p:cNvPicPr>
          <p:nvPr/>
        </p:nvPicPr>
        <p:blipFill>
          <a:blip r:embed="rId4" cstate="print"/>
          <a:srcRect/>
          <a:stretch>
            <a:fillRect/>
          </a:stretch>
        </p:blipFill>
        <p:spPr bwMode="auto">
          <a:xfrm>
            <a:off x="9905891" y="5223419"/>
            <a:ext cx="1413406" cy="1413406"/>
          </a:xfrm>
          <a:prstGeom prst="rect">
            <a:avLst/>
          </a:prstGeom>
          <a:noFill/>
        </p:spPr>
      </p:pic>
    </p:spTree>
    <p:extLst>
      <p:ext uri="{BB962C8B-B14F-4D97-AF65-F5344CB8AC3E}">
        <p14:creationId xmlns:p14="http://schemas.microsoft.com/office/powerpoint/2010/main" val="278783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68736" y="3555562"/>
            <a:ext cx="10789921" cy="1521161"/>
          </a:xfrm>
          <a:prstGeom prst="roundRect">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vert="eaVert" rtlCol="0" anchor="b" anchorCtr="0"/>
          <a:lstStyle/>
          <a:p>
            <a:pPr algn="ctr"/>
            <a:r>
              <a:rPr kumimoji="1" lang="ja-JP" altLang="en-US" sz="2000" dirty="0" smtClean="0">
                <a:latin typeface="BIZ UDPゴシック" panose="020B0400000000000000" pitchFamily="50" charset="-128"/>
                <a:ea typeface="BIZ UDPゴシック" panose="020B0400000000000000" pitchFamily="50" charset="-128"/>
              </a:rPr>
              <a:t>必 要 書 類</a:t>
            </a:r>
            <a:endParaRPr kumimoji="1" lang="en-US" altLang="ja-JP" sz="2000" dirty="0" smtClean="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10</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0" y="341631"/>
            <a:ext cx="6550063"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令和５年度申請にかかる必要書類フローチャート</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5" name="下矢印 24"/>
          <p:cNvSpPr/>
          <p:nvPr/>
        </p:nvSpPr>
        <p:spPr>
          <a:xfrm rot="16200000">
            <a:off x="3738742" y="937201"/>
            <a:ext cx="731520" cy="790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19212" y="5066131"/>
            <a:ext cx="11353889" cy="1530242"/>
          </a:xfrm>
          <a:prstGeom prst="roundRect">
            <a:avLst/>
          </a:prstGeom>
          <a:noFill/>
          <a:ln w="31750" cmpd="sng">
            <a:noFill/>
          </a:ln>
        </p:spPr>
        <p:style>
          <a:lnRef idx="2">
            <a:schemeClr val="accent6"/>
          </a:lnRef>
          <a:fillRef idx="1">
            <a:schemeClr val="lt1"/>
          </a:fillRef>
          <a:effectRef idx="0">
            <a:schemeClr val="accent6"/>
          </a:effectRef>
          <a:fontRef idx="minor">
            <a:schemeClr val="dk1"/>
          </a:fontRef>
        </p:style>
        <p:txBody>
          <a:bodyPr rtlCol="0" anchor="ctr"/>
          <a:lstStyle/>
          <a:p>
            <a:pPr lvl="0"/>
            <a:r>
              <a:rPr kumimoji="1" lang="ja-JP" altLang="en-US" dirty="0" smtClean="0">
                <a:solidFill>
                  <a:srgbClr val="FF0000"/>
                </a:solidFill>
                <a:latin typeface="BIZ UDPゴシック" panose="020B0400000000000000" pitchFamily="50" charset="-128"/>
                <a:ea typeface="BIZ UDPゴシック" panose="020B0400000000000000" pitchFamily="50" charset="-128"/>
              </a:rPr>
              <a:t>＜必ず必要な書類＞</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lvl="0"/>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①</a:t>
            </a:r>
            <a:r>
              <a:rPr kumimoji="1" lang="zh-CN" altLang="en-US" dirty="0" smtClean="0">
                <a:solidFill>
                  <a:srgbClr val="FF0000"/>
                </a:solidFill>
                <a:latin typeface="BIZ UDPゴシック" panose="020B0400000000000000" pitchFamily="50" charset="-128"/>
                <a:ea typeface="BIZ UDPゴシック" panose="020B0400000000000000" pitchFamily="50" charset="-128"/>
              </a:rPr>
              <a:t>参考</a:t>
            </a:r>
            <a:r>
              <a:rPr kumimoji="1" lang="zh-CN" altLang="en-US" dirty="0">
                <a:solidFill>
                  <a:srgbClr val="FF0000"/>
                </a:solidFill>
                <a:latin typeface="BIZ UDPゴシック" panose="020B0400000000000000" pitchFamily="50" charset="-128"/>
                <a:ea typeface="BIZ UDPゴシック" panose="020B0400000000000000" pitchFamily="50" charset="-128"/>
              </a:rPr>
              <a:t>様式</a:t>
            </a:r>
            <a:r>
              <a:rPr kumimoji="1" lang="zh-CN" altLang="en-US" dirty="0" smtClean="0">
                <a:solidFill>
                  <a:srgbClr val="FF0000"/>
                </a:solidFill>
                <a:latin typeface="BIZ UDPゴシック" panose="020B0400000000000000" pitchFamily="50" charset="-128"/>
                <a:ea typeface="BIZ UDPゴシック" panose="020B0400000000000000" pitchFamily="50" charset="-128"/>
              </a:rPr>
              <a:t>第２号</a:t>
            </a: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　　　②申</a:t>
            </a:r>
            <a:r>
              <a:rPr kumimoji="1" lang="ja-JP" altLang="en-US" dirty="0">
                <a:solidFill>
                  <a:srgbClr val="FF0000"/>
                </a:solidFill>
                <a:latin typeface="BIZ UDPゴシック" panose="020B0400000000000000" pitchFamily="50" charset="-128"/>
                <a:ea typeface="BIZ UDPゴシック" panose="020B0400000000000000" pitchFamily="50" charset="-128"/>
              </a:rPr>
              <a:t>請書を受領する場合の参考例（任意様式</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a:t>
            </a:r>
            <a:endParaRPr kumimoji="1" lang="en-US" altLang="ja-JP"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dirty="0" smtClean="0">
                <a:solidFill>
                  <a:srgbClr val="FF0000"/>
                </a:solidFill>
                <a:latin typeface="BIZ UDPゴシック" panose="020B0400000000000000" pitchFamily="50" charset="-128"/>
                <a:ea typeface="BIZ UDPゴシック" panose="020B0400000000000000" pitchFamily="50" charset="-128"/>
              </a:rPr>
              <a:t>＜状況により必要な書類＞</a:t>
            </a:r>
            <a:endParaRPr kumimoji="1" lang="en-US" altLang="ja-JP"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dirty="0" smtClean="0">
                <a:solidFill>
                  <a:srgbClr val="FF0000"/>
                </a:solidFill>
                <a:latin typeface="BIZ UDPゴシック" panose="020B0400000000000000" pitchFamily="50" charset="-128"/>
                <a:ea typeface="BIZ UDPゴシック" panose="020B0400000000000000" pitchFamily="50" charset="-128"/>
              </a:rPr>
              <a:t>　③対象期間（令和</a:t>
            </a:r>
            <a:r>
              <a:rPr kumimoji="1" lang="en-US" altLang="ja-JP" dirty="0">
                <a:solidFill>
                  <a:srgbClr val="FF0000"/>
                </a:solidFill>
                <a:latin typeface="BIZ UDPゴシック" panose="020B0400000000000000" pitchFamily="50" charset="-128"/>
                <a:ea typeface="BIZ UDPゴシック" panose="020B0400000000000000" pitchFamily="50" charset="-128"/>
              </a:rPr>
              <a:t>5</a:t>
            </a:r>
            <a:r>
              <a:rPr kumimoji="1" lang="ja-JP" altLang="en-US" dirty="0">
                <a:solidFill>
                  <a:srgbClr val="FF0000"/>
                </a:solidFill>
                <a:latin typeface="BIZ UDPゴシック" panose="020B0400000000000000" pitchFamily="50" charset="-128"/>
                <a:ea typeface="BIZ UDPゴシック" panose="020B0400000000000000" pitchFamily="50" charset="-128"/>
              </a:rPr>
              <a:t>年</a:t>
            </a:r>
            <a:r>
              <a:rPr kumimoji="1" lang="en-US" altLang="ja-JP" dirty="0">
                <a:solidFill>
                  <a:srgbClr val="FF0000"/>
                </a:solidFill>
                <a:latin typeface="BIZ UDPゴシック" panose="020B0400000000000000" pitchFamily="50" charset="-128"/>
                <a:ea typeface="BIZ UDPゴシック" panose="020B0400000000000000" pitchFamily="50" charset="-128"/>
              </a:rPr>
              <a:t>6</a:t>
            </a:r>
            <a:r>
              <a:rPr kumimoji="1" lang="ja-JP" altLang="en-US" dirty="0">
                <a:solidFill>
                  <a:srgbClr val="FF0000"/>
                </a:solidFill>
                <a:latin typeface="BIZ UDPゴシック" panose="020B0400000000000000" pitchFamily="50" charset="-128"/>
                <a:ea typeface="BIZ UDPゴシック" panose="020B0400000000000000" pitchFamily="50" charset="-128"/>
              </a:rPr>
              <a:t>月～</a:t>
            </a:r>
            <a:r>
              <a:rPr kumimoji="1" lang="en-US" altLang="ja-JP" dirty="0">
                <a:solidFill>
                  <a:srgbClr val="FF0000"/>
                </a:solidFill>
                <a:latin typeface="BIZ UDPゴシック" panose="020B0400000000000000" pitchFamily="50" charset="-128"/>
                <a:ea typeface="BIZ UDPゴシック" panose="020B0400000000000000" pitchFamily="50" charset="-128"/>
              </a:rPr>
              <a:t>10</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月）に</a:t>
            </a:r>
            <a:r>
              <a:rPr kumimoji="1" lang="ja-JP" altLang="en-US" dirty="0">
                <a:solidFill>
                  <a:srgbClr val="FF0000"/>
                </a:solidFill>
                <a:latin typeface="BIZ UDPゴシック" panose="020B0400000000000000" pitchFamily="50" charset="-128"/>
                <a:ea typeface="BIZ UDPゴシック" panose="020B0400000000000000" pitchFamily="50" charset="-128"/>
              </a:rPr>
              <a:t>注文した肥料の</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購入価格がわかる書類（</a:t>
            </a:r>
            <a:r>
              <a:rPr kumimoji="1" lang="ja-JP" altLang="en-US" dirty="0">
                <a:solidFill>
                  <a:srgbClr val="FF0000"/>
                </a:solidFill>
                <a:latin typeface="BIZ UDPゴシック" panose="020B0400000000000000" pitchFamily="50" charset="-128"/>
                <a:ea typeface="BIZ UDPゴシック" panose="020B0400000000000000" pitchFamily="50" charset="-128"/>
              </a:rPr>
              <a:t>注文票、領収書、請求書等</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a:t>
            </a:r>
            <a:endParaRPr kumimoji="1" lang="en-US" altLang="ja-JP"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dirty="0" smtClean="0">
                <a:solidFill>
                  <a:srgbClr val="FF0000"/>
                </a:solidFill>
                <a:latin typeface="BIZ UDPゴシック" panose="020B0400000000000000" pitchFamily="50" charset="-128"/>
                <a:ea typeface="BIZ UDPゴシック" panose="020B0400000000000000" pitchFamily="50" charset="-128"/>
              </a:rPr>
              <a:t>　④化学</a:t>
            </a:r>
            <a:r>
              <a:rPr kumimoji="1" lang="ja-JP" altLang="en-US" dirty="0">
                <a:solidFill>
                  <a:srgbClr val="FF0000"/>
                </a:solidFill>
                <a:latin typeface="BIZ UDPゴシック" panose="020B0400000000000000" pitchFamily="50" charset="-128"/>
                <a:ea typeface="BIZ UDPゴシック" panose="020B0400000000000000" pitchFamily="50" charset="-128"/>
              </a:rPr>
              <a:t>肥料低減</a:t>
            </a:r>
            <a:r>
              <a:rPr kumimoji="1" lang="ja-JP" altLang="en-US" dirty="0" smtClean="0">
                <a:solidFill>
                  <a:srgbClr val="FF0000"/>
                </a:solidFill>
                <a:latin typeface="BIZ UDPゴシック" panose="020B0400000000000000" pitchFamily="50" charset="-128"/>
                <a:ea typeface="BIZ UDPゴシック" panose="020B0400000000000000" pitchFamily="50" charset="-128"/>
              </a:rPr>
              <a:t>計画書　（</a:t>
            </a:r>
            <a:r>
              <a:rPr kumimoji="1" lang="ja-JP" altLang="en-US" dirty="0">
                <a:solidFill>
                  <a:srgbClr val="FF0000"/>
                </a:solidFill>
                <a:latin typeface="BIZ UDPゴシック" panose="020B0400000000000000" pitchFamily="50" charset="-128"/>
                <a:ea typeface="BIZ UDPゴシック" panose="020B0400000000000000" pitchFamily="50" charset="-128"/>
              </a:rPr>
              <a:t>低減に向けた取組に２つ以上取り組むこと） </a:t>
            </a:r>
          </a:p>
        </p:txBody>
      </p:sp>
      <p:sp>
        <p:nvSpPr>
          <p:cNvPr id="16" name="テキスト ボックス 15"/>
          <p:cNvSpPr txBox="1"/>
          <p:nvPr/>
        </p:nvSpPr>
        <p:spPr>
          <a:xfrm>
            <a:off x="721299" y="2346367"/>
            <a:ext cx="655409" cy="400110"/>
          </a:xfrm>
          <a:prstGeom prst="rect">
            <a:avLst/>
          </a:prstGeom>
          <a:noFill/>
        </p:spPr>
        <p:txBody>
          <a:bodyPr wrap="square" rtlCol="0">
            <a:spAutoFit/>
          </a:bodyPr>
          <a:lstStyle/>
          <a:p>
            <a:pPr algn="ctr"/>
            <a:r>
              <a:rPr kumimoji="1" lang="en-US" altLang="ja-JP" sz="2000" b="1" dirty="0" smtClean="0"/>
              <a:t>NO</a:t>
            </a:r>
            <a:endParaRPr kumimoji="1" lang="ja-JP" altLang="en-US" sz="2000" b="1" dirty="0"/>
          </a:p>
        </p:txBody>
      </p:sp>
      <p:sp>
        <p:nvSpPr>
          <p:cNvPr id="30" name="テキスト ボックス 29"/>
          <p:cNvSpPr txBox="1"/>
          <p:nvPr/>
        </p:nvSpPr>
        <p:spPr>
          <a:xfrm>
            <a:off x="3565915" y="1488825"/>
            <a:ext cx="655409" cy="400110"/>
          </a:xfrm>
          <a:prstGeom prst="rect">
            <a:avLst/>
          </a:prstGeom>
          <a:noFill/>
        </p:spPr>
        <p:txBody>
          <a:bodyPr wrap="square" rtlCol="0">
            <a:spAutoFit/>
          </a:bodyPr>
          <a:lstStyle/>
          <a:p>
            <a:pPr algn="ctr"/>
            <a:r>
              <a:rPr kumimoji="1" lang="en-US" altLang="ja-JP" sz="2000" b="1" dirty="0"/>
              <a:t>YES</a:t>
            </a:r>
            <a:endParaRPr kumimoji="1" lang="ja-JP" altLang="en-US" sz="2000" b="1" dirty="0"/>
          </a:p>
        </p:txBody>
      </p:sp>
      <p:sp>
        <p:nvSpPr>
          <p:cNvPr id="33" name="テキスト ボックス 32"/>
          <p:cNvSpPr txBox="1"/>
          <p:nvPr/>
        </p:nvSpPr>
        <p:spPr>
          <a:xfrm>
            <a:off x="5224009" y="1681647"/>
            <a:ext cx="655409" cy="400110"/>
          </a:xfrm>
          <a:prstGeom prst="rect">
            <a:avLst/>
          </a:prstGeom>
          <a:noFill/>
        </p:spPr>
        <p:txBody>
          <a:bodyPr wrap="square" rtlCol="0">
            <a:spAutoFit/>
          </a:bodyPr>
          <a:lstStyle/>
          <a:p>
            <a:pPr algn="ctr"/>
            <a:r>
              <a:rPr kumimoji="1" lang="en-US" altLang="ja-JP" sz="2000" b="1" dirty="0"/>
              <a:t>YES</a:t>
            </a:r>
            <a:endParaRPr kumimoji="1" lang="ja-JP" altLang="en-US" sz="2000" b="1" dirty="0"/>
          </a:p>
        </p:txBody>
      </p:sp>
      <p:sp>
        <p:nvSpPr>
          <p:cNvPr id="41" name="テキスト ボックス 40"/>
          <p:cNvSpPr txBox="1"/>
          <p:nvPr/>
        </p:nvSpPr>
        <p:spPr>
          <a:xfrm>
            <a:off x="8425801" y="1661981"/>
            <a:ext cx="655409" cy="400110"/>
          </a:xfrm>
          <a:prstGeom prst="rect">
            <a:avLst/>
          </a:prstGeom>
          <a:noFill/>
        </p:spPr>
        <p:txBody>
          <a:bodyPr wrap="square" rtlCol="0">
            <a:spAutoFit/>
          </a:bodyPr>
          <a:lstStyle/>
          <a:p>
            <a:pPr algn="ctr"/>
            <a:r>
              <a:rPr kumimoji="1" lang="en-US" altLang="ja-JP" sz="2000" b="1" dirty="0" smtClean="0"/>
              <a:t>NO</a:t>
            </a:r>
            <a:endParaRPr kumimoji="1" lang="ja-JP" altLang="en-US" sz="2000" b="1" dirty="0"/>
          </a:p>
        </p:txBody>
      </p:sp>
      <p:sp>
        <p:nvSpPr>
          <p:cNvPr id="20" name="角丸四角形 19"/>
          <p:cNvSpPr/>
          <p:nvPr/>
        </p:nvSpPr>
        <p:spPr>
          <a:xfrm>
            <a:off x="1135148" y="3795453"/>
            <a:ext cx="1865376" cy="1115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solidFill>
                  <a:srgbClr val="FF0000"/>
                </a:solidFill>
              </a:rPr>
              <a:t>①  ②</a:t>
            </a:r>
            <a:endParaRPr kumimoji="1" lang="en-US" altLang="ja-JP" sz="2800" dirty="0" smtClean="0">
              <a:solidFill>
                <a:srgbClr val="FF0000"/>
              </a:solidFill>
            </a:endParaRPr>
          </a:p>
          <a:p>
            <a:pPr algn="ctr"/>
            <a:r>
              <a:rPr kumimoji="1" lang="ja-JP" altLang="en-US" sz="2800" dirty="0" smtClean="0">
                <a:solidFill>
                  <a:srgbClr val="FF0000"/>
                </a:solidFill>
              </a:rPr>
              <a:t>③  ④</a:t>
            </a:r>
            <a:endParaRPr kumimoji="1" lang="en-US" altLang="ja-JP" sz="2800" dirty="0" smtClean="0">
              <a:solidFill>
                <a:srgbClr val="FF0000"/>
              </a:solidFill>
            </a:endParaRPr>
          </a:p>
        </p:txBody>
      </p:sp>
      <p:sp>
        <p:nvSpPr>
          <p:cNvPr id="51" name="角丸四角形 50"/>
          <p:cNvSpPr/>
          <p:nvPr/>
        </p:nvSpPr>
        <p:spPr>
          <a:xfrm>
            <a:off x="4167644" y="3783875"/>
            <a:ext cx="1865376" cy="11415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solidFill>
                  <a:srgbClr val="FF0000"/>
                </a:solidFill>
              </a:rPr>
              <a:t>①  ②</a:t>
            </a:r>
            <a:endParaRPr kumimoji="1" lang="en-US" altLang="ja-JP" sz="2800" dirty="0" smtClean="0">
              <a:solidFill>
                <a:srgbClr val="FF0000"/>
              </a:solidFill>
            </a:endParaRPr>
          </a:p>
          <a:p>
            <a:r>
              <a:rPr kumimoji="1" lang="ja-JP" altLang="en-US" sz="2800" dirty="0">
                <a:solidFill>
                  <a:srgbClr val="FF0000"/>
                </a:solidFill>
              </a:rPr>
              <a:t> </a:t>
            </a:r>
            <a:r>
              <a:rPr kumimoji="1" lang="ja-JP" altLang="en-US" sz="2800" dirty="0" smtClean="0">
                <a:solidFill>
                  <a:srgbClr val="FF0000"/>
                </a:solidFill>
              </a:rPr>
              <a:t>   ③</a:t>
            </a:r>
            <a:endParaRPr kumimoji="1" lang="en-US" altLang="ja-JP" sz="2800" dirty="0" smtClean="0">
              <a:solidFill>
                <a:srgbClr val="FF0000"/>
              </a:solidFill>
            </a:endParaRPr>
          </a:p>
        </p:txBody>
      </p:sp>
      <p:sp>
        <p:nvSpPr>
          <p:cNvPr id="13" name="下矢印 12"/>
          <p:cNvSpPr/>
          <p:nvPr/>
        </p:nvSpPr>
        <p:spPr>
          <a:xfrm>
            <a:off x="1079356" y="1657629"/>
            <a:ext cx="731520" cy="2372937"/>
          </a:xfrm>
          <a:prstGeom prst="down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8461578" y="3794789"/>
            <a:ext cx="1865376" cy="1115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514350" indent="-514350" algn="ctr">
              <a:buAutoNum type="circleNumDbPlain"/>
            </a:pPr>
            <a:r>
              <a:rPr kumimoji="1" lang="ja-JP" altLang="en-US" sz="2800" dirty="0" smtClean="0">
                <a:solidFill>
                  <a:srgbClr val="FF0000"/>
                </a:solidFill>
              </a:rPr>
              <a:t>②</a:t>
            </a:r>
            <a:endParaRPr kumimoji="1" lang="en-US" altLang="ja-JP" sz="2800" dirty="0" smtClean="0">
              <a:solidFill>
                <a:srgbClr val="FF0000"/>
              </a:solidFill>
            </a:endParaRPr>
          </a:p>
          <a:p>
            <a:pPr algn="ctr"/>
            <a:endParaRPr kumimoji="1" lang="en-US" altLang="ja-JP" sz="2800" dirty="0" smtClean="0">
              <a:solidFill>
                <a:srgbClr val="FF0000"/>
              </a:solidFill>
            </a:endParaRPr>
          </a:p>
        </p:txBody>
      </p:sp>
      <p:sp>
        <p:nvSpPr>
          <p:cNvPr id="40" name="下矢印 39"/>
          <p:cNvSpPr/>
          <p:nvPr/>
        </p:nvSpPr>
        <p:spPr>
          <a:xfrm>
            <a:off x="7730058" y="1664283"/>
            <a:ext cx="731520" cy="683195"/>
          </a:xfrm>
          <a:prstGeom prst="down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37744" y="6952914"/>
            <a:ext cx="11918492" cy="646331"/>
          </a:xfrm>
          <a:prstGeom prst="rect">
            <a:avLst/>
          </a:prstGeom>
          <a:noFill/>
          <a:ln>
            <a:solidFill>
              <a:schemeClr val="tx1"/>
            </a:solidFill>
          </a:ln>
        </p:spPr>
        <p:txBody>
          <a:bodyPr wrap="square" rtlCol="0">
            <a:spAutoFit/>
          </a:bodyPr>
          <a:lstStyle/>
          <a:p>
            <a:r>
              <a:rPr kumimoji="1" lang="ja-JP" altLang="en-US" dirty="0" smtClean="0"/>
              <a:t>・　</a:t>
            </a:r>
            <a:r>
              <a:rPr kumimoji="1" lang="en-US" altLang="ja-JP" dirty="0" smtClean="0"/>
              <a:t>4</a:t>
            </a:r>
            <a:r>
              <a:rPr kumimoji="1" lang="ja-JP" altLang="en-US" dirty="0" smtClean="0"/>
              <a:t>年度秋肥を申請した農業者については、</a:t>
            </a:r>
            <a:r>
              <a:rPr kumimoji="1" lang="ja-JP" altLang="en-US" u="sng" dirty="0" smtClean="0"/>
              <a:t>原則として</a:t>
            </a:r>
            <a:r>
              <a:rPr kumimoji="1" lang="en-US" altLang="ja-JP" u="sng" dirty="0" smtClean="0"/>
              <a:t>4</a:t>
            </a:r>
            <a:r>
              <a:rPr kumimoji="1" lang="ja-JP" altLang="en-US" u="sng" dirty="0" smtClean="0"/>
              <a:t>年度秋肥の申請金額を基に</a:t>
            </a:r>
            <a:r>
              <a:rPr kumimoji="1" lang="en-US" altLang="ja-JP" u="sng" dirty="0" smtClean="0"/>
              <a:t>5</a:t>
            </a:r>
            <a:r>
              <a:rPr kumimoji="1" lang="ja-JP" altLang="en-US" u="sng" dirty="0" smtClean="0"/>
              <a:t>年度の申請</a:t>
            </a:r>
            <a:r>
              <a:rPr kumimoji="1" lang="ja-JP" altLang="en-US" dirty="0" smtClean="0"/>
              <a:t>を行います。</a:t>
            </a:r>
            <a:endParaRPr kumimoji="1" lang="en-US" altLang="ja-JP" dirty="0" smtClean="0"/>
          </a:p>
          <a:p>
            <a:r>
              <a:rPr kumimoji="1" lang="ja-JP" altLang="en-US" dirty="0" smtClean="0"/>
              <a:t>・　ただし、</a:t>
            </a:r>
            <a:r>
              <a:rPr kumimoji="1" lang="ja-JP" altLang="en-US" u="sng" dirty="0" smtClean="0"/>
              <a:t>面積</a:t>
            </a:r>
            <a:r>
              <a:rPr kumimoji="1" lang="ja-JP" altLang="en-US" u="sng" dirty="0"/>
              <a:t>当たり</a:t>
            </a:r>
            <a:r>
              <a:rPr kumimoji="1" lang="ja-JP" altLang="en-US" u="sng" dirty="0" smtClean="0"/>
              <a:t>施肥</a:t>
            </a:r>
            <a:r>
              <a:rPr kumimoji="1" lang="ja-JP" altLang="en-US" u="sng" dirty="0"/>
              <a:t>量</a:t>
            </a:r>
            <a:r>
              <a:rPr kumimoji="1" lang="ja-JP" altLang="en-US" u="sng" dirty="0" smtClean="0"/>
              <a:t>が昨年度</a:t>
            </a:r>
            <a:r>
              <a:rPr kumimoji="1" lang="ja-JP" altLang="en-US" u="sng" dirty="0"/>
              <a:t>から</a:t>
            </a:r>
            <a:r>
              <a:rPr kumimoji="1" lang="ja-JP" altLang="en-US" u="sng" dirty="0" smtClean="0"/>
              <a:t>概ね</a:t>
            </a:r>
            <a:r>
              <a:rPr kumimoji="1" lang="en-US" altLang="ja-JP" u="sng" dirty="0" smtClean="0"/>
              <a:t>20</a:t>
            </a:r>
            <a:r>
              <a:rPr kumimoji="1" lang="ja-JP" altLang="en-US" u="sng" dirty="0" smtClean="0"/>
              <a:t>％以上減少する場合は、</a:t>
            </a:r>
            <a:r>
              <a:rPr kumimoji="1" lang="en-US" altLang="ja-JP" u="sng" dirty="0" smtClean="0"/>
              <a:t>5</a:t>
            </a:r>
            <a:r>
              <a:rPr kumimoji="1" lang="ja-JP" altLang="en-US" u="sng" dirty="0" smtClean="0"/>
              <a:t>年度の実績値による申請</a:t>
            </a:r>
            <a:r>
              <a:rPr kumimoji="1" lang="ja-JP" altLang="en-US" dirty="0" smtClean="0"/>
              <a:t>が必要です。</a:t>
            </a:r>
            <a:endParaRPr kumimoji="1" lang="en-US" altLang="ja-JP" dirty="0"/>
          </a:p>
        </p:txBody>
      </p:sp>
      <p:sp>
        <p:nvSpPr>
          <p:cNvPr id="32" name="正方形/長方形 31"/>
          <p:cNvSpPr/>
          <p:nvPr/>
        </p:nvSpPr>
        <p:spPr>
          <a:xfrm>
            <a:off x="51185" y="6466869"/>
            <a:ext cx="8496382"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令和</a:t>
            </a:r>
            <a:r>
              <a:rPr kumimoji="1" lang="ja-JP" altLang="en-US" sz="2000" dirty="0">
                <a:latin typeface="BIZ UDゴシック" panose="020B0400000000000000" pitchFamily="49" charset="-128"/>
                <a:ea typeface="BIZ UDゴシック" panose="020B0400000000000000" pitchFamily="49" charset="-128"/>
              </a:rPr>
              <a:t>４</a:t>
            </a:r>
            <a:r>
              <a:rPr kumimoji="1" lang="ja-JP" altLang="en-US" sz="2000" dirty="0" smtClean="0">
                <a:latin typeface="BIZ UDゴシック" panose="020B0400000000000000" pitchFamily="49" charset="-128"/>
                <a:ea typeface="BIZ UDゴシック" panose="020B0400000000000000" pitchFamily="49" charset="-128"/>
              </a:rPr>
              <a:t>年度</a:t>
            </a:r>
            <a:r>
              <a:rPr kumimoji="1" lang="ja-JP" altLang="en-US" sz="2000" dirty="0">
                <a:latin typeface="BIZ UDゴシック" panose="020B0400000000000000" pitchFamily="49" charset="-128"/>
                <a:ea typeface="BIZ UDゴシック" panose="020B0400000000000000" pitchFamily="49" charset="-128"/>
              </a:rPr>
              <a:t>秋肥を申請した農業者の申請金額の計算にかかる考え方</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3" name="屈折矢印 2"/>
          <p:cNvSpPr/>
          <p:nvPr/>
        </p:nvSpPr>
        <p:spPr>
          <a:xfrm>
            <a:off x="2279740" y="2532364"/>
            <a:ext cx="4403963" cy="1415953"/>
          </a:xfrm>
          <a:prstGeom prst="bentUpArrow">
            <a:avLst>
              <a:gd name="adj1" fmla="val 26327"/>
              <a:gd name="adj2" fmla="val 25000"/>
              <a:gd name="adj3" fmla="val 25000"/>
            </a:avLst>
          </a:prstGeom>
          <a:pattFill prst="wdDnDiag">
            <a:fgClr>
              <a:schemeClr val="accent1"/>
            </a:fgClr>
            <a:bgClr>
              <a:schemeClr val="bg1"/>
            </a:bgClr>
          </a:patt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下矢印 49"/>
          <p:cNvSpPr/>
          <p:nvPr/>
        </p:nvSpPr>
        <p:spPr>
          <a:xfrm>
            <a:off x="4734572" y="1664315"/>
            <a:ext cx="731520" cy="2366251"/>
          </a:xfrm>
          <a:prstGeom prst="down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34912" y="994240"/>
            <a:ext cx="3335156" cy="663389"/>
          </a:xfrm>
          <a:prstGeom prst="roundRect">
            <a:avLst>
              <a:gd name="adj" fmla="val 50000"/>
            </a:avLst>
          </a:prstGeom>
          <a:ln w="28575"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latin typeface="BIZ UDゴシック" panose="020B0400000000000000" pitchFamily="49" charset="-128"/>
                <a:ea typeface="BIZ UDゴシック" panose="020B0400000000000000" pitchFamily="49" charset="-128"/>
              </a:rPr>
              <a:t>令和４年度国庫・県事業（秋肥）を申請している</a:t>
            </a:r>
            <a:endParaRPr kumimoji="1" lang="ja-JP" altLang="en-US" dirty="0">
              <a:latin typeface="BIZ UDゴシック" panose="020B0400000000000000" pitchFamily="49" charset="-128"/>
              <a:ea typeface="BIZ UDゴシック" panose="020B0400000000000000" pitchFamily="49" charset="-128"/>
            </a:endParaRPr>
          </a:p>
        </p:txBody>
      </p:sp>
      <p:sp>
        <p:nvSpPr>
          <p:cNvPr id="31" name="角丸四角形 30"/>
          <p:cNvSpPr/>
          <p:nvPr/>
        </p:nvSpPr>
        <p:spPr>
          <a:xfrm>
            <a:off x="4685495" y="1000927"/>
            <a:ext cx="5098585" cy="663389"/>
          </a:xfrm>
          <a:prstGeom prst="roundRect">
            <a:avLst>
              <a:gd name="adj" fmla="val 50000"/>
            </a:avLst>
          </a:prstGeom>
          <a:ln w="28575"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latin typeface="BIZ UDゴシック" panose="020B0400000000000000" pitchFamily="49" charset="-128"/>
                <a:ea typeface="BIZ UDゴシック" panose="020B0400000000000000" pitchFamily="49" charset="-128"/>
              </a:rPr>
              <a:t>購入金額が大きく増加しているなどの理由で、対象期間の購入費を計算したい</a:t>
            </a:r>
            <a:endParaRPr kumimoji="1" lang="ja-JP" altLang="en-US" dirty="0">
              <a:latin typeface="BIZ UDゴシック" panose="020B0400000000000000" pitchFamily="49" charset="-128"/>
              <a:ea typeface="BIZ UDゴシック" panose="020B0400000000000000" pitchFamily="49" charset="-128"/>
            </a:endParaRPr>
          </a:p>
        </p:txBody>
      </p:sp>
      <p:sp>
        <p:nvSpPr>
          <p:cNvPr id="29" name="テキスト ボックス 28"/>
          <p:cNvSpPr txBox="1"/>
          <p:nvPr/>
        </p:nvSpPr>
        <p:spPr>
          <a:xfrm>
            <a:off x="5172694" y="2202025"/>
            <a:ext cx="1560086" cy="892552"/>
          </a:xfrm>
          <a:prstGeom prst="rect">
            <a:avLst/>
          </a:prstGeom>
          <a:noFill/>
        </p:spPr>
        <p:txBody>
          <a:bodyPr wrap="square" rtlCol="0">
            <a:spAutoFit/>
          </a:bodyPr>
          <a:lstStyle/>
          <a:p>
            <a:pPr algn="ctr"/>
            <a:r>
              <a:rPr kumimoji="1" lang="en-US" altLang="ja-JP" sz="2000" b="1" dirty="0" smtClean="0"/>
              <a:t>YES</a:t>
            </a:r>
          </a:p>
          <a:p>
            <a:pPr algn="ctr"/>
            <a:r>
              <a:rPr kumimoji="1" lang="en-US" altLang="ja-JP" sz="1600" b="1" dirty="0"/>
              <a:t>(</a:t>
            </a:r>
            <a:r>
              <a:rPr kumimoji="1" lang="ja-JP" altLang="en-US" sz="1600" b="1" dirty="0" smtClean="0"/>
              <a:t>代表的な作物の変更</a:t>
            </a:r>
            <a:r>
              <a:rPr kumimoji="1" lang="ja-JP" altLang="en-US" sz="1600" b="1" u="sng" dirty="0" smtClean="0"/>
              <a:t>あり</a:t>
            </a:r>
            <a:r>
              <a:rPr kumimoji="1" lang="en-US" altLang="ja-JP" sz="1600" b="1" dirty="0" smtClean="0"/>
              <a:t>)</a:t>
            </a:r>
            <a:endParaRPr kumimoji="1" lang="ja-JP" altLang="en-US" sz="1600" b="1" dirty="0"/>
          </a:p>
        </p:txBody>
      </p:sp>
      <p:sp>
        <p:nvSpPr>
          <p:cNvPr id="34" name="下矢印 33"/>
          <p:cNvSpPr/>
          <p:nvPr/>
        </p:nvSpPr>
        <p:spPr>
          <a:xfrm>
            <a:off x="6267034" y="2366065"/>
            <a:ext cx="585989" cy="2214021"/>
          </a:xfrm>
          <a:prstGeom prst="downArrow">
            <a:avLst>
              <a:gd name="adj1" fmla="val 50000"/>
              <a:gd name="adj2" fmla="val 70000"/>
            </a:avLst>
          </a:prstGeom>
          <a:pattFill prst="wdDnDiag">
            <a:fgClr>
              <a:schemeClr val="accent1"/>
            </a:fgClr>
            <a:bgClr>
              <a:schemeClr val="bg1"/>
            </a:bgClr>
          </a:pattFill>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attFill prst="pct5">
                <a:fgClr>
                  <a:schemeClr val="lt1"/>
                </a:fgClr>
                <a:bgClr>
                  <a:schemeClr val="bg1"/>
                </a:bgClr>
              </a:pattFill>
            </a:endParaRPr>
          </a:p>
        </p:txBody>
      </p:sp>
      <p:sp>
        <p:nvSpPr>
          <p:cNvPr id="35" name="テキスト ボックス 34"/>
          <p:cNvSpPr txBox="1"/>
          <p:nvPr/>
        </p:nvSpPr>
        <p:spPr>
          <a:xfrm>
            <a:off x="6292696" y="3268279"/>
            <a:ext cx="1560086" cy="892552"/>
          </a:xfrm>
          <a:prstGeom prst="rect">
            <a:avLst/>
          </a:prstGeom>
          <a:noFill/>
        </p:spPr>
        <p:txBody>
          <a:bodyPr wrap="square" rtlCol="0">
            <a:spAutoFit/>
          </a:bodyPr>
          <a:lstStyle/>
          <a:p>
            <a:pPr algn="ctr"/>
            <a:r>
              <a:rPr kumimoji="1" lang="en-US" altLang="ja-JP" sz="2000" b="1" dirty="0"/>
              <a:t>YES</a:t>
            </a:r>
            <a:endParaRPr kumimoji="1" lang="en-US" altLang="ja-JP" sz="2000" b="1" dirty="0" smtClean="0"/>
          </a:p>
          <a:p>
            <a:pPr algn="ctr"/>
            <a:r>
              <a:rPr kumimoji="1" lang="en-US" altLang="ja-JP" sz="1600" b="1" dirty="0"/>
              <a:t>(</a:t>
            </a:r>
            <a:r>
              <a:rPr kumimoji="1" lang="ja-JP" altLang="en-US" sz="1600" b="1" dirty="0" smtClean="0"/>
              <a:t>代表的な作物の</a:t>
            </a:r>
            <a:r>
              <a:rPr kumimoji="1" lang="ja-JP" altLang="en-US" sz="1600" b="1" u="sng" dirty="0" smtClean="0"/>
              <a:t>変更なし</a:t>
            </a:r>
            <a:r>
              <a:rPr kumimoji="1" lang="en-US" altLang="ja-JP" sz="1600" b="1" dirty="0" smtClean="0"/>
              <a:t>)</a:t>
            </a:r>
            <a:endParaRPr kumimoji="1" lang="ja-JP" altLang="en-US" sz="1600" b="1" dirty="0"/>
          </a:p>
        </p:txBody>
      </p:sp>
      <p:sp>
        <p:nvSpPr>
          <p:cNvPr id="36" name="下矢印 35"/>
          <p:cNvSpPr/>
          <p:nvPr/>
        </p:nvSpPr>
        <p:spPr>
          <a:xfrm>
            <a:off x="9028506" y="3022370"/>
            <a:ext cx="731520" cy="1008196"/>
          </a:xfrm>
          <a:prstGeom prst="down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683702" y="2377147"/>
            <a:ext cx="5280441" cy="663389"/>
          </a:xfrm>
          <a:prstGeom prst="roundRect">
            <a:avLst>
              <a:gd name="adj" fmla="val 50000"/>
            </a:avLst>
          </a:prstGeom>
          <a:ln w="28575"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代表的</a:t>
            </a:r>
            <a:r>
              <a:rPr kumimoji="1" lang="ja-JP" altLang="en-US" dirty="0" smtClean="0">
                <a:latin typeface="BIZ UDゴシック" panose="020B0400000000000000" pitchFamily="49" charset="-128"/>
                <a:ea typeface="BIZ UDゴシック" panose="020B0400000000000000" pitchFamily="49" charset="-128"/>
              </a:rPr>
              <a:t>な作物の変更があること等により、単位面積当たり施肥量が昨年か</a:t>
            </a:r>
            <a:r>
              <a:rPr kumimoji="1" lang="ja-JP" altLang="en-US" dirty="0">
                <a:latin typeface="BIZ UDゴシック" panose="020B0400000000000000" pitchFamily="49" charset="-128"/>
                <a:ea typeface="BIZ UDゴシック" panose="020B0400000000000000" pitchFamily="49" charset="-128"/>
              </a:rPr>
              <a:t>ら</a:t>
            </a:r>
            <a:r>
              <a:rPr kumimoji="1" lang="ja-JP" altLang="en-US" dirty="0" smtClean="0">
                <a:latin typeface="BIZ UDゴシック" panose="020B0400000000000000" pitchFamily="49" charset="-128"/>
                <a:ea typeface="BIZ UDゴシック" panose="020B0400000000000000" pitchFamily="49" charset="-128"/>
              </a:rPr>
              <a:t>概ね</a:t>
            </a:r>
            <a:r>
              <a:rPr kumimoji="1" lang="en-US" altLang="ja-JP" dirty="0">
                <a:latin typeface="BIZ UDゴシック" panose="020B0400000000000000" pitchFamily="49" charset="-128"/>
                <a:ea typeface="BIZ UDゴシック" panose="020B0400000000000000" pitchFamily="49" charset="-128"/>
              </a:rPr>
              <a:t>2</a:t>
            </a:r>
            <a:r>
              <a:rPr kumimoji="1" lang="en-US" altLang="ja-JP" dirty="0" smtClean="0">
                <a:latin typeface="BIZ UDゴシック" panose="020B0400000000000000" pitchFamily="49" charset="-128"/>
                <a:ea typeface="BIZ UDゴシック" panose="020B0400000000000000" pitchFamily="49" charset="-128"/>
              </a:rPr>
              <a:t>0</a:t>
            </a:r>
            <a:r>
              <a:rPr kumimoji="1" lang="ja-JP" altLang="en-US" dirty="0" smtClean="0">
                <a:latin typeface="BIZ UDゴシック" panose="020B0400000000000000" pitchFamily="49" charset="-128"/>
                <a:ea typeface="BIZ UDゴシック" panose="020B0400000000000000" pitchFamily="49" charset="-128"/>
              </a:rPr>
              <a:t>％以上</a:t>
            </a:r>
            <a:r>
              <a:rPr kumimoji="1" lang="ja-JP" altLang="en-US" dirty="0">
                <a:latin typeface="BIZ UDゴシック" panose="020B0400000000000000" pitchFamily="49" charset="-128"/>
                <a:ea typeface="BIZ UDゴシック" panose="020B0400000000000000" pitchFamily="49" charset="-128"/>
              </a:rPr>
              <a:t>減少</a:t>
            </a:r>
          </a:p>
        </p:txBody>
      </p:sp>
      <p:sp>
        <p:nvSpPr>
          <p:cNvPr id="37" name="テキスト ボックス 36"/>
          <p:cNvSpPr txBox="1"/>
          <p:nvPr/>
        </p:nvSpPr>
        <p:spPr>
          <a:xfrm>
            <a:off x="9486590" y="3094364"/>
            <a:ext cx="655409" cy="400110"/>
          </a:xfrm>
          <a:prstGeom prst="rect">
            <a:avLst/>
          </a:prstGeom>
          <a:noFill/>
        </p:spPr>
        <p:txBody>
          <a:bodyPr wrap="square" rtlCol="0">
            <a:spAutoFit/>
          </a:bodyPr>
          <a:lstStyle/>
          <a:p>
            <a:pPr algn="ctr"/>
            <a:r>
              <a:rPr kumimoji="1" lang="en-US" altLang="ja-JP" sz="2000" b="1" dirty="0" smtClean="0"/>
              <a:t>NO</a:t>
            </a:r>
            <a:endParaRPr kumimoji="1" lang="ja-JP" altLang="en-US" sz="2000" b="1" dirty="0"/>
          </a:p>
        </p:txBody>
      </p:sp>
    </p:spTree>
    <p:extLst>
      <p:ext uri="{BB962C8B-B14F-4D97-AF65-F5344CB8AC3E}">
        <p14:creationId xmlns:p14="http://schemas.microsoft.com/office/powerpoint/2010/main" val="337984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11</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参考様式第２号　および　申請書（任意）　記入例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3"/>
          <a:stretch>
            <a:fillRect/>
          </a:stretch>
        </p:blipFill>
        <p:spPr>
          <a:xfrm>
            <a:off x="7315921" y="925131"/>
            <a:ext cx="4365086" cy="6911476"/>
          </a:xfrm>
          <a:prstGeom prst="rect">
            <a:avLst/>
          </a:prstGeom>
          <a:ln>
            <a:solidFill>
              <a:schemeClr val="tx1"/>
            </a:solidFill>
          </a:ln>
        </p:spPr>
      </p:pic>
      <p:cxnSp>
        <p:nvCxnSpPr>
          <p:cNvPr id="5" name="直線矢印コネクタ 4"/>
          <p:cNvCxnSpPr/>
          <p:nvPr/>
        </p:nvCxnSpPr>
        <p:spPr>
          <a:xfrm flipV="1">
            <a:off x="8211312" y="1645920"/>
            <a:ext cx="1545235" cy="1067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図 8"/>
          <p:cNvPicPr>
            <a:picLocks noChangeAspect="1"/>
          </p:cNvPicPr>
          <p:nvPr/>
        </p:nvPicPr>
        <p:blipFill>
          <a:blip r:embed="rId4"/>
          <a:stretch>
            <a:fillRect/>
          </a:stretch>
        </p:blipFill>
        <p:spPr>
          <a:xfrm>
            <a:off x="1183385" y="961095"/>
            <a:ext cx="5039778" cy="6887736"/>
          </a:xfrm>
          <a:prstGeom prst="rect">
            <a:avLst/>
          </a:prstGeom>
          <a:ln>
            <a:solidFill>
              <a:schemeClr val="tx1"/>
            </a:solidFill>
          </a:ln>
        </p:spPr>
      </p:pic>
      <p:sp>
        <p:nvSpPr>
          <p:cNvPr id="6" name="角丸四角形 5"/>
          <p:cNvSpPr/>
          <p:nvPr/>
        </p:nvSpPr>
        <p:spPr>
          <a:xfrm>
            <a:off x="9756547" y="442870"/>
            <a:ext cx="2293774" cy="1788219"/>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申請額については、令和４年度秋肥申請額を利用する場合、事務簡略化のため削除することが考えられる。</a:t>
            </a:r>
            <a:endParaRPr kumimoji="1" lang="en-US" altLang="ja-JP" sz="1600" dirty="0" smtClean="0">
              <a:solidFill>
                <a:srgbClr val="FF0000"/>
              </a:solidFill>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63202" y="5163192"/>
            <a:ext cx="2311920" cy="2027310"/>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rgbClr val="FF0000"/>
                </a:solidFill>
                <a:latin typeface="BIZ UDゴシック" panose="020B0400000000000000" pitchFamily="49" charset="-128"/>
                <a:ea typeface="BIZ UDゴシック" panose="020B0400000000000000" pitchFamily="49" charset="-128"/>
              </a:rPr>
              <a:t>作付面積は、前年度からの変動がある場合に記入する。変動がない場合、記入漏れでないことを確認するため、「変動なし」と記載する</a:t>
            </a:r>
            <a:r>
              <a:rPr kumimoji="1" lang="ja-JP" altLang="en-US" sz="1400" u="sng" dirty="0" smtClean="0">
                <a:solidFill>
                  <a:srgbClr val="FF0000"/>
                </a:solidFill>
                <a:latin typeface="BIZ UDゴシック" panose="020B0400000000000000" pitchFamily="49" charset="-128"/>
                <a:ea typeface="BIZ UDゴシック" panose="020B0400000000000000" pitchFamily="49" charset="-128"/>
              </a:rPr>
              <a:t>（記載がない場合は変動がないものとみなします）</a:t>
            </a:r>
            <a:endParaRPr kumimoji="1" lang="en-US" altLang="ja-JP" sz="1400" u="sng" dirty="0" smtClean="0">
              <a:solidFill>
                <a:srgbClr val="FF0000"/>
              </a:solidFill>
              <a:latin typeface="BIZ UDゴシック" panose="020B0400000000000000" pitchFamily="49" charset="-128"/>
              <a:ea typeface="BIZ UDゴシック" panose="020B0400000000000000" pitchFamily="49" charset="-128"/>
            </a:endParaRPr>
          </a:p>
        </p:txBody>
      </p:sp>
      <p:cxnSp>
        <p:nvCxnSpPr>
          <p:cNvPr id="12" name="直線矢印コネクタ 11"/>
          <p:cNvCxnSpPr/>
          <p:nvPr/>
        </p:nvCxnSpPr>
        <p:spPr>
          <a:xfrm flipH="1" flipV="1">
            <a:off x="2021357" y="6122093"/>
            <a:ext cx="581127" cy="388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角丸四角形 26"/>
          <p:cNvSpPr/>
          <p:nvPr/>
        </p:nvSpPr>
        <p:spPr>
          <a:xfrm>
            <a:off x="90627" y="1851427"/>
            <a:ext cx="2196975" cy="936827"/>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電話番号の記載は</a:t>
            </a:r>
            <a:endParaRPr kumimoji="1" lang="en-US" altLang="ja-JP" sz="1600" dirty="0" smtClean="0">
              <a:solidFill>
                <a:srgbClr val="FF0000"/>
              </a:solidFill>
              <a:latin typeface="BIZ UDゴシック" panose="020B0400000000000000" pitchFamily="49" charset="-128"/>
              <a:ea typeface="BIZ UDゴシック" panose="020B0400000000000000" pitchFamily="49" charset="-128"/>
            </a:endParaRPr>
          </a:p>
          <a:p>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任意とする</a:t>
            </a:r>
            <a:endParaRPr kumimoji="1" lang="en-US" altLang="ja-JP" sz="1600" dirty="0" smtClean="0">
              <a:solidFill>
                <a:srgbClr val="FF0000"/>
              </a:solidFill>
              <a:latin typeface="BIZ UDゴシック" panose="020B0400000000000000" pitchFamily="49" charset="-128"/>
              <a:ea typeface="BIZ UDゴシック" panose="020B0400000000000000" pitchFamily="49" charset="-128"/>
            </a:endParaRPr>
          </a:p>
        </p:txBody>
      </p:sp>
      <p:cxnSp>
        <p:nvCxnSpPr>
          <p:cNvPr id="28" name="直線矢印コネクタ 27"/>
          <p:cNvCxnSpPr/>
          <p:nvPr/>
        </p:nvCxnSpPr>
        <p:spPr>
          <a:xfrm flipH="1" flipV="1">
            <a:off x="1960689" y="2231089"/>
            <a:ext cx="1681916" cy="687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角丸四角形 18"/>
          <p:cNvSpPr/>
          <p:nvPr/>
        </p:nvSpPr>
        <p:spPr>
          <a:xfrm>
            <a:off x="4974336" y="5163191"/>
            <a:ext cx="2432212" cy="2027311"/>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lIns="36000" rIns="36000" rtlCol="0" anchor="ctr"/>
          <a:lstStyle/>
          <a:p>
            <a:pPr>
              <a:tabLst>
                <a:tab pos="1974850" algn="l"/>
              </a:tabLst>
            </a:pP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令和</a:t>
            </a:r>
            <a:r>
              <a:rPr kumimoji="1" lang="en-US" altLang="ja-JP" sz="1600" dirty="0" smtClean="0">
                <a:solidFill>
                  <a:srgbClr val="FF0000"/>
                </a:solidFill>
                <a:latin typeface="BIZ UDゴシック" panose="020B0400000000000000" pitchFamily="49" charset="-128"/>
                <a:ea typeface="BIZ UDゴシック" panose="020B0400000000000000" pitchFamily="49" charset="-128"/>
              </a:rPr>
              <a:t>5</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年秋肥の購入額を基に申請する場合も、令和</a:t>
            </a:r>
            <a:r>
              <a:rPr kumimoji="1" lang="en-US" altLang="ja-JP" sz="1600" dirty="0" smtClean="0">
                <a:solidFill>
                  <a:srgbClr val="FF0000"/>
                </a:solidFill>
                <a:latin typeface="BIZ UDゴシック" panose="020B0400000000000000" pitchFamily="49" charset="-128"/>
                <a:ea typeface="BIZ UDゴシック" panose="020B0400000000000000" pitchFamily="49" charset="-128"/>
              </a:rPr>
              <a:t>4</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年秋肥を申請している場合は、こちら</a:t>
            </a:r>
            <a:r>
              <a:rPr kumimoji="1" lang="ja-JP" altLang="en-US" sz="1600" dirty="0">
                <a:solidFill>
                  <a:srgbClr val="FF0000"/>
                </a:solidFill>
                <a:latin typeface="BIZ UDゴシック" panose="020B0400000000000000" pitchFamily="49" charset="-128"/>
                <a:ea typeface="BIZ UDゴシック" panose="020B0400000000000000" pitchFamily="49" charset="-128"/>
              </a:rPr>
              <a:t>の</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欄に「✔」を記載し、「</a:t>
            </a:r>
            <a:r>
              <a:rPr kumimoji="1" lang="en-US" altLang="ja-JP" sz="1600" dirty="0" smtClean="0">
                <a:solidFill>
                  <a:srgbClr val="FF0000"/>
                </a:solidFill>
                <a:latin typeface="BIZ UDゴシック" panose="020B0400000000000000" pitchFamily="49" charset="-128"/>
                <a:ea typeface="BIZ UDゴシック" panose="020B0400000000000000" pitchFamily="49" charset="-128"/>
              </a:rPr>
              <a:t>5</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年秋肥金額</a:t>
            </a:r>
            <a:r>
              <a:rPr kumimoji="1" lang="ja-JP" altLang="en-US" sz="1600" dirty="0">
                <a:solidFill>
                  <a:srgbClr val="FF0000"/>
                </a:solidFill>
                <a:latin typeface="BIZ UDゴシック" panose="020B0400000000000000" pitchFamily="49" charset="-128"/>
                <a:ea typeface="BIZ UDゴシック" panose="020B0400000000000000" pitchFamily="49" charset="-128"/>
              </a:rPr>
              <a:t>で</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申請」等と追記。</a:t>
            </a:r>
            <a:endParaRPr kumimoji="1" lang="en-US" altLang="ja-JP" sz="1600" dirty="0" smtClean="0">
              <a:solidFill>
                <a:srgbClr val="FF0000"/>
              </a:solidFill>
              <a:latin typeface="BIZ UDゴシック" panose="020B0400000000000000" pitchFamily="49" charset="-128"/>
              <a:ea typeface="BIZ UDゴシック" panose="020B0400000000000000" pitchFamily="49" charset="-128"/>
            </a:endParaRPr>
          </a:p>
        </p:txBody>
      </p:sp>
      <p:cxnSp>
        <p:nvCxnSpPr>
          <p:cNvPr id="10" name="直線矢印コネクタ 9"/>
          <p:cNvCxnSpPr/>
          <p:nvPr/>
        </p:nvCxnSpPr>
        <p:spPr>
          <a:xfrm>
            <a:off x="2311920" y="5084218"/>
            <a:ext cx="2955024" cy="221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531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12</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参考様式第３号　記入例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cxnSp>
        <p:nvCxnSpPr>
          <p:cNvPr id="12" name="直線矢印コネクタ 11"/>
          <p:cNvCxnSpPr/>
          <p:nvPr/>
        </p:nvCxnSpPr>
        <p:spPr>
          <a:xfrm flipH="1">
            <a:off x="3088258" y="1740635"/>
            <a:ext cx="971678" cy="277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173654" y="591037"/>
            <a:ext cx="2914603" cy="7142074"/>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BIZ UDゴシック" panose="020B0400000000000000" pitchFamily="49" charset="-128"/>
                <a:ea typeface="BIZ UDゴシック" panose="020B0400000000000000" pitchFamily="49" charset="-128"/>
              </a:rPr>
              <a:t>①</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・支援金算定に用いた肥料を使用する作物のうち、取り組みを行う作物を記載。その他作物はまとめて「その他」に記載</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a:t>
            </a:r>
            <a:r>
              <a:rPr kumimoji="1" lang="en-US" altLang="ja-JP" sz="1600" dirty="0" smtClean="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品目で作付面積全体の半分以上を占める場合は</a:t>
            </a: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品目、それ以外の場合は</a:t>
            </a:r>
            <a:r>
              <a:rPr kumimoji="1" lang="en-US" altLang="ja-JP" sz="1600" dirty="0">
                <a:latin typeface="BIZ UDゴシック" panose="020B0400000000000000" pitchFamily="49" charset="-128"/>
                <a:ea typeface="BIZ UDゴシック" panose="020B0400000000000000" pitchFamily="49" charset="-128"/>
              </a:rPr>
              <a:t>2</a:t>
            </a:r>
            <a:r>
              <a:rPr kumimoji="1" lang="ja-JP" altLang="en-US" sz="1600" dirty="0">
                <a:latin typeface="BIZ UDゴシック" panose="020B0400000000000000" pitchFamily="49" charset="-128"/>
                <a:ea typeface="BIZ UDゴシック" panose="020B0400000000000000" pitchFamily="49" charset="-128"/>
              </a:rPr>
              <a:t>品目</a:t>
            </a:r>
            <a:r>
              <a:rPr kumimoji="1" lang="ja-JP" altLang="en-US" sz="1600" dirty="0" smtClean="0">
                <a:latin typeface="BIZ UDゴシック" panose="020B0400000000000000" pitchFamily="49" charset="-128"/>
                <a:ea typeface="BIZ UDゴシック" panose="020B0400000000000000" pitchFamily="49" charset="-128"/>
              </a:rPr>
              <a:t>以上</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露地野菜」等の包括的な名称は原則不可。</a:t>
            </a:r>
          </a:p>
          <a:p>
            <a:r>
              <a:rPr kumimoji="1" lang="ja-JP" altLang="en-US" sz="1600" dirty="0" smtClean="0">
                <a:latin typeface="BIZ UDゴシック" panose="020B0400000000000000" pitchFamily="49" charset="-128"/>
                <a:ea typeface="BIZ UDゴシック" panose="020B0400000000000000" pitchFamily="49" charset="-128"/>
              </a:rPr>
              <a:t>作物</a:t>
            </a:r>
            <a:r>
              <a:rPr kumimoji="1" lang="ja-JP" altLang="en-US" sz="1600" dirty="0">
                <a:latin typeface="BIZ UDゴシック" panose="020B0400000000000000" pitchFamily="49" charset="-128"/>
                <a:ea typeface="BIZ UDゴシック" panose="020B0400000000000000" pitchFamily="49" charset="-128"/>
              </a:rPr>
              <a:t>別の面積を把握するのが困難である場合は主要な作物名を複数列記する。</a:t>
            </a:r>
          </a:p>
          <a:p>
            <a:r>
              <a:rPr kumimoji="1" lang="ja-JP" altLang="en-US" sz="1600" dirty="0" smtClean="0">
                <a:latin typeface="BIZ UDゴシック" panose="020B0400000000000000" pitchFamily="49" charset="-128"/>
                <a:ea typeface="BIZ UDゴシック" panose="020B0400000000000000" pitchFamily="49" charset="-128"/>
              </a:rPr>
              <a:t>・対象</a:t>
            </a:r>
            <a:r>
              <a:rPr kumimoji="1" lang="ja-JP" altLang="en-US" sz="1600" dirty="0">
                <a:latin typeface="BIZ UDゴシック" panose="020B0400000000000000" pitchFamily="49" charset="-128"/>
                <a:ea typeface="BIZ UDゴシック" panose="020B0400000000000000" pitchFamily="49" charset="-128"/>
              </a:rPr>
              <a:t>作物の面積の一部で取組メニューを実施する場合も、当該作物の作付面積全体を記載する</a:t>
            </a:r>
            <a:r>
              <a:rPr kumimoji="1" lang="ja-JP" altLang="en-US" sz="1600" dirty="0" smtClean="0">
                <a:latin typeface="BIZ UDゴシック" panose="020B0400000000000000" pitchFamily="49" charset="-128"/>
                <a:ea typeface="BIZ UDゴシック" panose="020B0400000000000000" pitchFamily="49" charset="-128"/>
              </a:rPr>
              <a:t>。</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・作付面積のうち。</a:t>
            </a:r>
            <a:r>
              <a:rPr kumimoji="1" lang="en-US" altLang="ja-JP" sz="1600" dirty="0" smtClean="0">
                <a:latin typeface="BIZ UDゴシック" panose="020B0400000000000000" pitchFamily="49" charset="-128"/>
                <a:ea typeface="BIZ UDゴシック" panose="020B0400000000000000" pitchFamily="49" charset="-128"/>
              </a:rPr>
              <a:t>2</a:t>
            </a:r>
            <a:r>
              <a:rPr kumimoji="1" lang="ja-JP" altLang="en-US" sz="1600" dirty="0">
                <a:latin typeface="BIZ UDゴシック" panose="020B0400000000000000" pitchFamily="49" charset="-128"/>
                <a:ea typeface="BIZ UDゴシック" panose="020B0400000000000000" pitchFamily="49" charset="-128"/>
              </a:rPr>
              <a:t>割低減が可能と考えられる面積について取組メニューを実施する</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②</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計欄はすべての作物の作付面積の合計を記入</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（Ｑ＆Ａ問３－５参照）</a:t>
            </a:r>
            <a:endParaRPr kumimoji="1" lang="en-US" altLang="ja-JP" sz="1600" dirty="0" smtClean="0">
              <a:latin typeface="BIZ UDゴシック" panose="020B0400000000000000" pitchFamily="49" charset="-128"/>
              <a:ea typeface="BIZ UDゴシック" panose="020B0400000000000000" pitchFamily="49" charset="-128"/>
            </a:endParaRPr>
          </a:p>
        </p:txBody>
      </p:sp>
      <p:cxnSp>
        <p:nvCxnSpPr>
          <p:cNvPr id="25" name="直線矢印コネクタ 24"/>
          <p:cNvCxnSpPr/>
          <p:nvPr/>
        </p:nvCxnSpPr>
        <p:spPr>
          <a:xfrm>
            <a:off x="8613648" y="6878665"/>
            <a:ext cx="1111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角丸四角形 25"/>
          <p:cNvSpPr/>
          <p:nvPr/>
        </p:nvSpPr>
        <p:spPr>
          <a:xfrm>
            <a:off x="9725016" y="6327598"/>
            <a:ext cx="2293774" cy="1102135"/>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BIZ UDゴシック" panose="020B0400000000000000" pitchFamily="49" charset="-128"/>
                <a:ea typeface="BIZ UDゴシック" panose="020B0400000000000000" pitchFamily="49" charset="-128"/>
              </a:rPr>
              <a:t>②</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確約内容を確認してチェック・自署</a:t>
            </a:r>
            <a:endParaRPr kumimoji="1" lang="en-US" altLang="ja-JP" sz="1600" dirty="0" smtClean="0">
              <a:latin typeface="BIZ UDゴシック" panose="020B0400000000000000" pitchFamily="49" charset="-128"/>
              <a:ea typeface="BIZ UDゴシック" panose="020B0400000000000000" pitchFamily="49" charset="-128"/>
            </a:endParaRPr>
          </a:p>
          <a:p>
            <a:endParaRPr kumimoji="1" lang="ja-JP" altLang="en-US" sz="1600" dirty="0">
              <a:latin typeface="BIZ UDゴシック" panose="020B0400000000000000" pitchFamily="49" charset="-128"/>
              <a:ea typeface="BIZ UDゴシック" panose="020B0400000000000000" pitchFamily="49" charset="-128"/>
            </a:endParaRPr>
          </a:p>
        </p:txBody>
      </p:sp>
      <p:sp>
        <p:nvSpPr>
          <p:cNvPr id="18" name="角丸四角形 17"/>
          <p:cNvSpPr/>
          <p:nvPr/>
        </p:nvSpPr>
        <p:spPr>
          <a:xfrm>
            <a:off x="9319047" y="457346"/>
            <a:ext cx="2515403" cy="1283289"/>
          </a:xfrm>
          <a:prstGeom prst="roundRect">
            <a:avLst/>
          </a:prstGeom>
          <a:solidFill>
            <a:schemeClr val="accent4">
              <a:lumMod val="20000"/>
              <a:lumOff val="80000"/>
            </a:schemeClr>
          </a:solidFill>
          <a:ln w="2222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0000"/>
              </a:lnSpc>
            </a:pPr>
            <a:r>
              <a:rPr kumimoji="1" lang="en-US" altLang="ja-JP" b="1"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b="1" dirty="0" smtClean="0">
                <a:solidFill>
                  <a:srgbClr val="FF0000"/>
                </a:solidFill>
                <a:latin typeface="BIZ UDPゴシック" panose="020B0400000000000000" pitchFamily="50" charset="-128"/>
                <a:ea typeface="BIZ UDPゴシック" panose="020B0400000000000000" pitchFamily="50" charset="-128"/>
              </a:rPr>
              <a:t>令和４年度秋肥を</a:t>
            </a:r>
            <a:endParaRPr kumimoji="1" lang="en-US" altLang="ja-JP" b="1" dirty="0" smtClean="0">
              <a:solidFill>
                <a:srgbClr val="FF0000"/>
              </a:solidFill>
              <a:latin typeface="BIZ UDPゴシック" panose="020B0400000000000000" pitchFamily="50" charset="-128"/>
              <a:ea typeface="BIZ UDPゴシック" panose="020B0400000000000000" pitchFamily="50" charset="-128"/>
            </a:endParaRPr>
          </a:p>
          <a:p>
            <a:pPr lvl="0">
              <a:lnSpc>
                <a:spcPct val="110000"/>
              </a:lnSpc>
            </a:pPr>
            <a:r>
              <a:rPr kumimoji="1" lang="ja-JP" altLang="en-US" b="1" dirty="0" smtClean="0">
                <a:solidFill>
                  <a:srgbClr val="FF0000"/>
                </a:solidFill>
                <a:latin typeface="BIZ UDPゴシック" panose="020B0400000000000000" pitchFamily="50" charset="-128"/>
                <a:ea typeface="BIZ UDPゴシック" panose="020B0400000000000000" pitchFamily="50" charset="-128"/>
              </a:rPr>
              <a:t>未申請の場合</a:t>
            </a:r>
            <a:r>
              <a:rPr kumimoji="1" lang="ja-JP" altLang="en-US" b="1" dirty="0">
                <a:solidFill>
                  <a:srgbClr val="FF0000"/>
                </a:solidFill>
                <a:latin typeface="BIZ UDPゴシック" panose="020B0400000000000000" pitchFamily="50" charset="-128"/>
                <a:ea typeface="BIZ UDPゴシック" panose="020B0400000000000000" pitchFamily="50" charset="-128"/>
              </a:rPr>
              <a:t>に</a:t>
            </a:r>
            <a:r>
              <a:rPr kumimoji="1" lang="ja-JP" altLang="en-US" b="1" dirty="0" smtClean="0">
                <a:solidFill>
                  <a:srgbClr val="FF0000"/>
                </a:solidFill>
                <a:latin typeface="BIZ UDPゴシック" panose="020B0400000000000000" pitchFamily="50" charset="-128"/>
                <a:ea typeface="BIZ UDPゴシック" panose="020B0400000000000000" pitchFamily="50" charset="-128"/>
              </a:rPr>
              <a:t>提出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stretch>
            <a:fillRect/>
          </a:stretch>
        </p:blipFill>
        <p:spPr>
          <a:xfrm>
            <a:off x="3609024" y="645742"/>
            <a:ext cx="5283245" cy="7427288"/>
          </a:xfrm>
          <a:prstGeom prst="rect">
            <a:avLst/>
          </a:prstGeom>
        </p:spPr>
      </p:pic>
      <p:sp>
        <p:nvSpPr>
          <p:cNvPr id="2" name="楕円 1"/>
          <p:cNvSpPr/>
          <p:nvPr/>
        </p:nvSpPr>
        <p:spPr>
          <a:xfrm>
            <a:off x="6004052" y="3422917"/>
            <a:ext cx="2235199" cy="27722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smtClean="0">
                <a:latin typeface="BIZ UDゴシック" panose="020B0400000000000000" pitchFamily="49" charset="-128"/>
                <a:ea typeface="BIZ UDゴシック" panose="020B0400000000000000" pitchFamily="49" charset="-128"/>
              </a:rPr>
              <a:t>記入方法は</a:t>
            </a:r>
            <a:endParaRPr kumimoji="1" lang="en-US" altLang="ja-JP" sz="1600" dirty="0" smtClean="0">
              <a:latin typeface="BIZ UDゴシック" panose="020B0400000000000000" pitchFamily="49" charset="-128"/>
              <a:ea typeface="BIZ UDゴシック" panose="020B0400000000000000" pitchFamily="49" charset="-128"/>
            </a:endParaRPr>
          </a:p>
          <a:p>
            <a:pPr algn="ctr"/>
            <a:r>
              <a:rPr kumimoji="1" lang="ja-JP" altLang="en-US" sz="1600" dirty="0" smtClean="0">
                <a:latin typeface="BIZ UDゴシック" panose="020B0400000000000000" pitchFamily="49" charset="-128"/>
                <a:ea typeface="BIZ UDゴシック" panose="020B0400000000000000" pitchFamily="49" charset="-128"/>
              </a:rPr>
              <a:t>次ページ</a:t>
            </a:r>
            <a:endParaRPr kumimoji="1" lang="en-US" altLang="ja-JP" sz="1600" dirty="0" smtClean="0">
              <a:latin typeface="BIZ UDゴシック" panose="020B0400000000000000" pitchFamily="49" charset="-128"/>
              <a:ea typeface="BIZ UDゴシック" panose="020B0400000000000000" pitchFamily="49" charset="-128"/>
            </a:endParaRPr>
          </a:p>
          <a:p>
            <a:pPr algn="ctr"/>
            <a:r>
              <a:rPr kumimoji="1" lang="ja-JP" altLang="en-US" sz="1600" dirty="0" smtClean="0">
                <a:latin typeface="BIZ UDゴシック" panose="020B0400000000000000" pitchFamily="49" charset="-128"/>
                <a:ea typeface="BIZ UDゴシック" panose="020B0400000000000000" pitchFamily="49" charset="-128"/>
              </a:rPr>
              <a:t>以降を参照</a:t>
            </a:r>
            <a:endParaRPr kumimoji="1"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1332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13</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参考様式第３号　記入例（エコファーマーの場合）</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6" name="角丸四角形 5"/>
          <p:cNvSpPr/>
          <p:nvPr/>
        </p:nvSpPr>
        <p:spPr>
          <a:xfrm>
            <a:off x="7544144" y="3524931"/>
            <a:ext cx="3474720" cy="113374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solidFill>
                  <a:srgbClr val="FF0000"/>
                </a:solidFill>
                <a:latin typeface="BIZ UDゴシック" panose="020B0400000000000000" pitchFamily="49" charset="-128"/>
                <a:ea typeface="BIZ UDゴシック" panose="020B0400000000000000" pitchFamily="49" charset="-128"/>
              </a:rPr>
              <a:t>エコファーマーから取組実施者に問い合わせがあった場合、県農業振興課を案内する</a:t>
            </a:r>
            <a:endParaRPr kumimoji="1" lang="en-US" altLang="ja-JP" dirty="0" smtClean="0">
              <a:solidFill>
                <a:srgbClr val="FF0000"/>
              </a:solidFill>
              <a:latin typeface="BIZ UDゴシック" panose="020B0400000000000000" pitchFamily="49" charset="-128"/>
              <a:ea typeface="BIZ UDゴシック" panose="020B0400000000000000" pitchFamily="49" charset="-128"/>
            </a:endParaRPr>
          </a:p>
          <a:p>
            <a:r>
              <a:rPr kumimoji="1" lang="en-US" altLang="ja-JP" dirty="0" smtClean="0">
                <a:solidFill>
                  <a:srgbClr val="FF0000"/>
                </a:solidFill>
                <a:latin typeface="BIZ UDゴシック" panose="020B0400000000000000" pitchFamily="49" charset="-128"/>
                <a:ea typeface="BIZ UDゴシック" panose="020B0400000000000000" pitchFamily="49" charset="-128"/>
              </a:rPr>
              <a:t>TEL</a:t>
            </a:r>
            <a:r>
              <a:rPr kumimoji="1" lang="ja-JP" altLang="en-US" dirty="0" smtClean="0">
                <a:solidFill>
                  <a:srgbClr val="FF0000"/>
                </a:solidFill>
                <a:latin typeface="BIZ UDゴシック" panose="020B0400000000000000" pitchFamily="49" charset="-128"/>
                <a:ea typeface="BIZ UDゴシック" panose="020B0400000000000000" pitchFamily="49" charset="-128"/>
              </a:rPr>
              <a:t>：</a:t>
            </a:r>
            <a:r>
              <a:rPr kumimoji="1" lang="en-US" altLang="ja-JP" dirty="0" smtClean="0">
                <a:solidFill>
                  <a:srgbClr val="FF0000"/>
                </a:solidFill>
                <a:latin typeface="BIZ UDゴシック" panose="020B0400000000000000" pitchFamily="49" charset="-128"/>
                <a:ea typeface="BIZ UDゴシック" panose="020B0400000000000000" pitchFamily="49" charset="-128"/>
              </a:rPr>
              <a:t>045-210-4446</a:t>
            </a:r>
            <a:r>
              <a:rPr kumimoji="1" lang="ja-JP" altLang="en-US" dirty="0" smtClean="0">
                <a:solidFill>
                  <a:srgbClr val="FF0000"/>
                </a:solidFill>
                <a:latin typeface="BIZ UDゴシック" panose="020B0400000000000000" pitchFamily="49" charset="-128"/>
                <a:ea typeface="BIZ UDゴシック" panose="020B0400000000000000" pitchFamily="49" charset="-128"/>
              </a:rPr>
              <a:t>（直通）</a:t>
            </a:r>
            <a:endParaRPr kumimoji="1" lang="ja-JP" altLang="en-US" dirty="0">
              <a:solidFill>
                <a:srgbClr val="FF0000"/>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stretch>
            <a:fillRect/>
          </a:stretch>
        </p:blipFill>
        <p:spPr>
          <a:xfrm>
            <a:off x="2274230" y="886190"/>
            <a:ext cx="5269914" cy="7350453"/>
          </a:xfrm>
          <a:prstGeom prst="rect">
            <a:avLst/>
          </a:prstGeom>
          <a:ln>
            <a:solidFill>
              <a:schemeClr val="tx1"/>
            </a:solidFill>
          </a:ln>
        </p:spPr>
      </p:pic>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18584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14</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別紙１　取り組みメニューの具体的内容と記入例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3669284" y="1016329"/>
            <a:ext cx="4978400" cy="641529"/>
          </a:xfrm>
          <a:prstGeom prst="roundRect">
            <a:avLst/>
          </a:prstGeom>
          <a:ln w="34925" cmpd="dbl">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BIZ UDゴシック" panose="020B0400000000000000" pitchFamily="49" charset="-128"/>
                <a:ea typeface="BIZ UDゴシック" panose="020B0400000000000000" pitchFamily="49" charset="-128"/>
              </a:rPr>
              <a:t>令和３年度までの取り組みがない方</a:t>
            </a:r>
            <a:endParaRPr kumimoji="1" lang="ja-JP" altLang="en-US" dirty="0">
              <a:solidFill>
                <a:srgbClr val="FF0000"/>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3014094"/>
              </p:ext>
            </p:extLst>
          </p:nvPr>
        </p:nvGraphicFramePr>
        <p:xfrm>
          <a:off x="385953" y="1863463"/>
          <a:ext cx="9204198" cy="5613400"/>
        </p:xfrm>
        <a:graphic>
          <a:graphicData uri="http://schemas.openxmlformats.org/drawingml/2006/table">
            <a:tbl>
              <a:tblPr firstRow="1" bandRow="1">
                <a:tableStyleId>{5940675A-B579-460E-94D1-54222C63F5DA}</a:tableStyleId>
              </a:tblPr>
              <a:tblGrid>
                <a:gridCol w="782447">
                  <a:extLst>
                    <a:ext uri="{9D8B030D-6E8A-4147-A177-3AD203B41FA5}">
                      <a16:colId xmlns:a16="http://schemas.microsoft.com/office/drawing/2014/main" val="2460046727"/>
                    </a:ext>
                  </a:extLst>
                </a:gridCol>
                <a:gridCol w="5138257">
                  <a:extLst>
                    <a:ext uri="{9D8B030D-6E8A-4147-A177-3AD203B41FA5}">
                      <a16:colId xmlns:a16="http://schemas.microsoft.com/office/drawing/2014/main" val="1096220114"/>
                    </a:ext>
                  </a:extLst>
                </a:gridCol>
                <a:gridCol w="1661768">
                  <a:extLst>
                    <a:ext uri="{9D8B030D-6E8A-4147-A177-3AD203B41FA5}">
                      <a16:colId xmlns:a16="http://schemas.microsoft.com/office/drawing/2014/main" val="123303269"/>
                    </a:ext>
                  </a:extLst>
                </a:gridCol>
                <a:gridCol w="1621726">
                  <a:extLst>
                    <a:ext uri="{9D8B030D-6E8A-4147-A177-3AD203B41FA5}">
                      <a16:colId xmlns:a16="http://schemas.microsoft.com/office/drawing/2014/main" val="3047713570"/>
                    </a:ext>
                  </a:extLst>
                </a:gridCol>
              </a:tblGrid>
              <a:tr h="344001">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令和３年度までの取り組み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令和６年</a:t>
                      </a:r>
                      <a:r>
                        <a:rPr kumimoji="1" lang="en-US" altLang="ja-JP" sz="1600" dirty="0" smtClean="0">
                          <a:latin typeface="BIZ UDゴシック" panose="020B0400000000000000" pitchFamily="49" charset="-128"/>
                          <a:ea typeface="BIZ UDゴシック" panose="020B0400000000000000" pitchFamily="49" charset="-128"/>
                        </a:rPr>
                        <a:t>10</a:t>
                      </a:r>
                      <a:r>
                        <a:rPr kumimoji="1" lang="ja-JP" altLang="en-US" sz="1600" dirty="0" smtClean="0">
                          <a:latin typeface="BIZ UDゴシック" panose="020B0400000000000000" pitchFamily="49" charset="-128"/>
                          <a:ea typeface="BIZ UDゴシック" panose="020B0400000000000000" pitchFamily="49" charset="-128"/>
                        </a:rPr>
                        <a:t>月末までの取り組み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50905650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ア</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土壌診断による施肥設計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189914193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イ</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生育診断による施肥設計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326280972"/>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ウ</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地域の</a:t>
                      </a:r>
                      <a:r>
                        <a:rPr lang="ja-JP" altLang="en-US" sz="1600" dirty="0" smtClean="0">
                          <a:latin typeface="BIZ UDゴシック" panose="020B0400000000000000" pitchFamily="49" charset="-128"/>
                          <a:ea typeface="BIZ UDゴシック" panose="020B0400000000000000" pitchFamily="49" charset="-128"/>
                        </a:rPr>
                        <a:t>低投入型の施肥設計の導入</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0781015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堆肥の利用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28343780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オ</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汚泥肥料の利用（下水汚泥等）</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0029258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カ</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食品残渣など国内資源の利用（エとオ以外）</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917751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キ</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有機質肥料（指定混合等を含む）の利用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880769054"/>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ク</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緑肥作物の利用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541170156"/>
                  </a:ext>
                </a:extLst>
              </a:tr>
              <a:tr h="275743">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ケ</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肥料施用量の少ない品種の利用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365678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コ</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低成分肥料（単肥配合を含む）の利用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948131137"/>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サ</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可変施肥機の利用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60443234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シ</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局所施肥の利用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461763573"/>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ス</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育苗箱（ポット苗）施肥の利用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2112440"/>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セ</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施肥量・肥料銘柄の見直し（ア～ス除く）</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752738738"/>
                  </a:ext>
                </a:extLst>
              </a:tr>
            </a:tbl>
          </a:graphicData>
        </a:graphic>
      </p:graphicFrame>
      <p:cxnSp>
        <p:nvCxnSpPr>
          <p:cNvPr id="11" name="直線矢印コネクタ 10"/>
          <p:cNvCxnSpPr/>
          <p:nvPr/>
        </p:nvCxnSpPr>
        <p:spPr>
          <a:xfrm>
            <a:off x="9288526" y="2620271"/>
            <a:ext cx="469900" cy="43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9272651" y="3325343"/>
            <a:ext cx="501650" cy="39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角丸四角形 15"/>
          <p:cNvSpPr/>
          <p:nvPr/>
        </p:nvSpPr>
        <p:spPr>
          <a:xfrm>
            <a:off x="9754426" y="2434029"/>
            <a:ext cx="1993074" cy="1587500"/>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令和</a:t>
            </a:r>
            <a:r>
              <a:rPr kumimoji="1" lang="ja-JP" altLang="en-US" sz="1600" dirty="0">
                <a:solidFill>
                  <a:srgbClr val="FF0000"/>
                </a:solidFill>
                <a:latin typeface="BIZ UDゴシック" panose="020B0400000000000000" pitchFamily="49" charset="-128"/>
                <a:ea typeface="BIZ UDゴシック" panose="020B0400000000000000" pitchFamily="49" charset="-128"/>
              </a:rPr>
              <a:t>６年</a:t>
            </a:r>
            <a:r>
              <a:rPr kumimoji="1" lang="en-US" altLang="ja-JP" sz="1600" dirty="0">
                <a:solidFill>
                  <a:srgbClr val="FF0000"/>
                </a:solidFill>
                <a:latin typeface="BIZ UDゴシック" panose="020B0400000000000000" pitchFamily="49" charset="-128"/>
                <a:ea typeface="BIZ UDゴシック" panose="020B0400000000000000" pitchFamily="49" charset="-128"/>
              </a:rPr>
              <a:t>10</a:t>
            </a:r>
            <a:r>
              <a:rPr kumimoji="1" lang="ja-JP" altLang="en-US" sz="1600" dirty="0">
                <a:solidFill>
                  <a:srgbClr val="FF0000"/>
                </a:solidFill>
                <a:latin typeface="BIZ UDゴシック" panose="020B0400000000000000" pitchFamily="49" charset="-128"/>
                <a:ea typeface="BIZ UDゴシック" panose="020B0400000000000000" pitchFamily="49" charset="-128"/>
              </a:rPr>
              <a:t>月末</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までに、</a:t>
            </a:r>
            <a:r>
              <a:rPr kumimoji="1" lang="ja-JP" altLang="en-US" sz="1600" dirty="0" smtClean="0">
                <a:latin typeface="BIZ UDゴシック" panose="020B0400000000000000" pitchFamily="49" charset="-128"/>
                <a:ea typeface="BIZ UDゴシック" panose="020B0400000000000000" pitchFamily="49" charset="-128"/>
              </a:rPr>
              <a:t>アからセまでの取り組みを２つ以上実施する</a:t>
            </a:r>
            <a:endParaRPr kumimoji="1"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29744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15</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別紙１　取り組みメニューの具体的内容と記入例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1841500" y="1016329"/>
            <a:ext cx="8204200" cy="641529"/>
          </a:xfrm>
          <a:prstGeom prst="roundRect">
            <a:avLst/>
          </a:prstGeom>
          <a:ln w="34925" cmpd="dbl">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rgbClr val="FF0000"/>
                </a:solidFill>
                <a:latin typeface="BIZ UDゴシック" panose="020B0400000000000000" pitchFamily="49" charset="-128"/>
                <a:ea typeface="BIZ UDゴシック" panose="020B0400000000000000" pitchFamily="49" charset="-128"/>
              </a:rPr>
              <a:t>令和３年度</a:t>
            </a:r>
            <a:r>
              <a:rPr lang="ja-JP" altLang="en-US" dirty="0">
                <a:solidFill>
                  <a:srgbClr val="FF0000"/>
                </a:solidFill>
                <a:latin typeface="BIZ UDゴシック" panose="020B0400000000000000" pitchFamily="49" charset="-128"/>
                <a:ea typeface="BIZ UDゴシック" panose="020B0400000000000000" pitchFamily="49" charset="-128"/>
              </a:rPr>
              <a:t>までに１つ</a:t>
            </a:r>
            <a:r>
              <a:rPr lang="ja-JP" altLang="en-US" dirty="0" smtClean="0">
                <a:solidFill>
                  <a:srgbClr val="FF0000"/>
                </a:solidFill>
                <a:latin typeface="BIZ UDゴシック" panose="020B0400000000000000" pitchFamily="49" charset="-128"/>
                <a:ea typeface="BIZ UDゴシック" panose="020B0400000000000000" pitchFamily="49" charset="-128"/>
              </a:rPr>
              <a:t>取り組みを</a:t>
            </a:r>
            <a:r>
              <a:rPr lang="ja-JP" altLang="en-US" dirty="0">
                <a:solidFill>
                  <a:srgbClr val="FF0000"/>
                </a:solidFill>
                <a:latin typeface="BIZ UDゴシック" panose="020B0400000000000000" pitchFamily="49" charset="-128"/>
                <a:ea typeface="BIZ UDゴシック" panose="020B0400000000000000" pitchFamily="49" charset="-128"/>
              </a:rPr>
              <a:t>行っており、新しく</a:t>
            </a:r>
            <a:r>
              <a:rPr lang="ja-JP" altLang="en-US" dirty="0" smtClean="0">
                <a:solidFill>
                  <a:srgbClr val="FF0000"/>
                </a:solidFill>
                <a:latin typeface="BIZ UDゴシック" panose="020B0400000000000000" pitchFamily="49" charset="-128"/>
                <a:ea typeface="BIZ UDゴシック" panose="020B0400000000000000" pitchFamily="49" charset="-128"/>
              </a:rPr>
              <a:t>１つ取り組みを</a:t>
            </a:r>
            <a:r>
              <a:rPr lang="ja-JP" altLang="en-US" dirty="0">
                <a:solidFill>
                  <a:srgbClr val="FF0000"/>
                </a:solidFill>
                <a:latin typeface="BIZ UDゴシック" panose="020B0400000000000000" pitchFamily="49" charset="-128"/>
                <a:ea typeface="BIZ UDゴシック" panose="020B0400000000000000" pitchFamily="49" charset="-128"/>
              </a:rPr>
              <a:t>行う方</a:t>
            </a:r>
            <a:endParaRPr kumimoji="1" lang="ja-JP" altLang="en-US" dirty="0">
              <a:solidFill>
                <a:srgbClr val="FF0000"/>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553828095"/>
              </p:ext>
            </p:extLst>
          </p:nvPr>
        </p:nvGraphicFramePr>
        <p:xfrm>
          <a:off x="385953" y="1863463"/>
          <a:ext cx="9204198" cy="5613400"/>
        </p:xfrm>
        <a:graphic>
          <a:graphicData uri="http://schemas.openxmlformats.org/drawingml/2006/table">
            <a:tbl>
              <a:tblPr firstRow="1" bandRow="1">
                <a:tableStyleId>{5940675A-B579-460E-94D1-54222C63F5DA}</a:tableStyleId>
              </a:tblPr>
              <a:tblGrid>
                <a:gridCol w="782447">
                  <a:extLst>
                    <a:ext uri="{9D8B030D-6E8A-4147-A177-3AD203B41FA5}">
                      <a16:colId xmlns:a16="http://schemas.microsoft.com/office/drawing/2014/main" val="2460046727"/>
                    </a:ext>
                  </a:extLst>
                </a:gridCol>
                <a:gridCol w="5138257">
                  <a:extLst>
                    <a:ext uri="{9D8B030D-6E8A-4147-A177-3AD203B41FA5}">
                      <a16:colId xmlns:a16="http://schemas.microsoft.com/office/drawing/2014/main" val="1096220114"/>
                    </a:ext>
                  </a:extLst>
                </a:gridCol>
                <a:gridCol w="1661768">
                  <a:extLst>
                    <a:ext uri="{9D8B030D-6E8A-4147-A177-3AD203B41FA5}">
                      <a16:colId xmlns:a16="http://schemas.microsoft.com/office/drawing/2014/main" val="123303269"/>
                    </a:ext>
                  </a:extLst>
                </a:gridCol>
                <a:gridCol w="1621726">
                  <a:extLst>
                    <a:ext uri="{9D8B030D-6E8A-4147-A177-3AD203B41FA5}">
                      <a16:colId xmlns:a16="http://schemas.microsoft.com/office/drawing/2014/main" val="3047713570"/>
                    </a:ext>
                  </a:extLst>
                </a:gridCol>
              </a:tblGrid>
              <a:tr h="344001">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令和３年度までの取り組み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令和６年</a:t>
                      </a:r>
                      <a:r>
                        <a:rPr kumimoji="1" lang="en-US" altLang="ja-JP" sz="1600" dirty="0" smtClean="0">
                          <a:latin typeface="BIZ UDゴシック" panose="020B0400000000000000" pitchFamily="49" charset="-128"/>
                          <a:ea typeface="BIZ UDゴシック" panose="020B0400000000000000" pitchFamily="49" charset="-128"/>
                        </a:rPr>
                        <a:t>10</a:t>
                      </a:r>
                      <a:r>
                        <a:rPr kumimoji="1" lang="ja-JP" altLang="en-US" sz="1600" dirty="0" smtClean="0">
                          <a:latin typeface="BIZ UDゴシック" panose="020B0400000000000000" pitchFamily="49" charset="-128"/>
                          <a:ea typeface="BIZ UDゴシック" panose="020B0400000000000000" pitchFamily="49" charset="-128"/>
                        </a:rPr>
                        <a:t>月末までの取り組み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50905650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ア</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土壌診断による施肥設計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189914193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イ</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生育診断による施肥設計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326280972"/>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ウ</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地域の</a:t>
                      </a:r>
                      <a:r>
                        <a:rPr lang="ja-JP" altLang="en-US" sz="1600" dirty="0" smtClean="0">
                          <a:latin typeface="BIZ UDゴシック" panose="020B0400000000000000" pitchFamily="49" charset="-128"/>
                          <a:ea typeface="BIZ UDゴシック" panose="020B0400000000000000" pitchFamily="49" charset="-128"/>
                        </a:rPr>
                        <a:t>低投入型の施肥設計の導入</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0781015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堆肥の利用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28343780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オ</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汚泥肥料の利用（下水汚泥等）</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0029258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カ</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食品残渣など国内資源の利用（エとオ以外）</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917751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キ</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有機質肥料（指定混合等を含む）の利用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880769054"/>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ク</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緑肥作物の利用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541170156"/>
                  </a:ext>
                </a:extLst>
              </a:tr>
              <a:tr h="275743">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ケ</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肥料施用量の少ない品種の利用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365678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コ</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低成分肥料（単肥配合を含む）の利用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948131137"/>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サ</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可変施肥機の利用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60443234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シ</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局所施肥の利用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461763573"/>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ス</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育苗箱（ポット苗）施肥の利用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2112440"/>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セ</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施肥量・肥料銘柄の見直し（ア～ス除く）</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752738738"/>
                  </a:ext>
                </a:extLst>
              </a:tr>
            </a:tbl>
          </a:graphicData>
        </a:graphic>
      </p:graphicFrame>
      <p:cxnSp>
        <p:nvCxnSpPr>
          <p:cNvPr id="11" name="直線矢印コネクタ 10"/>
          <p:cNvCxnSpPr/>
          <p:nvPr/>
        </p:nvCxnSpPr>
        <p:spPr>
          <a:xfrm>
            <a:off x="9288526" y="2620271"/>
            <a:ext cx="469900" cy="43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9272651" y="3325343"/>
            <a:ext cx="501650" cy="39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角丸四角形 15"/>
          <p:cNvSpPr/>
          <p:nvPr/>
        </p:nvSpPr>
        <p:spPr>
          <a:xfrm>
            <a:off x="9754426" y="2434029"/>
            <a:ext cx="1993074" cy="1587500"/>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BIZ UDゴシック" panose="020B0400000000000000" pitchFamily="49" charset="-128"/>
                <a:ea typeface="BIZ UDゴシック" panose="020B0400000000000000" pitchFamily="49" charset="-128"/>
              </a:rPr>
              <a:t>「ア」を継続し、</a:t>
            </a:r>
            <a:r>
              <a:rPr kumimoji="1" lang="ja-JP" altLang="en-US" sz="1600" dirty="0">
                <a:solidFill>
                  <a:srgbClr val="FF0000"/>
                </a:solidFill>
                <a:latin typeface="BIZ UDゴシック" panose="020B0400000000000000" pitchFamily="49" charset="-128"/>
                <a:ea typeface="BIZ UDゴシック" panose="020B0400000000000000" pitchFamily="49" charset="-128"/>
              </a:rPr>
              <a:t>令和６年</a:t>
            </a:r>
            <a:r>
              <a:rPr kumimoji="1" lang="en-US" altLang="ja-JP" sz="1600" dirty="0">
                <a:solidFill>
                  <a:srgbClr val="FF0000"/>
                </a:solidFill>
                <a:latin typeface="BIZ UDゴシック" panose="020B0400000000000000" pitchFamily="49" charset="-128"/>
                <a:ea typeface="BIZ UDゴシック" panose="020B0400000000000000" pitchFamily="49" charset="-128"/>
              </a:rPr>
              <a:t>10</a:t>
            </a:r>
            <a:r>
              <a:rPr kumimoji="1" lang="ja-JP" altLang="en-US" sz="1600" dirty="0">
                <a:solidFill>
                  <a:srgbClr val="FF0000"/>
                </a:solidFill>
                <a:latin typeface="BIZ UDゴシック" panose="020B0400000000000000" pitchFamily="49" charset="-128"/>
                <a:ea typeface="BIZ UDゴシック" panose="020B0400000000000000" pitchFamily="49" charset="-128"/>
              </a:rPr>
              <a:t>月末まで</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に</a:t>
            </a:r>
            <a:r>
              <a:rPr kumimoji="1" lang="ja-JP" altLang="en-US" sz="1600" dirty="0" smtClean="0">
                <a:latin typeface="BIZ UDゴシック" panose="020B0400000000000000" pitchFamily="49" charset="-128"/>
                <a:ea typeface="BIZ UDゴシック" panose="020B0400000000000000" pitchFamily="49" charset="-128"/>
              </a:rPr>
              <a:t>新たに「エ」の取り組みを実施する</a:t>
            </a:r>
            <a:endParaRPr kumimoji="1"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48072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16</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別紙１　取り組みメニューの具体的内容と記入例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385953" y="1016329"/>
            <a:ext cx="11069447" cy="641529"/>
          </a:xfrm>
          <a:prstGeom prst="roundRect">
            <a:avLst/>
          </a:prstGeom>
          <a:ln w="34925" cmpd="dbl">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rgbClr val="FF0000"/>
                </a:solidFill>
                <a:latin typeface="BIZ UDゴシック" panose="020B0400000000000000" pitchFamily="49" charset="-128"/>
                <a:ea typeface="BIZ UDゴシック" panose="020B0400000000000000" pitchFamily="49" charset="-128"/>
              </a:rPr>
              <a:t>令和３年度</a:t>
            </a:r>
            <a:r>
              <a:rPr lang="ja-JP" altLang="en-US" dirty="0">
                <a:solidFill>
                  <a:srgbClr val="FF0000"/>
                </a:solidFill>
                <a:latin typeface="BIZ UDゴシック" panose="020B0400000000000000" pitchFamily="49" charset="-128"/>
                <a:ea typeface="BIZ UDゴシック" panose="020B0400000000000000" pitchFamily="49" charset="-128"/>
              </a:rPr>
              <a:t>までに２つ</a:t>
            </a:r>
            <a:r>
              <a:rPr lang="ja-JP" altLang="en-US" dirty="0" smtClean="0">
                <a:solidFill>
                  <a:srgbClr val="FF0000"/>
                </a:solidFill>
                <a:latin typeface="BIZ UDゴシック" panose="020B0400000000000000" pitchFamily="49" charset="-128"/>
                <a:ea typeface="BIZ UDゴシック" panose="020B0400000000000000" pitchFamily="49" charset="-128"/>
              </a:rPr>
              <a:t>取り組みを</a:t>
            </a:r>
            <a:r>
              <a:rPr lang="ja-JP" altLang="en-US" dirty="0">
                <a:solidFill>
                  <a:srgbClr val="FF0000"/>
                </a:solidFill>
                <a:latin typeface="BIZ UDゴシック" panose="020B0400000000000000" pitchFamily="49" charset="-128"/>
                <a:ea typeface="BIZ UDゴシック" panose="020B0400000000000000" pitchFamily="49" charset="-128"/>
              </a:rPr>
              <a:t>行っており、そのうち</a:t>
            </a:r>
            <a:r>
              <a:rPr lang="ja-JP" altLang="en-US" dirty="0" smtClean="0">
                <a:solidFill>
                  <a:srgbClr val="FF0000"/>
                </a:solidFill>
                <a:latin typeface="BIZ UDゴシック" panose="020B0400000000000000" pitchFamily="49" charset="-128"/>
                <a:ea typeface="BIZ UDゴシック" panose="020B0400000000000000" pitchFamily="49" charset="-128"/>
              </a:rPr>
              <a:t>１つ</a:t>
            </a:r>
            <a:r>
              <a:rPr lang="ja-JP" altLang="en-US" dirty="0">
                <a:solidFill>
                  <a:srgbClr val="FF0000"/>
                </a:solidFill>
                <a:latin typeface="BIZ UDゴシック" panose="020B0400000000000000" pitchFamily="49" charset="-128"/>
                <a:ea typeface="BIZ UDゴシック" panose="020B0400000000000000" pitchFamily="49" charset="-128"/>
              </a:rPr>
              <a:t>の</a:t>
            </a:r>
            <a:r>
              <a:rPr lang="ja-JP" altLang="en-US" dirty="0" smtClean="0">
                <a:solidFill>
                  <a:srgbClr val="FF0000"/>
                </a:solidFill>
                <a:latin typeface="BIZ UDゴシック" panose="020B0400000000000000" pitchFamily="49" charset="-128"/>
                <a:ea typeface="BIZ UDゴシック" panose="020B0400000000000000" pitchFamily="49" charset="-128"/>
              </a:rPr>
              <a:t>取り組みを強化</a:t>
            </a:r>
            <a:r>
              <a:rPr lang="ja-JP" altLang="en-US" dirty="0">
                <a:solidFill>
                  <a:srgbClr val="FF0000"/>
                </a:solidFill>
                <a:latin typeface="BIZ UDゴシック" panose="020B0400000000000000" pitchFamily="49" charset="-128"/>
                <a:ea typeface="BIZ UDゴシック" panose="020B0400000000000000" pitchFamily="49" charset="-128"/>
              </a:rPr>
              <a:t>（調査点数を拡大）する</a:t>
            </a:r>
            <a:r>
              <a:rPr lang="ja-JP" altLang="en-US" dirty="0" smtClean="0">
                <a:solidFill>
                  <a:srgbClr val="FF0000"/>
                </a:solidFill>
                <a:latin typeface="BIZ UDゴシック" panose="020B0400000000000000" pitchFamily="49" charset="-128"/>
                <a:ea typeface="BIZ UDゴシック" panose="020B0400000000000000" pitchFamily="49" charset="-128"/>
              </a:rPr>
              <a:t>方</a:t>
            </a:r>
            <a:endParaRPr kumimoji="1" lang="ja-JP" altLang="en-US" dirty="0">
              <a:solidFill>
                <a:srgbClr val="FF0000"/>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05246813"/>
              </p:ext>
            </p:extLst>
          </p:nvPr>
        </p:nvGraphicFramePr>
        <p:xfrm>
          <a:off x="385953" y="1863463"/>
          <a:ext cx="9204198" cy="5613400"/>
        </p:xfrm>
        <a:graphic>
          <a:graphicData uri="http://schemas.openxmlformats.org/drawingml/2006/table">
            <a:tbl>
              <a:tblPr firstRow="1" bandRow="1">
                <a:tableStyleId>{5940675A-B579-460E-94D1-54222C63F5DA}</a:tableStyleId>
              </a:tblPr>
              <a:tblGrid>
                <a:gridCol w="782447">
                  <a:extLst>
                    <a:ext uri="{9D8B030D-6E8A-4147-A177-3AD203B41FA5}">
                      <a16:colId xmlns:a16="http://schemas.microsoft.com/office/drawing/2014/main" val="2460046727"/>
                    </a:ext>
                  </a:extLst>
                </a:gridCol>
                <a:gridCol w="5138257">
                  <a:extLst>
                    <a:ext uri="{9D8B030D-6E8A-4147-A177-3AD203B41FA5}">
                      <a16:colId xmlns:a16="http://schemas.microsoft.com/office/drawing/2014/main" val="1096220114"/>
                    </a:ext>
                  </a:extLst>
                </a:gridCol>
                <a:gridCol w="1661768">
                  <a:extLst>
                    <a:ext uri="{9D8B030D-6E8A-4147-A177-3AD203B41FA5}">
                      <a16:colId xmlns:a16="http://schemas.microsoft.com/office/drawing/2014/main" val="123303269"/>
                    </a:ext>
                  </a:extLst>
                </a:gridCol>
                <a:gridCol w="1621726">
                  <a:extLst>
                    <a:ext uri="{9D8B030D-6E8A-4147-A177-3AD203B41FA5}">
                      <a16:colId xmlns:a16="http://schemas.microsoft.com/office/drawing/2014/main" val="3047713570"/>
                    </a:ext>
                  </a:extLst>
                </a:gridCol>
              </a:tblGrid>
              <a:tr h="344001">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令和３年度までの取り組み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令和６年</a:t>
                      </a:r>
                      <a:r>
                        <a:rPr kumimoji="1" lang="en-US" altLang="ja-JP" sz="1600" dirty="0" smtClean="0">
                          <a:latin typeface="BIZ UDゴシック" panose="020B0400000000000000" pitchFamily="49" charset="-128"/>
                          <a:ea typeface="BIZ UDゴシック" panose="020B0400000000000000" pitchFamily="49" charset="-128"/>
                        </a:rPr>
                        <a:t>10</a:t>
                      </a:r>
                      <a:r>
                        <a:rPr kumimoji="1" lang="ja-JP" altLang="en-US" sz="1600" dirty="0" smtClean="0">
                          <a:latin typeface="BIZ UDゴシック" panose="020B0400000000000000" pitchFamily="49" charset="-128"/>
                          <a:ea typeface="BIZ UDゴシック" panose="020B0400000000000000" pitchFamily="49" charset="-128"/>
                        </a:rPr>
                        <a:t>月末までの取り組み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50905650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ア</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土壌診断による施肥設計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189914193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イ</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生育診断による施肥設計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326280972"/>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ウ</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地域の</a:t>
                      </a:r>
                      <a:r>
                        <a:rPr lang="ja-JP" altLang="en-US" sz="1600" dirty="0" smtClean="0">
                          <a:latin typeface="BIZ UDゴシック" panose="020B0400000000000000" pitchFamily="49" charset="-128"/>
                          <a:ea typeface="BIZ UDゴシック" panose="020B0400000000000000" pitchFamily="49" charset="-128"/>
                        </a:rPr>
                        <a:t>低投入型の施肥設計の導入</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0781015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堆肥の利用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28343780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オ</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汚泥肥料の利用（下水汚泥等）</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0029258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カ</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食品残渣など国内資源の利用（エとオ以外）</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917751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キ</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有機質肥料（指定混合等を含む）の利用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3880769054"/>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ク</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緑肥作物の利用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541170156"/>
                  </a:ext>
                </a:extLst>
              </a:tr>
              <a:tr h="275743">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ケ</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肥料施用量の少ない品種の利用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365678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コ</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低成分肥料（単肥配合を含む）の利用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948131137"/>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サ</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可変施肥機の利用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60443234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シ</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局所施肥の利用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461763573"/>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ス</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育苗箱（ポット苗）施肥の利用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2112440"/>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セ</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施肥量・肥料銘柄の見直し（ア～ス除く）</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752738738"/>
                  </a:ext>
                </a:extLst>
              </a:tr>
            </a:tbl>
          </a:graphicData>
        </a:graphic>
      </p:graphicFrame>
      <p:cxnSp>
        <p:nvCxnSpPr>
          <p:cNvPr id="11" name="直線矢印コネクタ 10"/>
          <p:cNvCxnSpPr/>
          <p:nvPr/>
        </p:nvCxnSpPr>
        <p:spPr>
          <a:xfrm>
            <a:off x="9288526" y="2620271"/>
            <a:ext cx="469900" cy="43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9291702" y="4400744"/>
            <a:ext cx="501650" cy="39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角丸四角形 15"/>
          <p:cNvSpPr/>
          <p:nvPr/>
        </p:nvSpPr>
        <p:spPr>
          <a:xfrm>
            <a:off x="9793352" y="2910289"/>
            <a:ext cx="1993074" cy="1587500"/>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令和６年</a:t>
            </a:r>
            <a:r>
              <a:rPr kumimoji="1" lang="en-US" altLang="ja-JP" sz="1600" dirty="0">
                <a:solidFill>
                  <a:srgbClr val="FF0000"/>
                </a:solidFill>
                <a:latin typeface="BIZ UDゴシック" panose="020B0400000000000000" pitchFamily="49" charset="-128"/>
                <a:ea typeface="BIZ UDゴシック" panose="020B0400000000000000" pitchFamily="49" charset="-128"/>
              </a:rPr>
              <a:t>10</a:t>
            </a:r>
            <a:r>
              <a:rPr kumimoji="1" lang="ja-JP" altLang="en-US" sz="1600" dirty="0">
                <a:solidFill>
                  <a:srgbClr val="FF0000"/>
                </a:solidFill>
                <a:latin typeface="BIZ UDゴシック" panose="020B0400000000000000" pitchFamily="49" charset="-128"/>
                <a:ea typeface="BIZ UDゴシック" panose="020B0400000000000000" pitchFamily="49" charset="-128"/>
              </a:rPr>
              <a:t>月末まで</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に</a:t>
            </a:r>
            <a:r>
              <a:rPr kumimoji="1" lang="ja-JP" altLang="en-US" sz="1600" dirty="0" smtClean="0">
                <a:latin typeface="BIZ UDゴシック" panose="020B0400000000000000" pitchFamily="49" charset="-128"/>
                <a:ea typeface="BIZ UDゴシック" panose="020B0400000000000000" pitchFamily="49" charset="-128"/>
              </a:rPr>
              <a:t>、「ア」の調査件数を拡大する</a:t>
            </a:r>
            <a:endParaRPr kumimoji="1"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30429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17</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7" name="正方形/長方形 6"/>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別紙１　取り組みメニューの具体的内容と記入例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385953" y="1016329"/>
            <a:ext cx="11361547" cy="641529"/>
          </a:xfrm>
          <a:prstGeom prst="roundRect">
            <a:avLst/>
          </a:prstGeom>
          <a:ln w="34925" cmpd="dbl">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rgbClr val="FF0000"/>
                </a:solidFill>
                <a:latin typeface="BIZ UDゴシック" panose="020B0400000000000000" pitchFamily="49" charset="-128"/>
                <a:ea typeface="BIZ UDゴシック" panose="020B0400000000000000" pitchFamily="49" charset="-128"/>
              </a:rPr>
              <a:t>令和３年度</a:t>
            </a:r>
            <a:r>
              <a:rPr lang="ja-JP" altLang="en-US" dirty="0">
                <a:solidFill>
                  <a:srgbClr val="FF0000"/>
                </a:solidFill>
                <a:latin typeface="BIZ UDゴシック" panose="020B0400000000000000" pitchFamily="49" charset="-128"/>
                <a:ea typeface="BIZ UDゴシック" panose="020B0400000000000000" pitchFamily="49" charset="-128"/>
              </a:rPr>
              <a:t>までに２つ</a:t>
            </a:r>
            <a:r>
              <a:rPr lang="ja-JP" altLang="en-US" dirty="0" smtClean="0">
                <a:solidFill>
                  <a:srgbClr val="FF0000"/>
                </a:solidFill>
                <a:latin typeface="BIZ UDゴシック" panose="020B0400000000000000" pitchFamily="49" charset="-128"/>
                <a:ea typeface="BIZ UDゴシック" panose="020B0400000000000000" pitchFamily="49" charset="-128"/>
              </a:rPr>
              <a:t>取り組みを</a:t>
            </a:r>
            <a:r>
              <a:rPr lang="ja-JP" altLang="en-US" dirty="0">
                <a:solidFill>
                  <a:srgbClr val="FF0000"/>
                </a:solidFill>
                <a:latin typeface="BIZ UDゴシック" panose="020B0400000000000000" pitchFamily="49" charset="-128"/>
                <a:ea typeface="BIZ UDゴシック" panose="020B0400000000000000" pitchFamily="49" charset="-128"/>
              </a:rPr>
              <a:t>行っており、そのうち</a:t>
            </a:r>
            <a:r>
              <a:rPr lang="ja-JP" altLang="en-US" dirty="0" smtClean="0">
                <a:solidFill>
                  <a:srgbClr val="FF0000"/>
                </a:solidFill>
                <a:latin typeface="BIZ UDゴシック" panose="020B0400000000000000" pitchFamily="49" charset="-128"/>
                <a:ea typeface="BIZ UDゴシック" panose="020B0400000000000000" pitchFamily="49" charset="-128"/>
              </a:rPr>
              <a:t>１つ</a:t>
            </a:r>
            <a:r>
              <a:rPr lang="ja-JP" altLang="en-US" dirty="0">
                <a:solidFill>
                  <a:srgbClr val="FF0000"/>
                </a:solidFill>
                <a:latin typeface="BIZ UDゴシック" panose="020B0400000000000000" pitchFamily="49" charset="-128"/>
                <a:ea typeface="BIZ UDゴシック" panose="020B0400000000000000" pitchFamily="49" charset="-128"/>
              </a:rPr>
              <a:t>の</a:t>
            </a:r>
            <a:r>
              <a:rPr lang="ja-JP" altLang="en-US" dirty="0" smtClean="0">
                <a:solidFill>
                  <a:srgbClr val="FF0000"/>
                </a:solidFill>
                <a:latin typeface="BIZ UDゴシック" panose="020B0400000000000000" pitchFamily="49" charset="-128"/>
                <a:ea typeface="BIZ UDゴシック" panose="020B0400000000000000" pitchFamily="49" charset="-128"/>
              </a:rPr>
              <a:t>取り組みを強化（有機質肥料を拡大）</a:t>
            </a:r>
            <a:r>
              <a:rPr lang="ja-JP" altLang="en-US" dirty="0">
                <a:solidFill>
                  <a:srgbClr val="FF0000"/>
                </a:solidFill>
                <a:latin typeface="BIZ UDゴシック" panose="020B0400000000000000" pitchFamily="49" charset="-128"/>
                <a:ea typeface="BIZ UDゴシック" panose="020B0400000000000000" pitchFamily="49" charset="-128"/>
              </a:rPr>
              <a:t>する</a:t>
            </a:r>
            <a:r>
              <a:rPr lang="ja-JP" altLang="en-US" dirty="0" smtClean="0">
                <a:solidFill>
                  <a:srgbClr val="FF0000"/>
                </a:solidFill>
                <a:latin typeface="BIZ UDゴシック" panose="020B0400000000000000" pitchFamily="49" charset="-128"/>
                <a:ea typeface="BIZ UDゴシック" panose="020B0400000000000000" pitchFamily="49" charset="-128"/>
              </a:rPr>
              <a:t>方</a:t>
            </a:r>
            <a:endParaRPr kumimoji="1" lang="ja-JP" altLang="en-US" dirty="0">
              <a:solidFill>
                <a:srgbClr val="FF0000"/>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74786305"/>
              </p:ext>
            </p:extLst>
          </p:nvPr>
        </p:nvGraphicFramePr>
        <p:xfrm>
          <a:off x="385953" y="1863463"/>
          <a:ext cx="9204198" cy="5613400"/>
        </p:xfrm>
        <a:graphic>
          <a:graphicData uri="http://schemas.openxmlformats.org/drawingml/2006/table">
            <a:tbl>
              <a:tblPr firstRow="1" bandRow="1">
                <a:tableStyleId>{5940675A-B579-460E-94D1-54222C63F5DA}</a:tableStyleId>
              </a:tblPr>
              <a:tblGrid>
                <a:gridCol w="782447">
                  <a:extLst>
                    <a:ext uri="{9D8B030D-6E8A-4147-A177-3AD203B41FA5}">
                      <a16:colId xmlns:a16="http://schemas.microsoft.com/office/drawing/2014/main" val="2460046727"/>
                    </a:ext>
                  </a:extLst>
                </a:gridCol>
                <a:gridCol w="5138257">
                  <a:extLst>
                    <a:ext uri="{9D8B030D-6E8A-4147-A177-3AD203B41FA5}">
                      <a16:colId xmlns:a16="http://schemas.microsoft.com/office/drawing/2014/main" val="1096220114"/>
                    </a:ext>
                  </a:extLst>
                </a:gridCol>
                <a:gridCol w="1661768">
                  <a:extLst>
                    <a:ext uri="{9D8B030D-6E8A-4147-A177-3AD203B41FA5}">
                      <a16:colId xmlns:a16="http://schemas.microsoft.com/office/drawing/2014/main" val="123303269"/>
                    </a:ext>
                  </a:extLst>
                </a:gridCol>
                <a:gridCol w="1621726">
                  <a:extLst>
                    <a:ext uri="{9D8B030D-6E8A-4147-A177-3AD203B41FA5}">
                      <a16:colId xmlns:a16="http://schemas.microsoft.com/office/drawing/2014/main" val="3047713570"/>
                    </a:ext>
                  </a:extLst>
                </a:gridCol>
              </a:tblGrid>
              <a:tr h="344001">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0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令和３年度までの取り組み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000"/>
                        </a:lnSpc>
                      </a:pPr>
                      <a:r>
                        <a:rPr kumimoji="1" lang="ja-JP" altLang="en-US" sz="1600" dirty="0" smtClean="0">
                          <a:latin typeface="BIZ UDゴシック" panose="020B0400000000000000" pitchFamily="49" charset="-128"/>
                          <a:ea typeface="BIZ UDゴシック" panose="020B0400000000000000" pitchFamily="49" charset="-128"/>
                        </a:rPr>
                        <a:t>令和６年</a:t>
                      </a:r>
                      <a:r>
                        <a:rPr kumimoji="1" lang="en-US" altLang="ja-JP" sz="1600" dirty="0" smtClean="0">
                          <a:latin typeface="BIZ UDゴシック" panose="020B0400000000000000" pitchFamily="49" charset="-128"/>
                          <a:ea typeface="BIZ UDゴシック" panose="020B0400000000000000" pitchFamily="49" charset="-128"/>
                        </a:rPr>
                        <a:t>10</a:t>
                      </a:r>
                      <a:r>
                        <a:rPr kumimoji="1" lang="ja-JP" altLang="en-US" sz="1600" dirty="0" smtClean="0">
                          <a:latin typeface="BIZ UDゴシック" panose="020B0400000000000000" pitchFamily="49" charset="-128"/>
                          <a:ea typeface="BIZ UDゴシック" panose="020B0400000000000000" pitchFamily="49" charset="-128"/>
                        </a:rPr>
                        <a:t>月末までの取り組み</a:t>
                      </a: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50905650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ア</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土壌診断による施肥設計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189914193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イ</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生育診断による施肥設計</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326280972"/>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ウ</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kumimoji="1" lang="ja-JP" altLang="en-US" sz="1600" dirty="0" smtClean="0">
                          <a:latin typeface="BIZ UDゴシック" panose="020B0400000000000000" pitchFamily="49" charset="-128"/>
                          <a:ea typeface="BIZ UDゴシック" panose="020B0400000000000000" pitchFamily="49" charset="-128"/>
                        </a:rPr>
                        <a:t>地域の</a:t>
                      </a:r>
                      <a:r>
                        <a:rPr lang="ja-JP" altLang="en-US" sz="1600" dirty="0" smtClean="0">
                          <a:latin typeface="BIZ UDゴシック" panose="020B0400000000000000" pitchFamily="49" charset="-128"/>
                          <a:ea typeface="BIZ UDゴシック" panose="020B0400000000000000" pitchFamily="49" charset="-128"/>
                        </a:rPr>
                        <a:t>低投入型の施肥設計の導入</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0781015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堆肥の利用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28343780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オ</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汚泥肥料の利用（下水汚泥等）</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00292586"/>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カ</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食品残渣など国内資源の利用（エとオ以外）</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917751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キ</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有機質肥料（指定混合等を含む）の利用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〇</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00"/>
                    </a:solidFill>
                  </a:tcPr>
                </a:tc>
                <a:extLst>
                  <a:ext uri="{0D108BD9-81ED-4DB2-BD59-A6C34878D82A}">
                    <a16:rowId xmlns:a16="http://schemas.microsoft.com/office/drawing/2014/main" val="3880769054"/>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ク</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緑肥作物の利用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541170156"/>
                  </a:ext>
                </a:extLst>
              </a:tr>
              <a:tr h="275743">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ケ</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肥料施用量の少ない品種の利用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36567825"/>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コ</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低成分肥料（単肥配合を含む）の利用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948131137"/>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サ</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可変施肥機の利用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604432348"/>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シ</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局所施肥の利用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461763573"/>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ス</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育苗箱（ポット苗）施肥の利用</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42112440"/>
                  </a:ext>
                </a:extLst>
              </a:tr>
              <a:tr h="344001">
                <a:tc>
                  <a:txBody>
                    <a:bodyPr/>
                    <a:lstStyle/>
                    <a:p>
                      <a:pPr algn="ctr">
                        <a:lnSpc>
                          <a:spcPts val="2100"/>
                        </a:lnSpc>
                      </a:pPr>
                      <a:r>
                        <a:rPr kumimoji="1" lang="ja-JP" altLang="en-US" sz="1600" dirty="0" smtClean="0">
                          <a:latin typeface="BIZ UDゴシック" panose="020B0400000000000000" pitchFamily="49" charset="-128"/>
                          <a:ea typeface="BIZ UDゴシック" panose="020B0400000000000000" pitchFamily="49" charset="-128"/>
                        </a:rPr>
                        <a:t>セ</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r>
                        <a:rPr lang="ja-JP" altLang="en-US" sz="1600" dirty="0" smtClean="0">
                          <a:latin typeface="BIZ UDゴシック" panose="020B0400000000000000" pitchFamily="49" charset="-128"/>
                          <a:ea typeface="BIZ UDゴシック" panose="020B0400000000000000" pitchFamily="49" charset="-128"/>
                        </a:rPr>
                        <a:t>施肥量・肥料銘柄の見直し（ア～ス除く）</a:t>
                      </a: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tc>
                  <a:txBody>
                    <a:bodyPr/>
                    <a:lstStyle/>
                    <a:p>
                      <a:pPr>
                        <a:lnSpc>
                          <a:spcPts val="2100"/>
                        </a:lnSpc>
                      </a:pP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752738738"/>
                  </a:ext>
                </a:extLst>
              </a:tr>
            </a:tbl>
          </a:graphicData>
        </a:graphic>
      </p:graphicFrame>
      <p:cxnSp>
        <p:nvCxnSpPr>
          <p:cNvPr id="11" name="直線矢印コネクタ 10"/>
          <p:cNvCxnSpPr/>
          <p:nvPr/>
        </p:nvCxnSpPr>
        <p:spPr>
          <a:xfrm>
            <a:off x="9288526" y="2620271"/>
            <a:ext cx="469900" cy="43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9291702" y="4400744"/>
            <a:ext cx="501650" cy="39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角丸四角形 15"/>
          <p:cNvSpPr/>
          <p:nvPr/>
        </p:nvSpPr>
        <p:spPr>
          <a:xfrm>
            <a:off x="9793352" y="2910289"/>
            <a:ext cx="1993074" cy="1587500"/>
          </a:xfrm>
          <a:prstGeom prst="round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令和６年</a:t>
            </a:r>
            <a:r>
              <a:rPr kumimoji="1" lang="en-US" altLang="ja-JP" sz="1600" dirty="0">
                <a:solidFill>
                  <a:srgbClr val="FF0000"/>
                </a:solidFill>
                <a:latin typeface="BIZ UDゴシック" panose="020B0400000000000000" pitchFamily="49" charset="-128"/>
                <a:ea typeface="BIZ UDゴシック" panose="020B0400000000000000" pitchFamily="49" charset="-128"/>
              </a:rPr>
              <a:t>10</a:t>
            </a:r>
            <a:r>
              <a:rPr kumimoji="1" lang="ja-JP" altLang="en-US" sz="1600" dirty="0">
                <a:solidFill>
                  <a:srgbClr val="FF0000"/>
                </a:solidFill>
                <a:latin typeface="BIZ UDゴシック" panose="020B0400000000000000" pitchFamily="49" charset="-128"/>
                <a:ea typeface="BIZ UDゴシック" panose="020B0400000000000000" pitchFamily="49" charset="-128"/>
              </a:rPr>
              <a:t>月末まで</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に</a:t>
            </a:r>
            <a:r>
              <a:rPr kumimoji="1" lang="ja-JP" altLang="en-US" sz="1600" dirty="0" smtClean="0">
                <a:latin typeface="BIZ UDゴシック" panose="020B0400000000000000" pitchFamily="49" charset="-128"/>
                <a:ea typeface="BIZ UDゴシック" panose="020B0400000000000000" pitchFamily="49" charset="-128"/>
              </a:rPr>
              <a:t>、「キ」の有機質肥料の利用割合を増加する</a:t>
            </a:r>
            <a:endParaRPr kumimoji="1"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6742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18</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pic>
        <p:nvPicPr>
          <p:cNvPr id="6" name="図 5"/>
          <p:cNvPicPr>
            <a:picLocks noChangeAspect="1"/>
          </p:cNvPicPr>
          <p:nvPr/>
        </p:nvPicPr>
        <p:blipFill>
          <a:blip r:embed="rId3"/>
          <a:stretch>
            <a:fillRect/>
          </a:stretch>
        </p:blipFill>
        <p:spPr>
          <a:xfrm>
            <a:off x="2055289" y="293455"/>
            <a:ext cx="7821950" cy="7712928"/>
          </a:xfrm>
          <a:prstGeom prst="rect">
            <a:avLst/>
          </a:prstGeom>
        </p:spPr>
      </p:pic>
    </p:spTree>
    <p:extLst>
      <p:ext uri="{BB962C8B-B14F-4D97-AF65-F5344CB8AC3E}">
        <p14:creationId xmlns:p14="http://schemas.microsoft.com/office/powerpoint/2010/main" val="3694239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19</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03504" y="445432"/>
            <a:ext cx="5449824" cy="7420405"/>
          </a:xfrm>
          <a:prstGeom prst="rect">
            <a:avLst/>
          </a:prstGeom>
          <a:noFill/>
          <a:ln>
            <a:noFill/>
          </a:ln>
        </p:spPr>
      </p:pic>
      <p:sp>
        <p:nvSpPr>
          <p:cNvPr id="6" name="正方形/長方形 5"/>
          <p:cNvSpPr/>
          <p:nvPr/>
        </p:nvSpPr>
        <p:spPr>
          <a:xfrm>
            <a:off x="2369718" y="3757893"/>
            <a:ext cx="2430882" cy="27852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BIZ UDゴシック" panose="020B0400000000000000" pitchFamily="49" charset="-128"/>
                <a:ea typeface="BIZ UDゴシック" panose="020B0400000000000000" pitchFamily="49" charset="-128"/>
              </a:rPr>
              <a:t>肥料と土壌改良材の関係</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698500" y="4155634"/>
            <a:ext cx="5182616" cy="21013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BIZ UDゴシック" panose="020B0400000000000000" pitchFamily="49" charset="-128"/>
                <a:ea typeface="BIZ UDゴシック" panose="020B0400000000000000" pitchFamily="49" charset="-128"/>
              </a:rPr>
              <a:t>政令指定土壌改良資材の用途（主たる効果）</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8" name="右矢印 7"/>
          <p:cNvSpPr/>
          <p:nvPr/>
        </p:nvSpPr>
        <p:spPr>
          <a:xfrm>
            <a:off x="5118100" y="2222500"/>
            <a:ext cx="2120900" cy="241300"/>
          </a:xfrm>
          <a:prstGeom prst="rightArrow">
            <a:avLst>
              <a:gd name="adj1" fmla="val 11538"/>
              <a:gd name="adj2" fmla="val 615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7403846" y="485197"/>
            <a:ext cx="3822700" cy="3551216"/>
            <a:chOff x="7403846" y="485197"/>
            <a:chExt cx="3822700" cy="3551216"/>
          </a:xfrm>
        </p:grpSpPr>
        <p:sp>
          <p:nvSpPr>
            <p:cNvPr id="9" name="角丸四角形 8"/>
            <p:cNvSpPr/>
            <p:nvPr/>
          </p:nvSpPr>
          <p:spPr>
            <a:xfrm>
              <a:off x="7403846" y="485197"/>
              <a:ext cx="3822700" cy="355121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BIZ UDゴシック" panose="020B0400000000000000" pitchFamily="49" charset="-128"/>
                  <a:ea typeface="BIZ UDゴシック" panose="020B0400000000000000" pitchFamily="49" charset="-128"/>
                </a:rPr>
                <a:t>全農かながわが推進品目している「ユーキフルペレット」は、</a:t>
              </a:r>
              <a:endParaRPr kumimoji="1" lang="en-US" altLang="ja-JP" sz="1600" dirty="0" smtClean="0">
                <a:latin typeface="BIZ UDゴシック" panose="020B0400000000000000" pitchFamily="49" charset="-128"/>
                <a:ea typeface="BIZ UDゴシック" panose="020B0400000000000000" pitchFamily="49" charset="-128"/>
              </a:endParaRPr>
            </a:p>
            <a:p>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◆政令土壌改良材であるが肥料法に</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該当しない</a:t>
              </a:r>
              <a:endParaRPr kumimoji="1" lang="en-US" altLang="ja-JP" sz="1600" dirty="0" smtClean="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すなわち</a:t>
              </a:r>
              <a:endParaRPr kumimoji="1" lang="en-US" altLang="ja-JP" sz="1600" dirty="0" smtClean="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◆支援金</a:t>
              </a:r>
              <a:r>
                <a:rPr kumimoji="1" lang="en-US" altLang="ja-JP" sz="1600" dirty="0" smtClean="0">
                  <a:latin typeface="BIZ UDゴシック" panose="020B0400000000000000" pitchFamily="49" charset="-128"/>
                  <a:ea typeface="BIZ UDゴシック" panose="020B0400000000000000" pitchFamily="49" charset="-128"/>
                </a:rPr>
                <a:t>(</a:t>
              </a:r>
              <a:r>
                <a:rPr kumimoji="1" lang="en-US" altLang="ja-JP" sz="1600" dirty="0" smtClean="0">
                  <a:solidFill>
                    <a:srgbClr val="FF0000"/>
                  </a:solidFill>
                  <a:latin typeface="BIZ UDゴシック" panose="020B0400000000000000" pitchFamily="49" charset="-128"/>
                  <a:ea typeface="BIZ UDゴシック" panose="020B0400000000000000" pitchFamily="49" charset="-128"/>
                </a:rPr>
                <a:t>※</a:t>
              </a:r>
              <a:r>
                <a:rPr kumimoji="1" lang="en-US" altLang="ja-JP"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rPr>
                <a:t>対象外</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◆取組メニューとしては利用可能</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となる（「セ」の施肥量の見直</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しに該当）</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10" name="下矢印 9"/>
            <p:cNvSpPr/>
            <p:nvPr/>
          </p:nvSpPr>
          <p:spPr>
            <a:xfrm>
              <a:off x="9110828" y="2185778"/>
              <a:ext cx="408736" cy="392393"/>
            </a:xfrm>
            <a:prstGeom prst="downArrow">
              <a:avLst>
                <a:gd name="adj1" fmla="val 37571"/>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6178550" y="4240868"/>
            <a:ext cx="5100521" cy="3714350"/>
            <a:chOff x="6178550" y="4240868"/>
            <a:chExt cx="5100521" cy="3714350"/>
          </a:xfrm>
        </p:grpSpPr>
        <p:sp>
          <p:nvSpPr>
            <p:cNvPr id="2" name="角丸四角形 1"/>
            <p:cNvSpPr/>
            <p:nvPr/>
          </p:nvSpPr>
          <p:spPr>
            <a:xfrm>
              <a:off x="6178550" y="4240868"/>
              <a:ext cx="5100521" cy="371435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r>
                <a:rPr kumimoji="1" lang="en-US" altLang="ja-JP" sz="1600" dirty="0" smtClean="0">
                  <a:solidFill>
                    <a:srgbClr val="FF0000"/>
                  </a:solidFill>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rPr>
                <a:t>支援金の対象となる肥料について</a:t>
              </a:r>
              <a:r>
                <a:rPr kumimoji="1" lang="en-US" altLang="ja-JP" sz="1600" dirty="0" smtClean="0">
                  <a:latin typeface="BIZ UDゴシック" panose="020B0400000000000000" pitchFamily="49" charset="-128"/>
                  <a:ea typeface="BIZ UDゴシック" panose="020B0400000000000000" pitchFamily="49" charset="-128"/>
                </a:rPr>
                <a:t>】</a:t>
              </a:r>
            </a:p>
            <a:p>
              <a:r>
                <a:rPr kumimoji="1" lang="ja-JP" altLang="en-US" sz="1600" dirty="0" smtClean="0">
                  <a:latin typeface="BIZ UDゴシック" panose="020B0400000000000000" pitchFamily="49" charset="-128"/>
                  <a:ea typeface="BIZ UDゴシック" panose="020B0400000000000000" pitchFamily="49" charset="-128"/>
                </a:rPr>
                <a:t>　◆肥料法上の肥料に該当する資材が対象</a:t>
              </a:r>
              <a:endParaRPr kumimoji="1" lang="en-US" altLang="ja-JP" sz="1600" dirty="0" smtClean="0">
                <a:latin typeface="BIZ UDゴシック" panose="020B0400000000000000" pitchFamily="49" charset="-128"/>
                <a:ea typeface="BIZ UDゴシック" panose="020B0400000000000000" pitchFamily="49" charset="-128"/>
              </a:endParaRPr>
            </a:p>
            <a:p>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確認方法として</a:t>
              </a:r>
              <a:endParaRPr kumimoji="1" lang="en-US" altLang="ja-JP" sz="1600" dirty="0" smtClean="0">
                <a:latin typeface="BIZ UDゴシック" panose="020B0400000000000000" pitchFamily="49" charset="-128"/>
                <a:ea typeface="BIZ UDゴシック" panose="020B0400000000000000" pitchFamily="49" charset="-128"/>
              </a:endParaRPr>
            </a:p>
            <a:p>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系統取扱銘柄</a:t>
              </a:r>
              <a:r>
                <a:rPr kumimoji="1" lang="ja-JP" altLang="en-US" sz="1600" dirty="0">
                  <a:latin typeface="BIZ UDゴシック" panose="020B0400000000000000" pitchFamily="49" charset="-128"/>
                  <a:ea typeface="BIZ UDゴシック" panose="020B0400000000000000" pitchFamily="49" charset="-128"/>
                </a:rPr>
                <a:t>は</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◆肥料銘柄一覧（参考資料 参照）</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商系銘柄は</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◆肥料登録銘柄検索システム </a:t>
              </a:r>
              <a:r>
                <a:rPr kumimoji="1" lang="en-US" altLang="ja-JP"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独立行政</a:t>
              </a:r>
              <a:r>
                <a:rPr kumimoji="1" lang="ja-JP" altLang="en-US" sz="1600" dirty="0" smtClean="0">
                  <a:latin typeface="BIZ UDゴシック" panose="020B0400000000000000" pitchFamily="49" charset="-128"/>
                  <a:ea typeface="BIZ UDゴシック" panose="020B0400000000000000" pitchFamily="49" charset="-128"/>
                </a:rPr>
                <a:t>法人</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農林</a:t>
              </a:r>
              <a:r>
                <a:rPr kumimoji="1" lang="ja-JP" altLang="en-US" sz="1600" dirty="0">
                  <a:latin typeface="BIZ UDゴシック" panose="020B0400000000000000" pitchFamily="49" charset="-128"/>
                  <a:ea typeface="BIZ UDゴシック" panose="020B0400000000000000" pitchFamily="49" charset="-128"/>
                </a:rPr>
                <a:t>水産消費安全技術センター（</a:t>
              </a:r>
              <a:r>
                <a:rPr kumimoji="1" lang="en-US" altLang="ja-JP" sz="1600" dirty="0">
                  <a:latin typeface="BIZ UDゴシック" panose="020B0400000000000000" pitchFamily="49" charset="-128"/>
                  <a:ea typeface="BIZ UDゴシック" panose="020B0400000000000000" pitchFamily="49" charset="-128"/>
                </a:rPr>
                <a:t>FAMIC</a:t>
              </a:r>
              <a:r>
                <a:rPr kumimoji="1" lang="ja-JP" altLang="en-US" sz="1600" dirty="0" smtClean="0">
                  <a:latin typeface="BIZ UDゴシック" panose="020B0400000000000000" pitchFamily="49" charset="-128"/>
                  <a:ea typeface="BIZ UDゴシック" panose="020B0400000000000000" pitchFamily="49" charset="-128"/>
                </a:rPr>
                <a:t>）</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https://</a:t>
              </a:r>
              <a:r>
                <a:rPr kumimoji="1" lang="en-US" altLang="ja-JP" sz="1600" dirty="0" smtClean="0">
                  <a:latin typeface="BIZ UDゴシック" panose="020B0400000000000000" pitchFamily="49" charset="-128"/>
                  <a:ea typeface="BIZ UDゴシック" panose="020B0400000000000000" pitchFamily="49" charset="-128"/>
                </a:rPr>
                <a:t>fertilizer- search.secure.force.com/</a:t>
              </a:r>
              <a:r>
                <a:rPr kumimoji="1" lang="en-US" altLang="ja-JP" sz="1600" dirty="0" err="1" smtClean="0">
                  <a:latin typeface="BIZ UDゴシック" panose="020B0400000000000000" pitchFamily="49" charset="-128"/>
                  <a:ea typeface="BIZ UDゴシック" panose="020B0400000000000000" pitchFamily="49" charset="-128"/>
                </a:rPr>
                <a:t>FertilizerRegistrationSearch</a:t>
              </a:r>
              <a:r>
                <a:rPr kumimoji="1" lang="en-US" altLang="ja-JP" sz="1600" dirty="0">
                  <a:latin typeface="BIZ UDゴシック" panose="020B0400000000000000" pitchFamily="49" charset="-128"/>
                  <a:ea typeface="BIZ UDゴシック" panose="020B0400000000000000" pitchFamily="49" charset="-128"/>
                </a:rPr>
                <a:t>/</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で確認することが考えられる</a:t>
              </a:r>
              <a:endParaRPr kumimoji="1" lang="en-US" altLang="ja-JP" sz="1600" dirty="0" smtClean="0">
                <a:latin typeface="BIZ UDゴシック" panose="020B0400000000000000" pitchFamily="49" charset="-128"/>
                <a:ea typeface="BIZ UDゴシック" panose="020B0400000000000000" pitchFamily="49" charset="-128"/>
              </a:endParaRPr>
            </a:p>
          </p:txBody>
        </p:sp>
        <p:sp>
          <p:nvSpPr>
            <p:cNvPr id="17" name="下矢印 16"/>
            <p:cNvSpPr/>
            <p:nvPr/>
          </p:nvSpPr>
          <p:spPr>
            <a:xfrm>
              <a:off x="8021024" y="5176917"/>
              <a:ext cx="408736" cy="392393"/>
            </a:xfrm>
            <a:prstGeom prst="downArrow">
              <a:avLst>
                <a:gd name="adj1" fmla="val 37571"/>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9220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目次</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617024" y="1705369"/>
            <a:ext cx="10959280" cy="588719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a:solidFill>
                  <a:schemeClr val="tx1"/>
                </a:solidFill>
                <a:latin typeface="BIZ UDゴシック" panose="020B0400000000000000" pitchFamily="49" charset="-128"/>
                <a:ea typeface="BIZ UDゴシック" panose="020B0400000000000000" pitchFamily="49" charset="-128"/>
              </a:rPr>
              <a:t>１．事業</a:t>
            </a:r>
            <a:r>
              <a:rPr lang="zh-TW" altLang="en-US" sz="2000" dirty="0" smtClean="0">
                <a:solidFill>
                  <a:schemeClr val="tx1"/>
                </a:solidFill>
                <a:latin typeface="BIZ UDゴシック" panose="020B0400000000000000" pitchFamily="49" charset="-128"/>
                <a:ea typeface="BIZ UDゴシック" panose="020B0400000000000000" pitchFamily="49" charset="-128"/>
              </a:rPr>
              <a:t>概要</a:t>
            </a:r>
            <a:r>
              <a:rPr lang="ja-JP" altLang="en-US" sz="2000" dirty="0" smtClean="0">
                <a:solidFill>
                  <a:schemeClr val="tx1"/>
                </a:solidFill>
                <a:latin typeface="BIZ UDゴシック" panose="020B0400000000000000" pitchFamily="49" charset="-128"/>
                <a:ea typeface="BIZ UDゴシック" panose="020B0400000000000000" pitchFamily="49" charset="-128"/>
              </a:rPr>
              <a:t>　　　　　　　　　　　　　　　　　　　　　　　　・・・　Ｐ</a:t>
            </a:r>
            <a:r>
              <a:rPr lang="ja-JP" altLang="en-US" sz="2000" dirty="0">
                <a:solidFill>
                  <a:schemeClr val="tx1"/>
                </a:solidFill>
                <a:latin typeface="BIZ UDゴシック" panose="020B0400000000000000" pitchFamily="49" charset="-128"/>
                <a:ea typeface="BIZ UDゴシック" panose="020B0400000000000000" pitchFamily="49" charset="-128"/>
              </a:rPr>
              <a:t>．</a:t>
            </a:r>
            <a:r>
              <a:rPr lang="ja-JP" altLang="en-US" sz="2000" dirty="0" smtClean="0">
                <a:solidFill>
                  <a:schemeClr val="tx1"/>
                </a:solidFill>
                <a:latin typeface="BIZ UDゴシック" panose="020B0400000000000000" pitchFamily="49" charset="-128"/>
                <a:ea typeface="BIZ UDゴシック" panose="020B0400000000000000" pitchFamily="49" charset="-128"/>
              </a:rPr>
              <a:t>３</a:t>
            </a:r>
            <a:endParaRPr lang="en-US" altLang="zh-TW" sz="2000" dirty="0">
              <a:solidFill>
                <a:schemeClr val="tx1"/>
              </a:solidFill>
              <a:latin typeface="BIZ UDゴシック" panose="020B0400000000000000" pitchFamily="49" charset="-128"/>
              <a:ea typeface="BIZ UDゴシック" panose="020B0400000000000000" pitchFamily="49" charset="-128"/>
            </a:endParaRPr>
          </a:p>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２</a:t>
            </a:r>
            <a:r>
              <a:rPr lang="ja-JP" altLang="en-US" sz="2000" dirty="0">
                <a:solidFill>
                  <a:schemeClr val="tx1"/>
                </a:solidFill>
                <a:latin typeface="BIZ UDゴシック" panose="020B0400000000000000" pitchFamily="49" charset="-128"/>
                <a:ea typeface="BIZ UDゴシック" panose="020B0400000000000000" pitchFamily="49" charset="-128"/>
              </a:rPr>
              <a:t>．事業の基本</a:t>
            </a:r>
            <a:r>
              <a:rPr lang="ja-JP" altLang="en-US" sz="2000" dirty="0" smtClean="0">
                <a:solidFill>
                  <a:schemeClr val="tx1"/>
                </a:solidFill>
                <a:latin typeface="BIZ UDゴシック" panose="020B0400000000000000" pitchFamily="49" charset="-128"/>
                <a:ea typeface="BIZ UDゴシック" panose="020B0400000000000000" pitchFamily="49" charset="-128"/>
              </a:rPr>
              <a:t>スキーム　　　　　　　　　　　　　　　　　　　・</a:t>
            </a:r>
            <a:r>
              <a:rPr lang="ja-JP" altLang="en-US" sz="2000" dirty="0">
                <a:solidFill>
                  <a:schemeClr val="tx1"/>
                </a:solidFill>
                <a:latin typeface="BIZ UDゴシック" panose="020B0400000000000000" pitchFamily="49" charset="-128"/>
                <a:ea typeface="BIZ UDゴシック" panose="020B0400000000000000" pitchFamily="49" charset="-128"/>
              </a:rPr>
              <a:t>・・　Ｐ</a:t>
            </a:r>
            <a:r>
              <a:rPr lang="ja-JP" altLang="en-US" sz="2000" dirty="0" smtClean="0">
                <a:solidFill>
                  <a:schemeClr val="tx1"/>
                </a:solidFill>
                <a:latin typeface="BIZ UDゴシック" panose="020B0400000000000000" pitchFamily="49" charset="-128"/>
                <a:ea typeface="BIZ UDゴシック" panose="020B0400000000000000" pitchFamily="49" charset="-128"/>
              </a:rPr>
              <a:t>．６</a:t>
            </a:r>
            <a:endParaRPr lang="ja-JP" altLang="en-US" sz="2000" dirty="0">
              <a:solidFill>
                <a:schemeClr val="tx1"/>
              </a:solidFill>
              <a:latin typeface="BIZ UDゴシック" panose="020B0400000000000000" pitchFamily="49" charset="-128"/>
              <a:ea typeface="BIZ UDゴシック" panose="020B0400000000000000" pitchFamily="49" charset="-128"/>
            </a:endParaRPr>
          </a:p>
          <a:p>
            <a:endParaRPr lang="en-US" altLang="zh-TW" sz="2000" dirty="0">
              <a:solidFill>
                <a:schemeClr val="tx1"/>
              </a:solidFill>
              <a:latin typeface="BIZ UDゴシック" panose="020B0400000000000000" pitchFamily="49" charset="-128"/>
              <a:ea typeface="BIZ UDゴシック" panose="020B0400000000000000" pitchFamily="49" charset="-128"/>
            </a:endParaRPr>
          </a:p>
          <a:p>
            <a:r>
              <a:rPr kumimoji="1" lang="ja-JP" altLang="en-US" sz="2000" dirty="0">
                <a:solidFill>
                  <a:schemeClr val="tx1"/>
                </a:solidFill>
                <a:latin typeface="BIZ UDゴシック" panose="020B0400000000000000" pitchFamily="49" charset="-128"/>
                <a:ea typeface="BIZ UDゴシック" panose="020B0400000000000000" pitchFamily="49" charset="-128"/>
              </a:rPr>
              <a:t>３</a:t>
            </a:r>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000" dirty="0">
                <a:solidFill>
                  <a:schemeClr val="tx1"/>
                </a:solidFill>
                <a:latin typeface="BIZ UDゴシック" panose="020B0400000000000000" pitchFamily="49" charset="-128"/>
                <a:ea typeface="BIZ UDゴシック" panose="020B0400000000000000" pitchFamily="49" charset="-128"/>
              </a:rPr>
              <a:t>秋肥申請・報告</a:t>
            </a:r>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スケジュール　　　　　　　　　　　　　　　・</a:t>
            </a:r>
            <a:r>
              <a:rPr kumimoji="1" lang="ja-JP" altLang="en-US" sz="2000" dirty="0">
                <a:solidFill>
                  <a:schemeClr val="tx1"/>
                </a:solidFill>
                <a:latin typeface="BIZ UDゴシック" panose="020B0400000000000000" pitchFamily="49" charset="-128"/>
                <a:ea typeface="BIZ UDゴシック" panose="020B0400000000000000" pitchFamily="49" charset="-128"/>
              </a:rPr>
              <a:t>・・　Ｐ</a:t>
            </a:r>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．７</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a:p>
            <a:endParaRPr lang="zh-TW" altLang="en-US" sz="2000" dirty="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４．</a:t>
            </a:r>
            <a:r>
              <a:rPr lang="ja-JP" altLang="en-US" sz="2000" dirty="0">
                <a:solidFill>
                  <a:schemeClr val="tx1"/>
                </a:solidFill>
                <a:latin typeface="BIZ UDゴシック" panose="020B0400000000000000" pitchFamily="49" charset="-128"/>
                <a:ea typeface="BIZ UDゴシック" panose="020B0400000000000000" pitchFamily="49" charset="-128"/>
              </a:rPr>
              <a:t>支援金</a:t>
            </a:r>
            <a:r>
              <a:rPr lang="ja-JP" altLang="en-US" sz="2000" dirty="0" smtClean="0">
                <a:solidFill>
                  <a:schemeClr val="tx1"/>
                </a:solidFill>
                <a:latin typeface="BIZ UDゴシック" panose="020B0400000000000000" pitchFamily="49" charset="-128"/>
                <a:ea typeface="BIZ UDゴシック" panose="020B0400000000000000" pitchFamily="49" charset="-128"/>
              </a:rPr>
              <a:t>シミュレーション　　　　　　　　　　　　　　　　　・</a:t>
            </a:r>
            <a:r>
              <a:rPr lang="ja-JP" altLang="en-US" sz="2000" dirty="0">
                <a:solidFill>
                  <a:schemeClr val="tx1"/>
                </a:solidFill>
                <a:latin typeface="BIZ UDゴシック" panose="020B0400000000000000" pitchFamily="49" charset="-128"/>
                <a:ea typeface="BIZ UDゴシック" panose="020B0400000000000000" pitchFamily="49" charset="-128"/>
              </a:rPr>
              <a:t>・・　Ｐ</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８</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2000" dirty="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５</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参加農業者が行う</a:t>
            </a:r>
            <a:r>
              <a:rPr lang="ja-JP" altLang="en-US" sz="2000" dirty="0" smtClean="0">
                <a:solidFill>
                  <a:schemeClr val="tx1"/>
                </a:solidFill>
                <a:latin typeface="BIZ UDゴシック" panose="020B0400000000000000" pitchFamily="49" charset="-128"/>
                <a:ea typeface="BIZ UDゴシック" panose="020B0400000000000000" pitchFamily="49" charset="-128"/>
              </a:rPr>
              <a:t>こと　　　　　　　　　　　　　　　　　　・</a:t>
            </a:r>
            <a:r>
              <a:rPr lang="ja-JP" altLang="en-US" sz="2000" dirty="0">
                <a:solidFill>
                  <a:schemeClr val="tx1"/>
                </a:solidFill>
                <a:latin typeface="BIZ UDゴシック" panose="020B0400000000000000" pitchFamily="49" charset="-128"/>
                <a:ea typeface="BIZ UDゴシック" panose="020B0400000000000000" pitchFamily="49" charset="-128"/>
              </a:rPr>
              <a:t>・・　Ｐ</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９</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６</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取組実施者（ＪＡ・ＪＡ部会・肥料商等）が行うこと</a:t>
            </a:r>
            <a:r>
              <a:rPr lang="en-US" altLang="ja-JP" sz="2000" dirty="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申請</a:t>
            </a:r>
            <a:r>
              <a:rPr lang="en-US" altLang="ja-JP"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　Ｐ</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en-US" altLang="ja-JP" sz="2000" dirty="0" smtClean="0">
                <a:solidFill>
                  <a:schemeClr val="tx1"/>
                </a:solidFill>
                <a:latin typeface="BIZ UDゴシック" panose="020B0400000000000000" pitchFamily="49" charset="-128"/>
                <a:ea typeface="BIZ UDゴシック" panose="020B0400000000000000" pitchFamily="49" charset="-128"/>
              </a:rPr>
              <a:t>22</a:t>
            </a:r>
            <a:endParaRPr lang="en-US" altLang="ja-JP" sz="2000" dirty="0">
              <a:solidFill>
                <a:schemeClr val="tx1"/>
              </a:solidFill>
              <a:latin typeface="BIZ UDゴシック" panose="020B0400000000000000" pitchFamily="49" charset="-128"/>
              <a:ea typeface="BIZ UDゴシック" panose="020B0400000000000000" pitchFamily="49" charset="-128"/>
            </a:endParaRPr>
          </a:p>
          <a:p>
            <a:endParaRPr lang="en-US" altLang="ja-JP" sz="2000" dirty="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７</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取組実施者（ＪＡ・ＪＡ部会・肥料商等）が行うこと</a:t>
            </a:r>
            <a:r>
              <a:rPr lang="en-US" altLang="ja-JP" sz="2000" dirty="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報告</a:t>
            </a:r>
            <a:r>
              <a:rPr lang="en-US" altLang="ja-JP"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ja-JP" altLang="en-US" sz="2000" dirty="0">
                <a:solidFill>
                  <a:schemeClr val="tx1"/>
                </a:solidFill>
                <a:latin typeface="BIZ UDゴシック" panose="020B0400000000000000" pitchFamily="49" charset="-128"/>
                <a:ea typeface="BIZ UDゴシック" panose="020B0400000000000000" pitchFamily="49" charset="-128"/>
              </a:rPr>
              <a:t>・・　Ｐ</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r>
              <a:rPr lang="en-US" altLang="ja-JP" sz="2000" dirty="0" smtClean="0">
                <a:solidFill>
                  <a:schemeClr val="tx1"/>
                </a:solidFill>
                <a:latin typeface="BIZ UDゴシック" panose="020B0400000000000000" pitchFamily="49" charset="-128"/>
                <a:ea typeface="BIZ UDゴシック" panose="020B0400000000000000" pitchFamily="49" charset="-128"/>
              </a:rPr>
              <a:t>31</a:t>
            </a:r>
            <a:endParaRPr lang="en-US" altLang="ja-JP"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27100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20</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５．参加農業者が行うこと</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37068217"/>
              </p:ext>
            </p:extLst>
          </p:nvPr>
        </p:nvGraphicFramePr>
        <p:xfrm>
          <a:off x="210921" y="1488140"/>
          <a:ext cx="11670423" cy="3013533"/>
        </p:xfrm>
        <a:graphic>
          <a:graphicData uri="http://schemas.openxmlformats.org/drawingml/2006/table">
            <a:tbl>
              <a:tblPr firstRow="1" bandRow="1">
                <a:tableStyleId>{21E4AEA4-8DFA-4A89-87EB-49C32662AFE0}</a:tableStyleId>
              </a:tblPr>
              <a:tblGrid>
                <a:gridCol w="1564091">
                  <a:extLst>
                    <a:ext uri="{9D8B030D-6E8A-4147-A177-3AD203B41FA5}">
                      <a16:colId xmlns:a16="http://schemas.microsoft.com/office/drawing/2014/main" val="3405099296"/>
                    </a:ext>
                  </a:extLst>
                </a:gridCol>
                <a:gridCol w="2475765">
                  <a:extLst>
                    <a:ext uri="{9D8B030D-6E8A-4147-A177-3AD203B41FA5}">
                      <a16:colId xmlns:a16="http://schemas.microsoft.com/office/drawing/2014/main" val="2680941897"/>
                    </a:ext>
                  </a:extLst>
                </a:gridCol>
                <a:gridCol w="4193976">
                  <a:extLst>
                    <a:ext uri="{9D8B030D-6E8A-4147-A177-3AD203B41FA5}">
                      <a16:colId xmlns:a16="http://schemas.microsoft.com/office/drawing/2014/main" val="124491128"/>
                    </a:ext>
                  </a:extLst>
                </a:gridCol>
                <a:gridCol w="2052559">
                  <a:extLst>
                    <a:ext uri="{9D8B030D-6E8A-4147-A177-3AD203B41FA5}">
                      <a16:colId xmlns:a16="http://schemas.microsoft.com/office/drawing/2014/main" val="3095195317"/>
                    </a:ext>
                  </a:extLst>
                </a:gridCol>
                <a:gridCol w="1384032">
                  <a:extLst>
                    <a:ext uri="{9D8B030D-6E8A-4147-A177-3AD203B41FA5}">
                      <a16:colId xmlns:a16="http://schemas.microsoft.com/office/drawing/2014/main" val="2819562351"/>
                    </a:ext>
                  </a:extLst>
                </a:gridCol>
              </a:tblGrid>
              <a:tr h="453213">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いつまでに</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行うこと</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チェックポイント等</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提出書類</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提出先</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006283179"/>
                  </a:ext>
                </a:extLst>
              </a:tr>
              <a:tr h="2470990">
                <a:tc>
                  <a:txBody>
                    <a:bodyPr/>
                    <a:lstStyle/>
                    <a:p>
                      <a:r>
                        <a:rPr kumimoji="1" lang="ja-JP" altLang="en-US" sz="1800" dirty="0" smtClean="0">
                          <a:latin typeface="BIZ UDゴシック" panose="020B0400000000000000" pitchFamily="49" charset="-128"/>
                          <a:ea typeface="BIZ UDゴシック" panose="020B0400000000000000" pitchFamily="49" charset="-128"/>
                        </a:rPr>
                        <a:t>６年</a:t>
                      </a:r>
                      <a:r>
                        <a:rPr kumimoji="1" lang="en-US" altLang="ja-JP" sz="1800" dirty="0" smtClean="0">
                          <a:solidFill>
                            <a:schemeClr val="tx1"/>
                          </a:solidFill>
                          <a:latin typeface="BIZ UDゴシック" panose="020B0400000000000000" pitchFamily="49" charset="-128"/>
                          <a:ea typeface="BIZ UDゴシック" panose="020B0400000000000000" pitchFamily="49" charset="-128"/>
                        </a:rPr>
                        <a:t>11</a:t>
                      </a:r>
                      <a:r>
                        <a:rPr kumimoji="1" lang="ja-JP" altLang="en-US" sz="1800" dirty="0" smtClean="0">
                          <a:solidFill>
                            <a:schemeClr val="tx1"/>
                          </a:solidFill>
                          <a:latin typeface="BIZ UDゴシック" panose="020B0400000000000000" pitchFamily="49" charset="-128"/>
                          <a:ea typeface="BIZ UDゴシック" panose="020B0400000000000000" pitchFamily="49" charset="-128"/>
                        </a:rPr>
                        <a:t>月頃</a:t>
                      </a:r>
                      <a:endParaRPr kumimoji="1" lang="en-US" altLang="ja-JP" sz="18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（注１）</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dirty="0" smtClean="0">
                          <a:latin typeface="BIZ UDゴシック" panose="020B0400000000000000" pitchFamily="49" charset="-128"/>
                          <a:ea typeface="BIZ UDゴシック" panose="020B0400000000000000" pitchFamily="49" charset="-128"/>
                        </a:rPr>
                        <a:t>化学肥料２割低減のために取り組んできた（取り組む）メニューをチェックする</a:t>
                      </a:r>
                      <a:endParaRPr kumimoji="1" lang="en-US" altLang="ja-JP" sz="180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kumimoji="1" lang="ja-JP" altLang="en-US" sz="1800" dirty="0" smtClean="0">
                        <a:latin typeface="BIZ UDゴシック" panose="020B0400000000000000" pitchFamily="49" charset="-128"/>
                        <a:ea typeface="BIZ UDゴシック" panose="020B0400000000000000" pitchFamily="49" charset="-128"/>
                      </a:endParaRPr>
                    </a:p>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◆４年度または５年度（令和６年</a:t>
                      </a:r>
                      <a:r>
                        <a:rPr kumimoji="1" lang="en-US" altLang="ja-JP" sz="1800" dirty="0" smtClean="0">
                          <a:latin typeface="BIZ UDゴシック" panose="020B0400000000000000" pitchFamily="49" charset="-128"/>
                          <a:ea typeface="BIZ UDゴシック" panose="020B0400000000000000" pitchFamily="49" charset="-128"/>
                        </a:rPr>
                        <a:t>10</a:t>
                      </a:r>
                      <a:r>
                        <a:rPr kumimoji="1" lang="ja-JP" altLang="en-US" sz="1800" dirty="0" smtClean="0">
                          <a:latin typeface="BIZ UDゴシック" panose="020B0400000000000000" pitchFamily="49" charset="-128"/>
                          <a:ea typeface="BIZ UDゴシック" panose="020B0400000000000000" pitchFamily="49" charset="-128"/>
                        </a:rPr>
                        <a:t>月</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まで）に実施した取り組みメニュー</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に２つ以上「〇」を付す</a:t>
                      </a:r>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◆今後の取り組みは、２つ以上「〇」</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を付す。そのうち、１つ以上は</a:t>
                      </a:r>
                      <a:r>
                        <a:rPr kumimoji="1" lang="ja-JP" altLang="en-US" sz="1800" dirty="0" err="1" smtClean="0">
                          <a:latin typeface="BIZ UDゴシック" panose="020B0400000000000000" pitchFamily="49" charset="-128"/>
                          <a:ea typeface="BIZ UDゴシック" panose="020B0400000000000000" pitchFamily="49" charset="-128"/>
                        </a:rPr>
                        <a:t>新し</a:t>
                      </a:r>
                      <a:r>
                        <a:rPr kumimoji="1" lang="ja-JP" altLang="en-US" sz="1800" dirty="0" smtClean="0">
                          <a:latin typeface="BIZ UDゴシック" panose="020B0400000000000000" pitchFamily="49" charset="-128"/>
                          <a:ea typeface="BIZ UDゴシック" panose="020B0400000000000000" pitchFamily="49" charset="-128"/>
                        </a:rPr>
                        <a:t>　</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a:t>
                      </a:r>
                      <a:r>
                        <a:rPr kumimoji="1" lang="ja-JP" altLang="en-US" sz="1800" dirty="0" err="1" smtClean="0">
                          <a:latin typeface="BIZ UDゴシック" panose="020B0400000000000000" pitchFamily="49" charset="-128"/>
                          <a:ea typeface="BIZ UDゴシック" panose="020B0400000000000000" pitchFamily="49" charset="-128"/>
                        </a:rPr>
                        <a:t>い</a:t>
                      </a:r>
                      <a:r>
                        <a:rPr kumimoji="1" lang="ja-JP" altLang="en-US" sz="1800" dirty="0" smtClean="0">
                          <a:latin typeface="BIZ UDゴシック" panose="020B0400000000000000" pitchFamily="49" charset="-128"/>
                          <a:ea typeface="BIZ UDゴシック" panose="020B0400000000000000" pitchFamily="49" charset="-128"/>
                        </a:rPr>
                        <a:t>取り組み・従来の取り組みの強　</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化・拡大「◎」を付す</a:t>
                      </a:r>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b="0" i="0" dirty="0" smtClean="0">
                          <a:solidFill>
                            <a:schemeClr val="tx1"/>
                          </a:solidFill>
                          <a:latin typeface="BIZ UDゴシック" panose="020B0400000000000000" pitchFamily="49" charset="-128"/>
                          <a:ea typeface="BIZ UDゴシック" panose="020B0400000000000000" pitchFamily="49" charset="-128"/>
                        </a:rPr>
                        <a:t>様式第７号</a:t>
                      </a:r>
                      <a:endParaRPr kumimoji="1" lang="en-US" altLang="ja-JP" sz="1800" b="0" i="0" dirty="0" smtClean="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800" dirty="0" smtClean="0">
                          <a:solidFill>
                            <a:srgbClr val="FF0000"/>
                          </a:solidFill>
                          <a:latin typeface="BIZ UDゴシック" panose="020B0400000000000000" pitchFamily="49" charset="-128"/>
                          <a:ea typeface="BIZ UDゴシック" panose="020B0400000000000000" pitchFamily="49" charset="-128"/>
                        </a:rPr>
                        <a:t>参考様式第７号</a:t>
                      </a:r>
                      <a:endParaRPr kumimoji="1" lang="en-US" altLang="ja-JP" sz="1800" dirty="0" smtClean="0">
                        <a:solidFill>
                          <a:srgbClr val="FF0000"/>
                        </a:solidFill>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取組実施者</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55763147"/>
                  </a:ext>
                </a:extLst>
              </a:tr>
            </a:tbl>
          </a:graphicData>
        </a:graphic>
      </p:graphicFrame>
      <p:sp>
        <p:nvSpPr>
          <p:cNvPr id="6" name="角丸四角形 5"/>
          <p:cNvSpPr/>
          <p:nvPr/>
        </p:nvSpPr>
        <p:spPr>
          <a:xfrm>
            <a:off x="4942192" y="609599"/>
            <a:ext cx="5114114" cy="663389"/>
          </a:xfrm>
          <a:prstGeom prst="roundRect">
            <a:avLst>
              <a:gd name="adj" fmla="val 50000"/>
            </a:avLst>
          </a:prstGeom>
          <a:ln w="28575"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latin typeface="BIZ UDゴシック" panose="020B0400000000000000" pitchFamily="49" charset="-128"/>
                <a:ea typeface="BIZ UDゴシック" panose="020B0400000000000000" pitchFamily="49" charset="-128"/>
              </a:rPr>
              <a:t>秋肥・春肥報告</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189516" y="4659996"/>
            <a:ext cx="5813361" cy="2298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注１）取組実施者（ＪＡ・ＪＡ部会・肥料商など）が定める日</a:t>
            </a:r>
            <a:endParaRPr kumimoji="1" lang="en-US" altLang="ja-JP" sz="1400" dirty="0" smtClean="0">
              <a:latin typeface="BIZ UDゴシック" panose="020B0400000000000000" pitchFamily="49" charset="-128"/>
              <a:ea typeface="BIZ UDゴシック" panose="020B0400000000000000" pitchFamily="49" charset="-128"/>
            </a:endParaRPr>
          </a:p>
        </p:txBody>
      </p:sp>
      <p:pic>
        <p:nvPicPr>
          <p:cNvPr id="1026" name="Picture 2" descr="肥料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8880" y="4842674"/>
            <a:ext cx="2720066" cy="272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コンポスト肥料無料提供継続中／東かがわ市ホームペー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160" y="5168551"/>
            <a:ext cx="2364468" cy="23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744511825"/>
              </p:ext>
            </p:extLst>
          </p:nvPr>
        </p:nvGraphicFramePr>
        <p:xfrm>
          <a:off x="189516" y="5602952"/>
          <a:ext cx="6859053" cy="1690372"/>
        </p:xfrm>
        <a:graphic>
          <a:graphicData uri="http://schemas.openxmlformats.org/drawingml/2006/table">
            <a:tbl>
              <a:tblPr firstRow="1" bandRow="1">
                <a:tableStyleId>{5C22544A-7EE6-4342-B048-85BDC9FD1C3A}</a:tableStyleId>
              </a:tblPr>
              <a:tblGrid>
                <a:gridCol w="3047460">
                  <a:extLst>
                    <a:ext uri="{9D8B030D-6E8A-4147-A177-3AD203B41FA5}">
                      <a16:colId xmlns:a16="http://schemas.microsoft.com/office/drawing/2014/main" val="3911565926"/>
                    </a:ext>
                  </a:extLst>
                </a:gridCol>
                <a:gridCol w="1627632">
                  <a:extLst>
                    <a:ext uri="{9D8B030D-6E8A-4147-A177-3AD203B41FA5}">
                      <a16:colId xmlns:a16="http://schemas.microsoft.com/office/drawing/2014/main" val="2458418962"/>
                    </a:ext>
                  </a:extLst>
                </a:gridCol>
                <a:gridCol w="2183961">
                  <a:extLst>
                    <a:ext uri="{9D8B030D-6E8A-4147-A177-3AD203B41FA5}">
                      <a16:colId xmlns:a16="http://schemas.microsoft.com/office/drawing/2014/main" val="1570522618"/>
                    </a:ext>
                  </a:extLst>
                </a:gridCol>
              </a:tblGrid>
              <a:tr h="370840">
                <a:tc>
                  <a:txBody>
                    <a:bodyPr/>
                    <a:lstStyle/>
                    <a:p>
                      <a:pPr algn="ctr"/>
                      <a:r>
                        <a:rPr kumimoji="1" lang="ja-JP" altLang="en-US" dirty="0" smtClean="0">
                          <a:solidFill>
                            <a:srgbClr val="FF0000"/>
                          </a:solidFill>
                        </a:rPr>
                        <a:t>申請類型</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様式第７号</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参考様式第７号</a:t>
                      </a:r>
                      <a:endParaRPr kumimoji="1" lang="ja-JP" altLang="en-US" dirty="0">
                        <a:solidFill>
                          <a:srgbClr val="FF0000"/>
                        </a:solidFill>
                      </a:endParaRPr>
                    </a:p>
                  </a:txBody>
                  <a:tcPr/>
                </a:tc>
                <a:extLst>
                  <a:ext uri="{0D108BD9-81ED-4DB2-BD59-A6C34878D82A}">
                    <a16:rowId xmlns:a16="http://schemas.microsoft.com/office/drawing/2014/main" val="2564464936"/>
                  </a:ext>
                </a:extLst>
              </a:tr>
              <a:tr h="370840">
                <a:tc>
                  <a:txBody>
                    <a:bodyPr/>
                    <a:lstStyle/>
                    <a:p>
                      <a:r>
                        <a:rPr kumimoji="1" lang="ja-JP" altLang="en-US" dirty="0" smtClean="0">
                          <a:solidFill>
                            <a:srgbClr val="FF0000"/>
                          </a:solidFill>
                        </a:rPr>
                        <a:t>①</a:t>
                      </a:r>
                      <a:r>
                        <a:rPr kumimoji="1" lang="en-US" altLang="ja-JP" dirty="0" smtClean="0">
                          <a:solidFill>
                            <a:srgbClr val="FF0000"/>
                          </a:solidFill>
                        </a:rPr>
                        <a:t>4</a:t>
                      </a:r>
                      <a:r>
                        <a:rPr kumimoji="1" lang="ja-JP" altLang="en-US" dirty="0" smtClean="0">
                          <a:solidFill>
                            <a:srgbClr val="FF0000"/>
                          </a:solidFill>
                        </a:rPr>
                        <a:t>事業年度</a:t>
                      </a:r>
                      <a:r>
                        <a:rPr kumimoji="1" lang="en-US" altLang="ja-JP" dirty="0" smtClean="0">
                          <a:solidFill>
                            <a:srgbClr val="FF0000"/>
                          </a:solidFill>
                        </a:rPr>
                        <a:t>(</a:t>
                      </a:r>
                      <a:r>
                        <a:rPr kumimoji="1" lang="ja-JP" altLang="en-US" dirty="0" smtClean="0">
                          <a:solidFill>
                            <a:srgbClr val="FF0000"/>
                          </a:solidFill>
                        </a:rPr>
                        <a:t>国庫・県</a:t>
                      </a:r>
                      <a:r>
                        <a:rPr kumimoji="1" lang="en-US" altLang="ja-JP" dirty="0" smtClean="0">
                          <a:solidFill>
                            <a:srgbClr val="FF0000"/>
                          </a:solidFill>
                        </a:rPr>
                        <a:t>)</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〇</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a:t>
                      </a:r>
                      <a:endParaRPr kumimoji="1" lang="ja-JP" altLang="en-US" dirty="0">
                        <a:solidFill>
                          <a:srgbClr val="FF0000"/>
                        </a:solidFill>
                      </a:endParaRPr>
                    </a:p>
                  </a:txBody>
                  <a:tcPr/>
                </a:tc>
                <a:extLst>
                  <a:ext uri="{0D108BD9-81ED-4DB2-BD59-A6C34878D82A}">
                    <a16:rowId xmlns:a16="http://schemas.microsoft.com/office/drawing/2014/main" val="3862567277"/>
                  </a:ext>
                </a:extLst>
              </a:tr>
              <a:tr h="370840">
                <a:tc>
                  <a:txBody>
                    <a:bodyPr/>
                    <a:lstStyle/>
                    <a:p>
                      <a:r>
                        <a:rPr kumimoji="1" lang="ja-JP" altLang="en-US" dirty="0" smtClean="0">
                          <a:solidFill>
                            <a:srgbClr val="FF0000"/>
                          </a:solidFill>
                        </a:rPr>
                        <a:t>②</a:t>
                      </a:r>
                      <a:r>
                        <a:rPr kumimoji="1" lang="en-US" altLang="ja-JP" dirty="0" smtClean="0">
                          <a:solidFill>
                            <a:srgbClr val="FF0000"/>
                          </a:solidFill>
                        </a:rPr>
                        <a:t>5</a:t>
                      </a:r>
                      <a:r>
                        <a:rPr kumimoji="1" lang="ja-JP" altLang="en-US" dirty="0" smtClean="0">
                          <a:solidFill>
                            <a:srgbClr val="FF0000"/>
                          </a:solidFill>
                        </a:rPr>
                        <a:t>事業年度</a:t>
                      </a:r>
                      <a:r>
                        <a:rPr kumimoji="1" lang="en-US" altLang="ja-JP" dirty="0" smtClean="0">
                          <a:solidFill>
                            <a:srgbClr val="FF0000"/>
                          </a:solidFill>
                        </a:rPr>
                        <a:t>(</a:t>
                      </a:r>
                      <a:r>
                        <a:rPr kumimoji="1" lang="ja-JP" altLang="en-US" dirty="0" smtClean="0">
                          <a:solidFill>
                            <a:srgbClr val="FF0000"/>
                          </a:solidFill>
                        </a:rPr>
                        <a:t>県単事業</a:t>
                      </a:r>
                      <a:r>
                        <a:rPr kumimoji="1" lang="en-US" altLang="ja-JP" dirty="0" smtClean="0">
                          <a:solidFill>
                            <a:srgbClr val="FF0000"/>
                          </a:solidFill>
                        </a:rPr>
                        <a:t>)</a:t>
                      </a:r>
                      <a:endParaRPr kumimoji="1" lang="ja-JP" altLang="en-US" dirty="0">
                        <a:solidFill>
                          <a:srgbClr val="FF0000"/>
                        </a:solidFill>
                      </a:endParaRPr>
                    </a:p>
                  </a:txBody>
                  <a:tcPr/>
                </a:tc>
                <a:tc>
                  <a:txBody>
                    <a:bodyPr/>
                    <a:lstStyle/>
                    <a:p>
                      <a:pPr algn="ctr"/>
                      <a:r>
                        <a:rPr kumimoji="1" lang="en-US" altLang="ja-JP" dirty="0" smtClean="0">
                          <a:solidFill>
                            <a:srgbClr val="FF0000"/>
                          </a:solidFill>
                        </a:rPr>
                        <a:t>―</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〇</a:t>
                      </a:r>
                      <a:endParaRPr kumimoji="1" lang="ja-JP" altLang="en-US" dirty="0">
                        <a:solidFill>
                          <a:srgbClr val="FF0000"/>
                        </a:solidFill>
                      </a:endParaRPr>
                    </a:p>
                  </a:txBody>
                  <a:tcPr/>
                </a:tc>
                <a:extLst>
                  <a:ext uri="{0D108BD9-81ED-4DB2-BD59-A6C34878D82A}">
                    <a16:rowId xmlns:a16="http://schemas.microsoft.com/office/drawing/2014/main" val="3464665069"/>
                  </a:ext>
                </a:extLst>
              </a:tr>
              <a:tr h="370840">
                <a:tc>
                  <a:txBody>
                    <a:bodyPr/>
                    <a:lstStyle/>
                    <a:p>
                      <a:r>
                        <a:rPr kumimoji="1" lang="ja-JP" altLang="en-US" b="1" u="sng" dirty="0" smtClean="0">
                          <a:solidFill>
                            <a:srgbClr val="FF0000"/>
                          </a:solidFill>
                        </a:rPr>
                        <a:t>①と②両方申請</a:t>
                      </a:r>
                      <a:endParaRPr kumimoji="1" lang="ja-JP" altLang="en-US" b="1" u="sng" dirty="0">
                        <a:solidFill>
                          <a:srgbClr val="FF0000"/>
                        </a:solidFill>
                      </a:endParaRPr>
                    </a:p>
                  </a:txBody>
                  <a:tcPr/>
                </a:tc>
                <a:tc>
                  <a:txBody>
                    <a:bodyPr/>
                    <a:lstStyle/>
                    <a:p>
                      <a:pPr algn="ctr"/>
                      <a:r>
                        <a:rPr kumimoji="1" lang="ja-JP" altLang="en-US" b="1" u="sng" dirty="0" smtClean="0">
                          <a:solidFill>
                            <a:srgbClr val="FF0000"/>
                          </a:solidFill>
                        </a:rPr>
                        <a:t>〇</a:t>
                      </a:r>
                      <a:endParaRPr kumimoji="1" lang="ja-JP" altLang="en-US" b="1" u="sng" dirty="0">
                        <a:solidFill>
                          <a:srgbClr val="FF0000"/>
                        </a:solidFill>
                      </a:endParaRPr>
                    </a:p>
                  </a:txBody>
                  <a:tcPr/>
                </a:tc>
                <a:tc>
                  <a:txBody>
                    <a:bodyPr/>
                    <a:lstStyle/>
                    <a:p>
                      <a:pPr algn="ctr"/>
                      <a:r>
                        <a:rPr kumimoji="1" lang="ja-JP" altLang="en-US" b="1" u="sng" dirty="0" smtClean="0">
                          <a:solidFill>
                            <a:srgbClr val="FF0000"/>
                          </a:solidFill>
                        </a:rPr>
                        <a:t>〇</a:t>
                      </a:r>
                      <a:endParaRPr kumimoji="1" lang="ja-JP" altLang="en-US" b="1" u="sng" dirty="0">
                        <a:solidFill>
                          <a:srgbClr val="FF0000"/>
                        </a:solidFill>
                      </a:endParaRPr>
                    </a:p>
                  </a:txBody>
                  <a:tcPr/>
                </a:tc>
                <a:extLst>
                  <a:ext uri="{0D108BD9-81ED-4DB2-BD59-A6C34878D82A}">
                    <a16:rowId xmlns:a16="http://schemas.microsoft.com/office/drawing/2014/main" val="2386807110"/>
                  </a:ext>
                </a:extLst>
              </a:tr>
            </a:tbl>
          </a:graphicData>
        </a:graphic>
      </p:graphicFrame>
      <p:sp>
        <p:nvSpPr>
          <p:cNvPr id="10" name="テキスト ボックス 9"/>
          <p:cNvSpPr txBox="1"/>
          <p:nvPr/>
        </p:nvSpPr>
        <p:spPr>
          <a:xfrm>
            <a:off x="210921" y="5168551"/>
            <a:ext cx="4397655" cy="369332"/>
          </a:xfrm>
          <a:prstGeom prst="rect">
            <a:avLst/>
          </a:prstGeom>
          <a:noFill/>
        </p:spPr>
        <p:txBody>
          <a:bodyPr wrap="square" rtlCol="0">
            <a:spAutoFit/>
          </a:bodyPr>
          <a:lstStyle/>
          <a:p>
            <a:r>
              <a:rPr kumimoji="1" lang="en-US" altLang="ja-JP" b="1" dirty="0" smtClean="0">
                <a:solidFill>
                  <a:srgbClr val="FF0000"/>
                </a:solidFill>
              </a:rPr>
              <a:t>※</a:t>
            </a:r>
            <a:r>
              <a:rPr kumimoji="1" lang="ja-JP" altLang="en-US" b="1" dirty="0">
                <a:solidFill>
                  <a:srgbClr val="FF0000"/>
                </a:solidFill>
              </a:rPr>
              <a:t> </a:t>
            </a:r>
            <a:r>
              <a:rPr kumimoji="1" lang="ja-JP" altLang="en-US" b="1" dirty="0" smtClean="0">
                <a:solidFill>
                  <a:srgbClr val="FF0000"/>
                </a:solidFill>
              </a:rPr>
              <a:t>参加農業者の提出が必要となる書類</a:t>
            </a:r>
            <a:endParaRPr kumimoji="1" lang="ja-JP" altLang="en-US" b="1" dirty="0">
              <a:solidFill>
                <a:srgbClr val="FF0000"/>
              </a:solidFill>
            </a:endParaRPr>
          </a:p>
        </p:txBody>
      </p:sp>
    </p:spTree>
    <p:extLst>
      <p:ext uri="{BB962C8B-B14F-4D97-AF65-F5344CB8AC3E}">
        <p14:creationId xmlns:p14="http://schemas.microsoft.com/office/powerpoint/2010/main" val="3359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21</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5" name="正方形/長方形 4"/>
          <p:cNvSpPr/>
          <p:nvPr/>
        </p:nvSpPr>
        <p:spPr>
          <a:xfrm>
            <a:off x="1944915" y="445432"/>
            <a:ext cx="8084456" cy="74819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600" b="1" dirty="0" smtClean="0">
              <a:latin typeface="BIZ UDゴシック" panose="020B0400000000000000" pitchFamily="49" charset="-128"/>
              <a:ea typeface="BIZ UDゴシック" panose="020B0400000000000000" pitchFamily="49" charset="-128"/>
            </a:endParaRPr>
          </a:p>
          <a:p>
            <a:r>
              <a:rPr lang="ja-JP" altLang="en-US" sz="1200" b="1" dirty="0" smtClean="0">
                <a:latin typeface="BIZ UDゴシック" panose="020B0400000000000000" pitchFamily="49" charset="-128"/>
                <a:ea typeface="BIZ UDゴシック" panose="020B0400000000000000" pitchFamily="49" charset="-128"/>
              </a:rPr>
              <a:t>様式</a:t>
            </a:r>
            <a:r>
              <a:rPr lang="ja-JP" altLang="en-US" sz="1200" b="1" dirty="0">
                <a:latin typeface="BIZ UDゴシック" panose="020B0400000000000000" pitchFamily="49" charset="-128"/>
                <a:ea typeface="BIZ UDゴシック" panose="020B0400000000000000" pitchFamily="49" charset="-128"/>
              </a:rPr>
              <a:t>第</a:t>
            </a:r>
            <a:r>
              <a:rPr lang="en-US" altLang="ja-JP" sz="1200" b="1" dirty="0">
                <a:latin typeface="BIZ UDゴシック" panose="020B0400000000000000" pitchFamily="49" charset="-128"/>
                <a:ea typeface="BIZ UDゴシック" panose="020B0400000000000000" pitchFamily="49" charset="-128"/>
              </a:rPr>
              <a:t>7</a:t>
            </a:r>
            <a:r>
              <a:rPr lang="ja-JP" altLang="en-US" sz="1200" b="1" dirty="0" smtClean="0">
                <a:latin typeface="BIZ UDゴシック" panose="020B0400000000000000" pitchFamily="49" charset="-128"/>
                <a:ea typeface="BIZ UDゴシック" panose="020B0400000000000000" pitchFamily="49" charset="-128"/>
              </a:rPr>
              <a:t>号</a:t>
            </a:r>
            <a:endParaRPr lang="en-US" altLang="ja-JP" sz="1200" b="1" dirty="0" smtClean="0">
              <a:latin typeface="BIZ UDゴシック" panose="020B0400000000000000" pitchFamily="49" charset="-128"/>
              <a:ea typeface="BIZ UDゴシック" panose="020B0400000000000000" pitchFamily="49" charset="-128"/>
            </a:endParaRPr>
          </a:p>
          <a:p>
            <a:pPr algn="ctr"/>
            <a:r>
              <a:rPr lang="zh-TW" altLang="en-US" sz="1200" b="1" dirty="0">
                <a:latin typeface="BIZ UDゴシック" panose="020B0400000000000000" pitchFamily="49" charset="-128"/>
                <a:ea typeface="BIZ UDゴシック" panose="020B0400000000000000" pitchFamily="49" charset="-128"/>
              </a:rPr>
              <a:t>化学肥料低減実施報告書</a:t>
            </a:r>
            <a:r>
              <a:rPr lang="zh-TW" altLang="en-US" sz="1200" dirty="0">
                <a:latin typeface="BIZ UDゴシック" panose="020B0400000000000000" pitchFamily="49" charset="-128"/>
                <a:ea typeface="BIZ UDゴシック" panose="020B0400000000000000" pitchFamily="49" charset="-128"/>
              </a:rPr>
              <a:t> </a:t>
            </a:r>
            <a:endParaRPr lang="en-US" altLang="zh-TW"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作付</a:t>
            </a:r>
            <a:r>
              <a:rPr lang="ja-JP" altLang="en-US" sz="1200" dirty="0" smtClean="0">
                <a:latin typeface="BIZ UDゴシック" panose="020B0400000000000000" pitchFamily="49" charset="-128"/>
                <a:ea typeface="BIZ UDゴシック" panose="020B0400000000000000" pitchFamily="49" charset="-128"/>
              </a:rPr>
              <a:t>概要</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氏名（法人・組織名）　　　　</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住所</a:t>
            </a:r>
            <a:r>
              <a:rPr lang="ja-JP" altLang="en-US" sz="1200" u="sng" dirty="0" smtClean="0">
                <a:latin typeface="BIZ UDゴシック" panose="020B0400000000000000" pitchFamily="49" charset="-128"/>
                <a:ea typeface="BIZ UDゴシック" panose="020B0400000000000000" pitchFamily="49" charset="-128"/>
              </a:rPr>
              <a:t>　　　　　　　　　　　　</a:t>
            </a:r>
            <a:endParaRPr lang="en-US" altLang="ja-JP" sz="1200" u="sng"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電話番号　　　　　　　　　　</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１</a:t>
            </a:r>
            <a:r>
              <a:rPr lang="ja-JP" altLang="en-US" sz="1200" dirty="0">
                <a:latin typeface="BIZ UDゴシック" panose="020B0400000000000000" pitchFamily="49" charset="-128"/>
                <a:ea typeface="BIZ UDゴシック" panose="020B0400000000000000" pitchFamily="49" charset="-128"/>
              </a:rPr>
              <a:t>． 実施する（してきた）取組メニューに「○」を付してください。</a:t>
            </a:r>
          </a:p>
          <a:p>
            <a:r>
              <a:rPr lang="ja-JP" altLang="en-US" sz="1200" dirty="0">
                <a:latin typeface="BIZ UDゴシック" panose="020B0400000000000000" pitchFamily="49" charset="-128"/>
                <a:ea typeface="BIZ UDゴシック" panose="020B0400000000000000" pitchFamily="49" charset="-128"/>
              </a:rPr>
              <a:t>　　２． 「今後の取組」には、実施する取組メニューが２つ以上必要です。そのうち</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つ以上は</a:t>
            </a:r>
            <a:r>
              <a:rPr lang="ja-JP" altLang="en-US" sz="1200" dirty="0" smtClean="0">
                <a:latin typeface="BIZ UDゴシック" panose="020B0400000000000000" pitchFamily="49" charset="-128"/>
                <a:ea typeface="BIZ UDゴシック" panose="020B0400000000000000" pitchFamily="49" charset="-128"/>
              </a:rPr>
              <a:t>、新しい</a:t>
            </a:r>
            <a:r>
              <a:rPr lang="ja-JP" altLang="en-US" sz="1200" dirty="0">
                <a:latin typeface="BIZ UDゴシック" panose="020B0400000000000000" pitchFamily="49" charset="-128"/>
                <a:ea typeface="BIZ UDゴシック" panose="020B0400000000000000" pitchFamily="49" charset="-128"/>
              </a:rPr>
              <a:t>取組</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　　　従来</a:t>
            </a:r>
            <a:r>
              <a:rPr lang="ja-JP" altLang="en-US" sz="1200" dirty="0">
                <a:latin typeface="BIZ UDゴシック" panose="020B0400000000000000" pitchFamily="49" charset="-128"/>
                <a:ea typeface="BIZ UDゴシック" panose="020B0400000000000000" pitchFamily="49" charset="-128"/>
              </a:rPr>
              <a:t>の取組の強化・拡大（「◎」で記入）を含むようにしてください</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r>
              <a:rPr lang="ja-JP" altLang="en-US" sz="1400" dirty="0" smtClean="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smtClean="0">
              <a:latin typeface="BIZ UDゴシック" panose="020B0400000000000000" pitchFamily="49" charset="-128"/>
              <a:ea typeface="BIZ UDゴシック" panose="020B0400000000000000" pitchFamily="49" charset="-128"/>
            </a:endParaRPr>
          </a:p>
          <a:p>
            <a:endParaRPr kumimoji="1" lang="ja-JP" altLang="en-US" sz="1600" dirty="0">
              <a:latin typeface="BIZ UDゴシック" panose="020B0400000000000000" pitchFamily="49" charset="-128"/>
              <a:ea typeface="BIZ UDゴシック" panose="020B0400000000000000" pitchFamily="49"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81502173"/>
              </p:ext>
            </p:extLst>
          </p:nvPr>
        </p:nvGraphicFramePr>
        <p:xfrm>
          <a:off x="2177143" y="1174990"/>
          <a:ext cx="3002643" cy="1071460"/>
        </p:xfrm>
        <a:graphic>
          <a:graphicData uri="http://schemas.openxmlformats.org/drawingml/2006/table">
            <a:tbl>
              <a:tblPr>
                <a:tableStyleId>{5940675A-B579-460E-94D1-54222C63F5DA}</a:tableStyleId>
              </a:tblPr>
              <a:tblGrid>
                <a:gridCol w="1291660">
                  <a:extLst>
                    <a:ext uri="{9D8B030D-6E8A-4147-A177-3AD203B41FA5}">
                      <a16:colId xmlns:a16="http://schemas.microsoft.com/office/drawing/2014/main" val="3370803906"/>
                    </a:ext>
                  </a:extLst>
                </a:gridCol>
                <a:gridCol w="1710983">
                  <a:extLst>
                    <a:ext uri="{9D8B030D-6E8A-4147-A177-3AD203B41FA5}">
                      <a16:colId xmlns:a16="http://schemas.microsoft.com/office/drawing/2014/main" val="1956728079"/>
                    </a:ext>
                  </a:extLst>
                </a:gridCol>
              </a:tblGrid>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作物名</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作付面積（</a:t>
                      </a:r>
                      <a:r>
                        <a:rPr lang="en-US" sz="1200" u="none" strike="noStrike" dirty="0">
                          <a:effectLst/>
                          <a:latin typeface="BIZ UDゴシック" panose="020B0400000000000000" pitchFamily="49" charset="-128"/>
                          <a:ea typeface="BIZ UDゴシック" panose="020B0400000000000000" pitchFamily="49" charset="-128"/>
                        </a:rPr>
                        <a:t>ha)</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2342069836"/>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323086354"/>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2729317630"/>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その他</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005432608"/>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3383204598"/>
                  </a:ext>
                </a:extLst>
              </a:tr>
            </a:tbl>
          </a:graphicData>
        </a:graphic>
      </p:graphicFrame>
      <p:sp>
        <p:nvSpPr>
          <p:cNvPr id="11" name="正方形/長方形 10"/>
          <p:cNvSpPr/>
          <p:nvPr/>
        </p:nvSpPr>
        <p:spPr>
          <a:xfrm>
            <a:off x="2177143" y="2365773"/>
            <a:ext cx="7634514" cy="740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3" name="楕円 12"/>
          <p:cNvSpPr/>
          <p:nvPr/>
        </p:nvSpPr>
        <p:spPr>
          <a:xfrm>
            <a:off x="6366315" y="3157221"/>
            <a:ext cx="3481613" cy="617374"/>
          </a:xfrm>
          <a:prstGeom prst="ellipse">
            <a:avLst/>
          </a:prstGeom>
          <a:ln w="2222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483216413"/>
              </p:ext>
            </p:extLst>
          </p:nvPr>
        </p:nvGraphicFramePr>
        <p:xfrm>
          <a:off x="2084600" y="3262085"/>
          <a:ext cx="7763328" cy="4614159"/>
        </p:xfrm>
        <a:graphic>
          <a:graphicData uri="http://schemas.openxmlformats.org/drawingml/2006/table">
            <a:tbl>
              <a:tblPr>
                <a:tableStyleId>{5940675A-B579-460E-94D1-54222C63F5DA}</a:tableStyleId>
              </a:tblPr>
              <a:tblGrid>
                <a:gridCol w="4628243">
                  <a:extLst>
                    <a:ext uri="{9D8B030D-6E8A-4147-A177-3AD203B41FA5}">
                      <a16:colId xmlns:a16="http://schemas.microsoft.com/office/drawing/2014/main" val="197529711"/>
                    </a:ext>
                  </a:extLst>
                </a:gridCol>
                <a:gridCol w="1712686">
                  <a:extLst>
                    <a:ext uri="{9D8B030D-6E8A-4147-A177-3AD203B41FA5}">
                      <a16:colId xmlns:a16="http://schemas.microsoft.com/office/drawing/2014/main" val="3365595072"/>
                    </a:ext>
                  </a:extLst>
                </a:gridCol>
                <a:gridCol w="1422399">
                  <a:extLst>
                    <a:ext uri="{9D8B030D-6E8A-4147-A177-3AD203B41FA5}">
                      <a16:colId xmlns:a16="http://schemas.microsoft.com/office/drawing/2014/main" val="2826276100"/>
                    </a:ext>
                  </a:extLst>
                </a:gridCol>
              </a:tblGrid>
              <a:tr h="354933">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取組メニュー</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令和４年度又は</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令和５年度の取組</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今後の取組</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994299891"/>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ア　土壌診断による施肥設計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990032228"/>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イ　生育診断による施肥設計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1342809409"/>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ウ　地域の低投入型の施肥設計の導入</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1938306637"/>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エ　堆肥の利用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804649008"/>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オ　汚泥肥料の利用（下水汚泥等）</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38994507"/>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カ　食品残渣など国内資源の利用（エとオ以外）</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3221356487"/>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キ　有機質肥料（指定混合肥料等を含む）の利用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06904438"/>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ク　緑肥作物の利用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3554175365"/>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ケ　肥料施用量の少ない品種の利用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066334155"/>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コ　低成分肥料</a:t>
                      </a:r>
                      <a:r>
                        <a:rPr lang="en-US" altLang="ja-JP" sz="1200" u="none" strike="noStrike" dirty="0">
                          <a:effectLst/>
                          <a:latin typeface="BIZ UDゴシック" panose="020B0400000000000000" pitchFamily="49" charset="-128"/>
                          <a:ea typeface="BIZ UDゴシック" panose="020B0400000000000000" pitchFamily="49" charset="-128"/>
                        </a:rPr>
                        <a:t>(</a:t>
                      </a:r>
                      <a:r>
                        <a:rPr lang="ja-JP" altLang="en-US" sz="1200" u="none" strike="noStrike" dirty="0">
                          <a:effectLst/>
                          <a:latin typeface="BIZ UDゴシック" panose="020B0400000000000000" pitchFamily="49" charset="-128"/>
                          <a:ea typeface="BIZ UDゴシック" panose="020B0400000000000000" pitchFamily="49" charset="-128"/>
                        </a:rPr>
                        <a:t>単肥配合を含む）の利用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233317284"/>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サ　可変施肥機の利用（ドローンの活用等を含む）</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817808535"/>
                  </a:ext>
                </a:extLst>
              </a:tr>
              <a:tr h="399104">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シ　局所施肥（側条施肥、うね立て同時施肥、</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　　灌注施肥等）の利用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157715673"/>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ス　育苗箱（ポット苗）施肥の利用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602013905"/>
                  </a:ext>
                </a:extLst>
              </a:tr>
              <a:tr h="531337">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セ　化学肥料の使用量及びコスト節減の観点からの</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     施肥量・肥料銘柄の見直し</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　　（ア～スに係るものを除く。）</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270844593"/>
                  </a:ext>
                </a:extLst>
              </a:tr>
              <a:tr h="323780">
                <a:tc>
                  <a:txBody>
                    <a:bodyPr/>
                    <a:lstStyle/>
                    <a:p>
                      <a:pPr algn="l" fontAlgn="ctr"/>
                      <a:r>
                        <a:rPr lang="ja-JP" altLang="en-US" sz="1200" u="none" strike="noStrike" dirty="0" smtClean="0">
                          <a:effectLst/>
                          <a:latin typeface="BIZ UDゴシック" panose="020B0400000000000000" pitchFamily="49" charset="-128"/>
                          <a:ea typeface="BIZ UDゴシック" panose="020B0400000000000000" pitchFamily="49" charset="-128"/>
                        </a:rPr>
                        <a:t>ソ　地域特認技術の利用（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smtClean="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smtClean="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018746304"/>
                  </a:ext>
                </a:extLst>
              </a:tr>
              <a:tr h="286253">
                <a:tc>
                  <a:txBody>
                    <a:bodyPr/>
                    <a:lstStyle/>
                    <a:p>
                      <a:pPr algn="l" fontAlgn="ctr"/>
                      <a:r>
                        <a:rPr lang="zh-TW" altLang="en-US" sz="1200" u="none" strike="noStrike" dirty="0">
                          <a:effectLst/>
                          <a:latin typeface="BIZ UDゴシック" panose="020B0400000000000000" pitchFamily="49" charset="-128"/>
                          <a:ea typeface="BIZ UDゴシック" panose="020B0400000000000000" pitchFamily="49" charset="-128"/>
                        </a:rPr>
                        <a:t>　総取組面積</a:t>
                      </a:r>
                      <a:endParaRPr lang="zh-TW"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en-US" sz="1200" u="none" strike="noStrike" dirty="0">
                          <a:effectLst/>
                          <a:latin typeface="BIZ UDゴシック" panose="020B0400000000000000" pitchFamily="49" charset="-128"/>
                          <a:ea typeface="BIZ UDゴシック" panose="020B0400000000000000" pitchFamily="49" charset="-128"/>
                        </a:rPr>
                        <a:t>○○ha</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en-US" sz="1200" u="none" strike="noStrike" dirty="0">
                          <a:effectLst/>
                          <a:latin typeface="BIZ UDゴシック" panose="020B0400000000000000" pitchFamily="49" charset="-128"/>
                          <a:ea typeface="BIZ UDゴシック" panose="020B0400000000000000" pitchFamily="49" charset="-128"/>
                        </a:rPr>
                        <a:t>○○ha</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1117087882"/>
                  </a:ext>
                </a:extLst>
              </a:tr>
            </a:tbl>
          </a:graphicData>
        </a:graphic>
      </p:graphicFrame>
      <p:cxnSp>
        <p:nvCxnSpPr>
          <p:cNvPr id="15" name="直線コネクタ 14"/>
          <p:cNvCxnSpPr/>
          <p:nvPr/>
        </p:nvCxnSpPr>
        <p:spPr>
          <a:xfrm>
            <a:off x="9785802" y="3439845"/>
            <a:ext cx="771270" cy="127447"/>
          </a:xfrm>
          <a:prstGeom prst="line">
            <a:avLst/>
          </a:prstGeom>
          <a:ln w="22225">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10159483" y="3563662"/>
            <a:ext cx="1795087" cy="2782274"/>
          </a:xfrm>
          <a:prstGeom prst="roundRect">
            <a:avLst/>
          </a:prstGeom>
          <a:ln w="2222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４年度・５年度は秋肥・春肥の取り組み</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「今後の取組」は、時期に関係なく化学肥料を低減する自身の取り組み予定</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a:solidFill>
                  <a:srgbClr val="FF0000"/>
                </a:solidFill>
                <a:latin typeface="BIZ UDゴシック" panose="020B0400000000000000" pitchFamily="49" charset="-128"/>
                <a:ea typeface="BIZ UDゴシック" panose="020B0400000000000000" pitchFamily="49" charset="-128"/>
              </a:rPr>
              <a:t>県</a:t>
            </a:r>
            <a:r>
              <a:rPr kumimoji="1" lang="ja-JP" altLang="en-US" sz="1400" dirty="0" smtClean="0">
                <a:solidFill>
                  <a:srgbClr val="FF0000"/>
                </a:solidFill>
                <a:latin typeface="BIZ UDゴシック" panose="020B0400000000000000" pitchFamily="49" charset="-128"/>
                <a:ea typeface="BIZ UDゴシック" panose="020B0400000000000000" pitchFamily="49" charset="-128"/>
              </a:rPr>
              <a:t>事業については「令和６年</a:t>
            </a:r>
            <a:r>
              <a:rPr kumimoji="1" lang="en-US" altLang="ja-JP" sz="1400" dirty="0" smtClean="0">
                <a:solidFill>
                  <a:srgbClr val="FF0000"/>
                </a:solidFill>
                <a:latin typeface="BIZ UDゴシック" panose="020B0400000000000000" pitchFamily="49" charset="-128"/>
                <a:ea typeface="BIZ UDゴシック" panose="020B0400000000000000" pitchFamily="49" charset="-128"/>
              </a:rPr>
              <a:t>10</a:t>
            </a:r>
            <a:r>
              <a:rPr kumimoji="1" lang="ja-JP" altLang="en-US" sz="1400" dirty="0" smtClean="0">
                <a:solidFill>
                  <a:srgbClr val="FF0000"/>
                </a:solidFill>
                <a:latin typeface="BIZ UDゴシック" panose="020B0400000000000000" pitchFamily="49" charset="-128"/>
                <a:ea typeface="BIZ UDゴシック" panose="020B0400000000000000" pitchFamily="49" charset="-128"/>
              </a:rPr>
              <a:t>月末までの取組」</a:t>
            </a:r>
            <a:r>
              <a:rPr kumimoji="1" lang="ja-JP" altLang="en-US" sz="1400" dirty="0">
                <a:solidFill>
                  <a:srgbClr val="FF0000"/>
                </a:solidFill>
                <a:latin typeface="BIZ UDゴシック" panose="020B0400000000000000" pitchFamily="49" charset="-128"/>
                <a:ea typeface="BIZ UDゴシック" panose="020B0400000000000000" pitchFamily="49" charset="-128"/>
              </a:rPr>
              <a:t>に</a:t>
            </a:r>
            <a:r>
              <a:rPr kumimoji="1" lang="ja-JP" altLang="en-US" sz="1400" dirty="0" smtClean="0">
                <a:solidFill>
                  <a:srgbClr val="FF0000"/>
                </a:solidFill>
                <a:latin typeface="BIZ UDゴシック" panose="020B0400000000000000" pitchFamily="49" charset="-128"/>
                <a:ea typeface="BIZ UDゴシック" panose="020B0400000000000000" pitchFamily="49" charset="-128"/>
              </a:rPr>
              <a:t>ついて記載する</a:t>
            </a:r>
            <a:endParaRPr kumimoji="1" lang="ja-JP" altLang="en-US" sz="1400" dirty="0">
              <a:solidFill>
                <a:srgbClr val="FF0000"/>
              </a:solidFill>
              <a:latin typeface="BIZ UDゴシック" panose="020B0400000000000000" pitchFamily="49" charset="-128"/>
              <a:ea typeface="BIZ UDゴシック" panose="020B0400000000000000" pitchFamily="49" charset="-128"/>
            </a:endParaRPr>
          </a:p>
        </p:txBody>
      </p:sp>
      <p:cxnSp>
        <p:nvCxnSpPr>
          <p:cNvPr id="24" name="直線コネクタ 23"/>
          <p:cNvCxnSpPr/>
          <p:nvPr/>
        </p:nvCxnSpPr>
        <p:spPr>
          <a:xfrm>
            <a:off x="6081486" y="1451429"/>
            <a:ext cx="3704316" cy="0"/>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6081486" y="1618344"/>
            <a:ext cx="3704316" cy="0"/>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6081486" y="1843315"/>
            <a:ext cx="3704316" cy="0"/>
          </a:xfrm>
          <a:prstGeom prst="line">
            <a:avLst/>
          </a:prstGeom>
        </p:spPr>
        <p:style>
          <a:lnRef idx="1">
            <a:schemeClr val="dk1"/>
          </a:lnRef>
          <a:fillRef idx="0">
            <a:schemeClr val="dk1"/>
          </a:fillRef>
          <a:effectRef idx="0">
            <a:schemeClr val="dk1"/>
          </a:effectRef>
          <a:fontRef idx="minor">
            <a:schemeClr val="tx1"/>
          </a:fontRef>
        </p:style>
      </p:cxnSp>
      <p:sp>
        <p:nvSpPr>
          <p:cNvPr id="19" name="角丸四角形 18"/>
          <p:cNvSpPr/>
          <p:nvPr/>
        </p:nvSpPr>
        <p:spPr>
          <a:xfrm>
            <a:off x="8000283" y="435491"/>
            <a:ext cx="3695289" cy="975550"/>
          </a:xfrm>
          <a:prstGeom prst="roundRect">
            <a:avLst/>
          </a:prstGeom>
          <a:solidFill>
            <a:schemeClr val="accent4">
              <a:lumMod val="20000"/>
              <a:lumOff val="80000"/>
            </a:schemeClr>
          </a:solidFill>
          <a:ln w="2222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0000"/>
              </a:lnSpc>
            </a:pP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令和４年度事業の記載例。令和５年度県単独事業の参加農業者は参考様式第７号を作成する。</a:t>
            </a:r>
            <a:endParaRPr kumimoji="1" lang="en-US" altLang="ja-JP" sz="1400" b="1" dirty="0" smtClean="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4564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22</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a:solidFill>
                  <a:schemeClr val="tx1"/>
                </a:solidFill>
                <a:latin typeface="BIZ UDゴシック" panose="020B0400000000000000" pitchFamily="49" charset="-128"/>
                <a:ea typeface="BIZ UDゴシック" panose="020B0400000000000000" pitchFamily="49" charset="-128"/>
              </a:rPr>
              <a:t>６</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．取組実施者（</a:t>
            </a:r>
            <a:r>
              <a:rPr kumimoji="1" lang="ja-JP" altLang="en-US" sz="2800" dirty="0">
                <a:solidFill>
                  <a:schemeClr val="tx1"/>
                </a:solidFill>
                <a:latin typeface="BIZ UDゴシック" panose="020B0400000000000000" pitchFamily="49" charset="-128"/>
                <a:ea typeface="BIZ UDゴシック" panose="020B0400000000000000" pitchFamily="49" charset="-128"/>
              </a:rPr>
              <a:t>ＪＡ・ＪＡ部会・肥料商等）が行う</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こと</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申請</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614673857"/>
              </p:ext>
            </p:extLst>
          </p:nvPr>
        </p:nvGraphicFramePr>
        <p:xfrm>
          <a:off x="210921" y="1488142"/>
          <a:ext cx="11670423" cy="6747296"/>
        </p:xfrm>
        <a:graphic>
          <a:graphicData uri="http://schemas.openxmlformats.org/drawingml/2006/table">
            <a:tbl>
              <a:tblPr firstRow="1" bandRow="1">
                <a:tableStyleId>{21E4AEA4-8DFA-4A89-87EB-49C32662AFE0}</a:tableStyleId>
              </a:tblPr>
              <a:tblGrid>
                <a:gridCol w="1564091">
                  <a:extLst>
                    <a:ext uri="{9D8B030D-6E8A-4147-A177-3AD203B41FA5}">
                      <a16:colId xmlns:a16="http://schemas.microsoft.com/office/drawing/2014/main" val="3405099296"/>
                    </a:ext>
                  </a:extLst>
                </a:gridCol>
                <a:gridCol w="2475765">
                  <a:extLst>
                    <a:ext uri="{9D8B030D-6E8A-4147-A177-3AD203B41FA5}">
                      <a16:colId xmlns:a16="http://schemas.microsoft.com/office/drawing/2014/main" val="2680941897"/>
                    </a:ext>
                  </a:extLst>
                </a:gridCol>
                <a:gridCol w="4193976">
                  <a:extLst>
                    <a:ext uri="{9D8B030D-6E8A-4147-A177-3AD203B41FA5}">
                      <a16:colId xmlns:a16="http://schemas.microsoft.com/office/drawing/2014/main" val="124491128"/>
                    </a:ext>
                  </a:extLst>
                </a:gridCol>
                <a:gridCol w="1913908">
                  <a:extLst>
                    <a:ext uri="{9D8B030D-6E8A-4147-A177-3AD203B41FA5}">
                      <a16:colId xmlns:a16="http://schemas.microsoft.com/office/drawing/2014/main" val="3095195317"/>
                    </a:ext>
                  </a:extLst>
                </a:gridCol>
                <a:gridCol w="1522683">
                  <a:extLst>
                    <a:ext uri="{9D8B030D-6E8A-4147-A177-3AD203B41FA5}">
                      <a16:colId xmlns:a16="http://schemas.microsoft.com/office/drawing/2014/main" val="2819562351"/>
                    </a:ext>
                  </a:extLst>
                </a:gridCol>
              </a:tblGrid>
              <a:tr h="405673">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いつまでに</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行うこと</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チェックポイント等</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提出書類</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提出先</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006283179"/>
                  </a:ext>
                </a:extLst>
              </a:tr>
              <a:tr h="1424241">
                <a:tc rowSpan="3">
                  <a:txBody>
                    <a:bodyPr/>
                    <a:lstStyle/>
                    <a:p>
                      <a:pPr>
                        <a:lnSpc>
                          <a:spcPts val="2700"/>
                        </a:lnSpc>
                      </a:pPr>
                      <a:r>
                        <a:rPr kumimoji="1" lang="ja-JP" altLang="en-US" sz="1800" b="0" dirty="0" smtClean="0">
                          <a:latin typeface="BIZ UDゴシック" panose="020B0400000000000000" pitchFamily="49" charset="-128"/>
                          <a:ea typeface="BIZ UDゴシック" panose="020B0400000000000000" pitchFamily="49" charset="-128"/>
                        </a:rPr>
                        <a:t>秋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令和６年</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a:lnSpc>
                          <a:spcPts val="2700"/>
                        </a:lnSpc>
                      </a:pPr>
                      <a:r>
                        <a:rPr kumimoji="1" lang="ja-JP" altLang="en-US" sz="1800" b="0" dirty="0" smtClean="0">
                          <a:latin typeface="BIZ UDゴシック" panose="020B0400000000000000" pitchFamily="49" charset="-128"/>
                          <a:ea typeface="BIZ UDゴシック" panose="020B0400000000000000" pitchFamily="49" charset="-128"/>
                        </a:rPr>
                        <a:t>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１月</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22</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日</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txBody>
                  <a:tcPr/>
                </a:tc>
                <a:tc rowSpan="3">
                  <a:txBody>
                    <a:bodyPr/>
                    <a:lstStyle/>
                    <a:p>
                      <a:r>
                        <a:rPr kumimoji="1" lang="ja-JP" altLang="en-US" sz="1800" b="0" dirty="0" smtClean="0">
                          <a:latin typeface="BIZ UDゴシック" panose="020B0400000000000000" pitchFamily="49" charset="-128"/>
                          <a:ea typeface="BIZ UDゴシック" panose="020B0400000000000000" pitchFamily="49" charset="-128"/>
                        </a:rPr>
                        <a:t>参加農業者の</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申請書および</a:t>
                      </a:r>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参考様式第</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2</a:t>
                      </a:r>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号</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同第</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3</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号</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a:t>
                      </a:r>
                      <a:r>
                        <a:rPr kumimoji="1" lang="ja-JP" altLang="en-US" sz="1800" b="0" dirty="0" smtClean="0">
                          <a:latin typeface="BIZ UDゴシック" panose="020B0400000000000000" pitchFamily="49" charset="-128"/>
                          <a:ea typeface="BIZ UDゴシック" panose="020B0400000000000000" pitchFamily="49" charset="-128"/>
                        </a:rPr>
                        <a:t>を確認し、申請様式を作成・提出する</a:t>
                      </a:r>
                      <a:endParaRPr kumimoji="1" lang="ja-JP" altLang="en-US" sz="1800" b="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BIZ UDゴシック" panose="020B0400000000000000" pitchFamily="49" charset="-128"/>
                          <a:ea typeface="BIZ UDゴシック" panose="020B0400000000000000" pitchFamily="49" charset="-128"/>
                        </a:rPr>
                        <a:t>◆</a:t>
                      </a:r>
                      <a:r>
                        <a:rPr lang="ja-JP" altLang="ja-JP" sz="1800" b="0" dirty="0" smtClean="0">
                          <a:latin typeface="BIZ UDゴシック" panose="020B0400000000000000" pitchFamily="49" charset="-128"/>
                          <a:ea typeface="BIZ UDゴシック" panose="020B0400000000000000" pitchFamily="49" charset="-128"/>
                        </a:rPr>
                        <a:t>令和</a:t>
                      </a:r>
                      <a:r>
                        <a:rPr lang="ja-JP" altLang="en-US" sz="1800" b="0" dirty="0" smtClean="0">
                          <a:latin typeface="BIZ UDゴシック" panose="020B0400000000000000" pitchFamily="49" charset="-128"/>
                          <a:ea typeface="BIZ UDゴシック" panose="020B0400000000000000" pitchFamily="49" charset="-128"/>
                        </a:rPr>
                        <a:t>〇</a:t>
                      </a:r>
                      <a:r>
                        <a:rPr lang="ja-JP" altLang="ja-JP" sz="1800" b="0" dirty="0" smtClean="0">
                          <a:latin typeface="BIZ UDゴシック" panose="020B0400000000000000" pitchFamily="49" charset="-128"/>
                          <a:ea typeface="BIZ UDゴシック" panose="020B0400000000000000" pitchFamily="49" charset="-128"/>
                        </a:rPr>
                        <a:t>年度</a:t>
                      </a:r>
                      <a:r>
                        <a:rPr lang="ja-JP" altLang="en-US" sz="1800" b="0" dirty="0" smtClean="0">
                          <a:latin typeface="BIZ UDゴシック" panose="020B0400000000000000" pitchFamily="49" charset="-128"/>
                          <a:ea typeface="BIZ UDゴシック" panose="020B0400000000000000" pitchFamily="49" charset="-128"/>
                        </a:rPr>
                        <a:t>県</a:t>
                      </a:r>
                      <a:r>
                        <a:rPr lang="ja-JP" altLang="ja-JP" sz="1800" b="0" dirty="0" smtClean="0">
                          <a:latin typeface="BIZ UDゴシック" panose="020B0400000000000000" pitchFamily="49" charset="-128"/>
                          <a:ea typeface="BIZ UDゴシック" panose="020B0400000000000000" pitchFamily="49" charset="-128"/>
                        </a:rPr>
                        <a:t>肥料価格高騰対策事業取組計画書の（変更）承認申請書</a:t>
                      </a:r>
                      <a:r>
                        <a:rPr lang="ja-JP" altLang="en-US" sz="1800" b="0" dirty="0" smtClean="0">
                          <a:latin typeface="BIZ UDゴシック" panose="020B0400000000000000" pitchFamily="49" charset="-128"/>
                          <a:ea typeface="BIZ UDゴシック" panose="020B0400000000000000" pitchFamily="49" charset="-128"/>
                        </a:rPr>
                        <a:t>は、</a:t>
                      </a:r>
                      <a:endParaRPr lang="en-US" altLang="ja-JP" sz="18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latin typeface="BIZ UDゴシック" panose="020B0400000000000000" pitchFamily="49" charset="-128"/>
                          <a:ea typeface="BIZ UDゴシック" panose="020B0400000000000000" pitchFamily="49" charset="-128"/>
                        </a:rPr>
                        <a:t>　「令和</a:t>
                      </a:r>
                      <a:r>
                        <a:rPr lang="ja-JP" altLang="en-US" sz="1800" b="0" dirty="0" smtClean="0">
                          <a:solidFill>
                            <a:srgbClr val="FF0000"/>
                          </a:solidFill>
                          <a:latin typeface="BIZ UDゴシック" panose="020B0400000000000000" pitchFamily="49" charset="-128"/>
                          <a:ea typeface="BIZ UDゴシック" panose="020B0400000000000000" pitchFamily="49" charset="-128"/>
                        </a:rPr>
                        <a:t>５</a:t>
                      </a:r>
                      <a:r>
                        <a:rPr lang="ja-JP" altLang="en-US" sz="1800" b="0" dirty="0" smtClean="0">
                          <a:latin typeface="BIZ UDゴシック" panose="020B0400000000000000" pitchFamily="49" charset="-128"/>
                          <a:ea typeface="BIZ UDゴシック" panose="020B0400000000000000" pitchFamily="49" charset="-128"/>
                        </a:rPr>
                        <a:t>年県肥料価格高騰対策事業取組計画書</a:t>
                      </a:r>
                      <a:r>
                        <a:rPr lang="ja-JP" altLang="en-US" sz="1800" b="0" dirty="0" smtClean="0">
                          <a:solidFill>
                            <a:srgbClr val="FF0000"/>
                          </a:solidFill>
                          <a:latin typeface="BIZ UDゴシック" panose="020B0400000000000000" pitchFamily="49" charset="-128"/>
                          <a:ea typeface="BIZ UDゴシック" panose="020B0400000000000000" pitchFamily="49" charset="-128"/>
                        </a:rPr>
                        <a:t>承認申請書</a:t>
                      </a:r>
                      <a:r>
                        <a:rPr lang="ja-JP" altLang="en-US" sz="1800" b="0" dirty="0" smtClean="0">
                          <a:latin typeface="BIZ UDゴシック" panose="020B0400000000000000" pitchFamily="49" charset="-128"/>
                          <a:ea typeface="BIZ UDゴシック" panose="020B0400000000000000" pitchFamily="49" charset="-128"/>
                        </a:rPr>
                        <a:t>」とする</a:t>
                      </a:r>
                      <a:endParaRPr lang="en-US" altLang="ja-JP" sz="18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latin typeface="BIZ UDゴシック" panose="020B0400000000000000" pitchFamily="49" charset="-128"/>
                          <a:ea typeface="BIZ UDゴシック" panose="020B0400000000000000" pitchFamily="49" charset="-128"/>
                        </a:rPr>
                        <a:t>◆押印は不要</a:t>
                      </a:r>
                      <a:endParaRPr lang="en-US" altLang="ja-JP" sz="1800" b="0" dirty="0" smtClean="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b="0" spc="-300" dirty="0" smtClean="0">
                          <a:latin typeface="BIZ UDゴシック" panose="020B0400000000000000" pitchFamily="49" charset="-128"/>
                          <a:ea typeface="BIZ UDゴシック" panose="020B0400000000000000" pitchFamily="49" charset="-128"/>
                        </a:rPr>
                        <a:t>参考様式第１</a:t>
                      </a:r>
                      <a:r>
                        <a:rPr kumimoji="1" lang="en-US" altLang="ja-JP" sz="1800" b="0" spc="-300" dirty="0" smtClean="0">
                          <a:latin typeface="BIZ UDゴシック" panose="020B0400000000000000" pitchFamily="49" charset="-128"/>
                          <a:ea typeface="BIZ UDゴシック" panose="020B0400000000000000" pitchFamily="49" charset="-128"/>
                        </a:rPr>
                        <a:t>-</a:t>
                      </a:r>
                      <a:r>
                        <a:rPr kumimoji="1" lang="ja-JP" altLang="en-US" sz="1800" b="0" spc="-300" dirty="0" smtClean="0">
                          <a:latin typeface="BIZ UDゴシック" panose="020B0400000000000000" pitchFamily="49" charset="-128"/>
                          <a:ea typeface="BIZ UDゴシック" panose="020B0400000000000000" pitchFamily="49" charset="-128"/>
                        </a:rPr>
                        <a:t>１号</a:t>
                      </a:r>
                      <a:endParaRPr kumimoji="1" lang="en-US" altLang="ja-JP" sz="1800" b="0" spc="-300" dirty="0" smtClean="0">
                        <a:latin typeface="BIZ UDゴシック" panose="020B0400000000000000" pitchFamily="49" charset="-128"/>
                        <a:ea typeface="BIZ UDゴシック" panose="020B0400000000000000" pitchFamily="49" charset="-128"/>
                      </a:endParaRPr>
                    </a:p>
                  </a:txBody>
                  <a:tcPr/>
                </a:tc>
                <a:tc rowSpan="3">
                  <a:txBody>
                    <a:bodyPr/>
                    <a:lstStyle/>
                    <a:p>
                      <a:pPr algn="ctr"/>
                      <a:r>
                        <a:rPr kumimoji="1" lang="ja-JP" altLang="en-US" sz="1800" b="0" dirty="0" smtClean="0">
                          <a:latin typeface="BIZ UDゴシック" panose="020B0400000000000000" pitchFamily="49" charset="-128"/>
                          <a:ea typeface="BIZ UDゴシック" panose="020B0400000000000000" pitchFamily="49" charset="-128"/>
                        </a:rPr>
                        <a:t>県協議会</a:t>
                      </a:r>
                      <a:endParaRPr kumimoji="1" lang="ja-JP" altLang="en-US" sz="1800" b="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55763147"/>
                  </a:ext>
                </a:extLst>
              </a:tr>
              <a:tr h="1691286">
                <a:tc v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latin typeface="BIZ UDゴシック" panose="020B0400000000000000" pitchFamily="49" charset="-128"/>
                          <a:ea typeface="BIZ UDゴシック" panose="020B0400000000000000" pitchFamily="49" charset="-128"/>
                        </a:rPr>
                        <a:t>◆取組実施者をＪＡとした場合の代表</a:t>
                      </a:r>
                      <a:endParaRPr lang="en-US" altLang="ja-JP" sz="18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latin typeface="BIZ UDゴシック" panose="020B0400000000000000" pitchFamily="49" charset="-128"/>
                          <a:ea typeface="BIZ UDゴシック" panose="020B0400000000000000" pitchFamily="49" charset="-128"/>
                        </a:rPr>
                        <a:t>　者は、代表理事組合長名とする</a:t>
                      </a:r>
                      <a:endParaRPr lang="en-US" altLang="ja-JP" sz="18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◆第３所要額</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A</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：参加農業者への県支</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　　援予定額の合計を記載</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a:t>
                      </a:r>
                      <a:r>
                        <a:rPr kumimoji="1" lang="zh-TW" altLang="en-US" sz="1800" b="0" dirty="0" smtClean="0">
                          <a:solidFill>
                            <a:srgbClr val="FF0000"/>
                          </a:solidFill>
                          <a:latin typeface="BIZ UDゴシック" panose="020B0400000000000000" pitchFamily="49" charset="-128"/>
                          <a:ea typeface="BIZ UDゴシック" panose="020B0400000000000000" pitchFamily="49" charset="-128"/>
                        </a:rPr>
                        <a:t>第３所要額</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B</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：参加農業者数</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×1,500</a:t>
                      </a: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　　円を記載</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BIZ UDゴシック" panose="020B0400000000000000" pitchFamily="49" charset="-128"/>
                          <a:ea typeface="BIZ UDゴシック" panose="020B0400000000000000" pitchFamily="49" charset="-128"/>
                        </a:rPr>
                        <a:t>◆チェック欄は「〇」を記入する</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endParaRPr kumimoji="1" lang="en-US" altLang="ja-JP" sz="1600" b="0" dirty="0" smtClean="0">
                        <a:latin typeface="BIZ UDゴシック" panose="020B0400000000000000" pitchFamily="49" charset="-128"/>
                        <a:ea typeface="BIZ UDゴシック" panose="020B0400000000000000" pitchFamily="49" charset="-128"/>
                      </a:endParaRPr>
                    </a:p>
                    <a:p>
                      <a:pPr marL="0" marR="0" lvl="0" indent="0" algn="ctr" defTabSz="1104047" rtl="0" eaLnBrk="1" fontAlgn="auto" latinLnBrk="0" hangingPunct="1">
                        <a:lnSpc>
                          <a:spcPct val="100000"/>
                        </a:lnSpc>
                        <a:spcBef>
                          <a:spcPts val="0"/>
                        </a:spcBef>
                        <a:spcAft>
                          <a:spcPts val="0"/>
                        </a:spcAft>
                        <a:buClrTx/>
                        <a:buSzTx/>
                        <a:buFontTx/>
                        <a:buNone/>
                        <a:tabLst/>
                        <a:defRPr/>
                      </a:pPr>
                      <a:endParaRPr kumimoji="1" lang="en-US" altLang="ja-JP" sz="1600" b="0" dirty="0" smtClean="0">
                        <a:latin typeface="BIZ UDゴシック" panose="020B0400000000000000" pitchFamily="49" charset="-128"/>
                        <a:ea typeface="BIZ UDゴシック" panose="020B0400000000000000" pitchFamily="49" charset="-128"/>
                      </a:endParaRPr>
                    </a:p>
                    <a:p>
                      <a:pPr marL="0" marR="0" lvl="0" indent="0" algn="ctr" defTabSz="1104047" rtl="0" eaLnBrk="1" fontAlgn="auto" latinLnBrk="0" hangingPunct="1">
                        <a:lnSpc>
                          <a:spcPct val="100000"/>
                        </a:lnSpc>
                        <a:spcBef>
                          <a:spcPts val="0"/>
                        </a:spcBef>
                        <a:spcAft>
                          <a:spcPts val="0"/>
                        </a:spcAft>
                        <a:buClrTx/>
                        <a:buSzTx/>
                        <a:buFontTx/>
                        <a:buNone/>
                        <a:tabLst/>
                        <a:defRPr/>
                      </a:pPr>
                      <a:endParaRPr kumimoji="1" lang="en-US" altLang="ja-JP" sz="1600" b="0" dirty="0" smtClean="0">
                        <a:latin typeface="BIZ UDゴシック" panose="020B0400000000000000" pitchFamily="49" charset="-128"/>
                        <a:ea typeface="BIZ UDゴシック" panose="020B0400000000000000" pitchFamily="49" charset="-128"/>
                      </a:endParaRPr>
                    </a:p>
                    <a:p>
                      <a:pPr marL="0" marR="0" lvl="0" indent="0" algn="ctr" defTabSz="1104047" rtl="0" eaLnBrk="1" fontAlgn="auto" latinLnBrk="0" hangingPunct="1">
                        <a:lnSpc>
                          <a:spcPct val="100000"/>
                        </a:lnSpc>
                        <a:spcBef>
                          <a:spcPts val="0"/>
                        </a:spcBef>
                        <a:spcAft>
                          <a:spcPts val="0"/>
                        </a:spcAft>
                        <a:buClrTx/>
                        <a:buSzTx/>
                        <a:buFontTx/>
                        <a:buNone/>
                        <a:tabLst/>
                        <a:defRPr/>
                      </a:pPr>
                      <a:r>
                        <a:rPr kumimoji="1" lang="ja-JP" altLang="en-US" sz="1600" b="0" spc="-300" dirty="0" smtClean="0">
                          <a:latin typeface="BIZ UDゴシック" panose="020B0400000000000000" pitchFamily="49" charset="-128"/>
                          <a:ea typeface="BIZ UDゴシック" panose="020B0400000000000000" pitchFamily="49" charset="-128"/>
                        </a:rPr>
                        <a:t>参考様式第１</a:t>
                      </a:r>
                      <a:r>
                        <a:rPr kumimoji="1" lang="en-US" altLang="ja-JP" sz="1600" b="0" spc="-300" dirty="0" smtClean="0">
                          <a:latin typeface="BIZ UDゴシック" panose="020B0400000000000000" pitchFamily="49" charset="-128"/>
                          <a:ea typeface="BIZ UDゴシック" panose="020B0400000000000000" pitchFamily="49" charset="-128"/>
                        </a:rPr>
                        <a:t>-</a:t>
                      </a:r>
                      <a:r>
                        <a:rPr kumimoji="1" lang="ja-JP" altLang="en-US" sz="1600" b="0" spc="-300" dirty="0" smtClean="0">
                          <a:latin typeface="BIZ UDゴシック" panose="020B0400000000000000" pitchFamily="49" charset="-128"/>
                          <a:ea typeface="BIZ UDゴシック" panose="020B0400000000000000" pitchFamily="49" charset="-128"/>
                        </a:rPr>
                        <a:t>１号別添</a:t>
                      </a:r>
                      <a:r>
                        <a:rPr kumimoji="1" lang="en-US" altLang="ja-JP" sz="1600" b="0" spc="-300" dirty="0" smtClean="0">
                          <a:latin typeface="BIZ UDゴシック" panose="020B0400000000000000" pitchFamily="49" charset="-128"/>
                          <a:ea typeface="BIZ UDゴシック" panose="020B0400000000000000" pitchFamily="49" charset="-128"/>
                        </a:rPr>
                        <a:t> </a:t>
                      </a:r>
                    </a:p>
                    <a:p>
                      <a:pPr marL="0" marR="0" lvl="0" indent="0" algn="ctr" defTabSz="1104047" rtl="0" eaLnBrk="1" fontAlgn="auto" latinLnBrk="0" hangingPunct="1">
                        <a:lnSpc>
                          <a:spcPct val="100000"/>
                        </a:lnSpc>
                        <a:spcBef>
                          <a:spcPts val="0"/>
                        </a:spcBef>
                        <a:spcAft>
                          <a:spcPts val="0"/>
                        </a:spcAft>
                        <a:buClrTx/>
                        <a:buSzTx/>
                        <a:buFontTx/>
                        <a:buNone/>
                        <a:tabLst/>
                        <a:defRPr/>
                      </a:pPr>
                      <a:r>
                        <a:rPr kumimoji="1" lang="ja-JP" altLang="en-US" sz="1800" b="0" spc="-300" dirty="0" smtClean="0">
                          <a:latin typeface="BIZ UDゴシック" panose="020B0400000000000000" pitchFamily="49" charset="-128"/>
                          <a:ea typeface="BIZ UDゴシック" panose="020B0400000000000000" pitchFamily="49" charset="-128"/>
                        </a:rPr>
                        <a:t>参考様式第１</a:t>
                      </a:r>
                      <a:r>
                        <a:rPr kumimoji="1" lang="en-US" altLang="ja-JP" sz="1800" b="0" spc="-300" dirty="0" smtClean="0">
                          <a:latin typeface="BIZ UDゴシック" panose="020B0400000000000000" pitchFamily="49" charset="-128"/>
                          <a:ea typeface="BIZ UDゴシック" panose="020B0400000000000000" pitchFamily="49" charset="-128"/>
                        </a:rPr>
                        <a:t>-</a:t>
                      </a:r>
                      <a:r>
                        <a:rPr kumimoji="1" lang="ja-JP" altLang="en-US" sz="1800" b="0" spc="-300" dirty="0" smtClean="0">
                          <a:latin typeface="BIZ UDゴシック" panose="020B0400000000000000" pitchFamily="49" charset="-128"/>
                          <a:ea typeface="BIZ UDゴシック" panose="020B0400000000000000" pitchFamily="49" charset="-128"/>
                        </a:rPr>
                        <a:t>２号</a:t>
                      </a:r>
                      <a:endParaRPr kumimoji="1" lang="ja-JP" altLang="en-US" sz="1800" spc="-3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617673430"/>
                  </a:ext>
                </a:extLst>
              </a:tr>
              <a:tr h="2866903">
                <a:tc v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◆参加農業者の取り組みメニューが２</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a:t>
                      </a:r>
                      <a:r>
                        <a:rPr kumimoji="1" lang="ja-JP" altLang="en-US" sz="1800" dirty="0" err="1" smtClean="0">
                          <a:latin typeface="BIZ UDゴシック" panose="020B0400000000000000" pitchFamily="49" charset="-128"/>
                          <a:ea typeface="BIZ UDゴシック" panose="020B0400000000000000" pitchFamily="49" charset="-128"/>
                        </a:rPr>
                        <a:t>つ</a:t>
                      </a:r>
                      <a:r>
                        <a:rPr kumimoji="1" lang="ja-JP" altLang="en-US" sz="1800" dirty="0" smtClean="0">
                          <a:latin typeface="BIZ UDゴシック" panose="020B0400000000000000" pitchFamily="49" charset="-128"/>
                          <a:ea typeface="BIZ UDゴシック" panose="020B0400000000000000" pitchFamily="49" charset="-128"/>
                        </a:rPr>
                        <a:t>以上あるか確認する</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◆チェックおよび自署が記入されて</a:t>
                      </a:r>
                      <a:r>
                        <a:rPr kumimoji="1" lang="ja-JP" altLang="en-US" sz="1800" dirty="0" err="1" smtClean="0">
                          <a:latin typeface="BIZ UDゴシック" panose="020B0400000000000000" pitchFamily="49" charset="-128"/>
                          <a:ea typeface="BIZ UDゴシック" panose="020B0400000000000000" pitchFamily="49" charset="-128"/>
                        </a:rPr>
                        <a:t>い</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　</a:t>
                      </a:r>
                      <a:r>
                        <a:rPr kumimoji="1" lang="ja-JP" altLang="en-US" sz="1800" dirty="0" err="1" smtClean="0">
                          <a:latin typeface="BIZ UDゴシック" panose="020B0400000000000000" pitchFamily="49" charset="-128"/>
                          <a:ea typeface="BIZ UDゴシック" panose="020B0400000000000000" pitchFamily="49" charset="-128"/>
                        </a:rPr>
                        <a:t>るか</a:t>
                      </a:r>
                      <a:r>
                        <a:rPr kumimoji="1" lang="ja-JP" altLang="en-US" sz="1800" dirty="0" smtClean="0">
                          <a:latin typeface="BIZ UDゴシック" panose="020B0400000000000000" pitchFamily="49" charset="-128"/>
                          <a:ea typeface="BIZ UDゴシック" panose="020B0400000000000000" pitchFamily="49" charset="-128"/>
                        </a:rPr>
                        <a:t>確認する</a:t>
                      </a:r>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a:t>
                      </a:r>
                      <a:r>
                        <a:rPr kumimoji="1" lang="ja-JP" altLang="en-US" sz="1800" u="sng" dirty="0" smtClean="0">
                          <a:latin typeface="BIZ UDゴシック" panose="020B0400000000000000" pitchFamily="49" charset="-128"/>
                          <a:ea typeface="BIZ UDゴシック" panose="020B0400000000000000" pitchFamily="49" charset="-128"/>
                        </a:rPr>
                        <a:t>証拠資料</a:t>
                      </a:r>
                      <a:r>
                        <a:rPr kumimoji="1" lang="ja-JP" altLang="en-US" sz="1800" dirty="0" smtClean="0">
                          <a:latin typeface="BIZ UDゴシック" panose="020B0400000000000000" pitchFamily="49" charset="-128"/>
                          <a:ea typeface="BIZ UDゴシック" panose="020B0400000000000000" pitchFamily="49" charset="-128"/>
                        </a:rPr>
                        <a:t>（注文書＋領収書または請</a:t>
                      </a:r>
                      <a:endParaRPr kumimoji="1" lang="en-US" altLang="ja-JP" sz="180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dirty="0" smtClean="0">
                          <a:latin typeface="BIZ UDゴシック" panose="020B0400000000000000" pitchFamily="49" charset="-128"/>
                          <a:ea typeface="BIZ UDゴシック" panose="020B0400000000000000" pitchFamily="49" charset="-128"/>
                        </a:rPr>
                        <a:t>　求書＋</a:t>
                      </a:r>
                      <a:r>
                        <a:rPr kumimoji="1" lang="ja-JP" altLang="en-US" sz="1800" b="0" dirty="0" smtClean="0">
                          <a:latin typeface="BIZ UDゴシック" panose="020B0400000000000000" pitchFamily="49" charset="-128"/>
                          <a:ea typeface="BIZ UDゴシック" panose="020B0400000000000000" pitchFamily="49" charset="-128"/>
                        </a:rPr>
                        <a:t>市町村から支援金を受領して</a:t>
                      </a:r>
                      <a:endParaRPr kumimoji="1" lang="en-US" altLang="ja-JP" sz="18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BIZ UDゴシック" panose="020B0400000000000000" pitchFamily="49" charset="-128"/>
                          <a:ea typeface="BIZ UDゴシック" panose="020B0400000000000000" pitchFamily="49" charset="-128"/>
                        </a:rPr>
                        <a:t>　いる場合は、それを示す書類</a:t>
                      </a:r>
                      <a:r>
                        <a:rPr kumimoji="1" lang="ja-JP" altLang="en-US" sz="1800" dirty="0" smtClean="0">
                          <a:latin typeface="BIZ UDゴシック" panose="020B0400000000000000" pitchFamily="49" charset="-128"/>
                          <a:ea typeface="BIZ UDゴシック" panose="020B0400000000000000" pitchFamily="49" charset="-128"/>
                        </a:rPr>
                        <a:t>）を確</a:t>
                      </a:r>
                      <a:endParaRPr kumimoji="1" lang="en-US" altLang="ja-JP" sz="180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800" dirty="0" smtClean="0">
                          <a:latin typeface="BIZ UDゴシック" panose="020B0400000000000000" pitchFamily="49" charset="-128"/>
                          <a:ea typeface="BIZ UDゴシック" panose="020B0400000000000000" pitchFamily="49" charset="-128"/>
                        </a:rPr>
                        <a:t>　認し、氏名、</a:t>
                      </a:r>
                      <a:r>
                        <a:rPr lang="ja-JP" altLang="en-US" sz="1800" dirty="0" smtClean="0">
                          <a:latin typeface="BIZ UDゴシック" panose="020B0400000000000000" pitchFamily="49" charset="-128"/>
                          <a:ea typeface="BIZ UDゴシック" panose="020B0400000000000000" pitchFamily="49" charset="-128"/>
                        </a:rPr>
                        <a:t>肥料の種類・数量・購</a:t>
                      </a:r>
                      <a:endParaRPr lang="en-US" altLang="ja-JP" sz="180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dirty="0" smtClean="0">
                          <a:latin typeface="BIZ UDゴシック" panose="020B0400000000000000" pitchFamily="49" charset="-128"/>
                          <a:ea typeface="BIZ UDゴシック" panose="020B0400000000000000" pitchFamily="49" charset="-128"/>
                        </a:rPr>
                        <a:t>　入費等が漏れなく記入されている</a:t>
                      </a:r>
                      <a:r>
                        <a:rPr lang="ja-JP" altLang="en-US" sz="1800" dirty="0" err="1" smtClean="0">
                          <a:latin typeface="BIZ UDゴシック" panose="020B0400000000000000" pitchFamily="49" charset="-128"/>
                          <a:ea typeface="BIZ UDゴシック" panose="020B0400000000000000" pitchFamily="49" charset="-128"/>
                        </a:rPr>
                        <a:t>こ</a:t>
                      </a:r>
                      <a:r>
                        <a:rPr lang="ja-JP" altLang="en-US" sz="1800" dirty="0" smtClean="0">
                          <a:latin typeface="BIZ UDゴシック" panose="020B0400000000000000" pitchFamily="49" charset="-128"/>
                          <a:ea typeface="BIZ UDゴシック" panose="020B0400000000000000" pitchFamily="49" charset="-128"/>
                        </a:rPr>
                        <a:t>　</a:t>
                      </a:r>
                      <a:endParaRPr lang="en-US" altLang="ja-JP" sz="180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dirty="0" smtClean="0">
                          <a:latin typeface="BIZ UDゴシック" panose="020B0400000000000000" pitchFamily="49" charset="-128"/>
                          <a:ea typeface="BIZ UDゴシック" panose="020B0400000000000000" pitchFamily="49" charset="-128"/>
                        </a:rPr>
                        <a:t>　とを確認する</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b="0" dirty="0" smtClean="0">
                          <a:latin typeface="BIZ UDゴシック" panose="020B0400000000000000" pitchFamily="49" charset="-128"/>
                          <a:ea typeface="BIZ UDゴシック" panose="020B0400000000000000" pitchFamily="49" charset="-128"/>
                        </a:rPr>
                        <a:t>参考様式第３号</a:t>
                      </a:r>
                      <a:endParaRPr kumimoji="1" lang="en-US" altLang="ja-JP" sz="1800" b="0" dirty="0" smtClean="0">
                        <a:latin typeface="BIZ UDゴシック" panose="020B0400000000000000" pitchFamily="49" charset="-128"/>
                        <a:ea typeface="BIZ UDゴシック" panose="020B0400000000000000" pitchFamily="49" charset="-128"/>
                      </a:endParaRPr>
                    </a:p>
                    <a:p>
                      <a:pPr algn="ctr"/>
                      <a:r>
                        <a:rPr kumimoji="1" lang="ja-JP" altLang="en-US" sz="1800" b="0" dirty="0" smtClean="0">
                          <a:latin typeface="BIZ UDゴシック" panose="020B0400000000000000" pitchFamily="49" charset="-128"/>
                          <a:ea typeface="BIZ UDゴシック" panose="020B0400000000000000" pitchFamily="49" charset="-128"/>
                        </a:rPr>
                        <a:t>証拠資料</a:t>
                      </a:r>
                      <a:endParaRPr kumimoji="1" lang="ja-JP" altLang="en-US" sz="1800" b="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470649825"/>
                  </a:ext>
                </a:extLst>
              </a:tr>
            </a:tbl>
          </a:graphicData>
        </a:graphic>
      </p:graphicFrame>
      <p:sp>
        <p:nvSpPr>
          <p:cNvPr id="2" name="正方形/長方形 1"/>
          <p:cNvSpPr/>
          <p:nvPr/>
        </p:nvSpPr>
        <p:spPr>
          <a:xfrm>
            <a:off x="8442526" y="2195181"/>
            <a:ext cx="3512044" cy="19630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300" dirty="0" smtClean="0">
                <a:latin typeface="BIZ UDゴシック" panose="020B0400000000000000" pitchFamily="49" charset="-128"/>
                <a:ea typeface="BIZ UDゴシック" panose="020B0400000000000000" pitchFamily="49" charset="-128"/>
              </a:rPr>
              <a:t>〒</a:t>
            </a:r>
            <a:r>
              <a:rPr kumimoji="1" lang="en-US" altLang="ja-JP" sz="1300" dirty="0" smtClean="0">
                <a:latin typeface="BIZ UDゴシック" panose="020B0400000000000000" pitchFamily="49" charset="-128"/>
                <a:ea typeface="BIZ UDゴシック" panose="020B0400000000000000" pitchFamily="49" charset="-128"/>
              </a:rPr>
              <a:t>231-0002</a:t>
            </a:r>
          </a:p>
          <a:p>
            <a:r>
              <a:rPr kumimoji="1" lang="ja-JP" altLang="en-US" sz="1300" dirty="0" smtClean="0">
                <a:latin typeface="BIZ UDゴシック" panose="020B0400000000000000" pitchFamily="49" charset="-128"/>
                <a:ea typeface="BIZ UDゴシック" panose="020B0400000000000000" pitchFamily="49" charset="-128"/>
              </a:rPr>
              <a:t>横浜市中区海岸通</a:t>
            </a:r>
            <a:r>
              <a:rPr kumimoji="1" lang="en-US" altLang="ja-JP" sz="1300" dirty="0" smtClean="0">
                <a:latin typeface="BIZ UDゴシック" panose="020B0400000000000000" pitchFamily="49" charset="-128"/>
                <a:ea typeface="BIZ UDゴシック" panose="020B0400000000000000" pitchFamily="49" charset="-128"/>
              </a:rPr>
              <a:t>1-2-2</a:t>
            </a:r>
          </a:p>
          <a:p>
            <a:r>
              <a:rPr kumimoji="1" lang="ja-JP" altLang="en-US" sz="1300" dirty="0" smtClean="0">
                <a:latin typeface="BIZ UDゴシック" panose="020B0400000000000000" pitchFamily="49" charset="-128"/>
                <a:ea typeface="BIZ UDゴシック" panose="020B0400000000000000" pitchFamily="49" charset="-128"/>
              </a:rPr>
              <a:t>ＪＡ神奈川県中央会　農業くらし対策部　行</a:t>
            </a:r>
            <a:endParaRPr kumimoji="1" lang="en-US" altLang="ja-JP" sz="1300" dirty="0" smtClean="0">
              <a:latin typeface="BIZ UDゴシック" panose="020B0400000000000000" pitchFamily="49" charset="-128"/>
              <a:ea typeface="BIZ UDゴシック" panose="020B0400000000000000" pitchFamily="49" charset="-128"/>
            </a:endParaRPr>
          </a:p>
          <a:p>
            <a:r>
              <a:rPr kumimoji="1" lang="ja-JP" altLang="en-US" sz="1300" dirty="0" smtClean="0">
                <a:latin typeface="BIZ UDゴシック" panose="020B0400000000000000" pitchFamily="49" charset="-128"/>
                <a:ea typeface="BIZ UDゴシック" panose="020B0400000000000000" pitchFamily="49" charset="-128"/>
              </a:rPr>
              <a:t>（肥料高騰対策支援事業申請書類在中）</a:t>
            </a:r>
            <a:endParaRPr kumimoji="1" lang="en-US" altLang="ja-JP" sz="1300" dirty="0" smtClean="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〇提出方法</a:t>
            </a:r>
          </a:p>
          <a:p>
            <a:r>
              <a:rPr kumimoji="1" lang="ja-JP" altLang="en-US" sz="1300" dirty="0">
                <a:latin typeface="BIZ UDゴシック" panose="020B0400000000000000" pitchFamily="49" charset="-128"/>
                <a:ea typeface="BIZ UDゴシック" panose="020B0400000000000000" pitchFamily="49" charset="-128"/>
              </a:rPr>
              <a:t>　・様式第</a:t>
            </a:r>
            <a:r>
              <a:rPr kumimoji="1" lang="en-US" altLang="ja-JP" sz="1300" dirty="0">
                <a:latin typeface="BIZ UDゴシック" panose="020B0400000000000000" pitchFamily="49" charset="-128"/>
                <a:ea typeface="BIZ UDゴシック" panose="020B0400000000000000" pitchFamily="49" charset="-128"/>
              </a:rPr>
              <a:t>1-1</a:t>
            </a:r>
            <a:r>
              <a:rPr kumimoji="1" lang="ja-JP" altLang="en-US" sz="1300" dirty="0">
                <a:latin typeface="BIZ UDゴシック" panose="020B0400000000000000" pitchFamily="49" charset="-128"/>
                <a:ea typeface="BIZ UDゴシック" panose="020B0400000000000000" pitchFamily="49" charset="-128"/>
              </a:rPr>
              <a:t>号、</a:t>
            </a:r>
            <a:r>
              <a:rPr kumimoji="1" lang="en-US" altLang="ja-JP" sz="1300" dirty="0">
                <a:latin typeface="BIZ UDゴシック" panose="020B0400000000000000" pitchFamily="49" charset="-128"/>
                <a:ea typeface="BIZ UDゴシック" panose="020B0400000000000000" pitchFamily="49" charset="-128"/>
              </a:rPr>
              <a:t>1-2</a:t>
            </a:r>
            <a:r>
              <a:rPr kumimoji="1" lang="ja-JP" altLang="en-US" sz="1300" dirty="0">
                <a:latin typeface="BIZ UDゴシック" panose="020B0400000000000000" pitchFamily="49" charset="-128"/>
                <a:ea typeface="BIZ UDゴシック" panose="020B0400000000000000" pitchFamily="49" charset="-128"/>
              </a:rPr>
              <a:t>号、集計にあたり</a:t>
            </a:r>
            <a:r>
              <a:rPr kumimoji="1" lang="ja-JP" altLang="en-US" sz="1300" dirty="0" smtClean="0">
                <a:latin typeface="BIZ UDゴシック" panose="020B0400000000000000" pitchFamily="49" charset="-128"/>
                <a:ea typeface="BIZ UDゴシック" panose="020B0400000000000000" pitchFamily="49" charset="-128"/>
              </a:rPr>
              <a:t>作成</a:t>
            </a:r>
            <a:endParaRPr kumimoji="1" lang="en-US" altLang="ja-JP" sz="1300" dirty="0" smtClean="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　</a:t>
            </a:r>
            <a:r>
              <a:rPr kumimoji="1" lang="ja-JP" altLang="en-US" sz="1300" dirty="0" smtClean="0">
                <a:latin typeface="BIZ UDゴシック" panose="020B0400000000000000" pitchFamily="49" charset="-128"/>
                <a:ea typeface="BIZ UDゴシック" panose="020B0400000000000000" pitchFamily="49" charset="-128"/>
              </a:rPr>
              <a:t>　する</a:t>
            </a:r>
            <a:r>
              <a:rPr kumimoji="1" lang="ja-JP" altLang="en-US" sz="1300" dirty="0">
                <a:latin typeface="BIZ UDゴシック" panose="020B0400000000000000" pitchFamily="49" charset="-128"/>
                <a:ea typeface="BIZ UDゴシック" panose="020B0400000000000000" pitchFamily="49" charset="-128"/>
              </a:rPr>
              <a:t>一覧等 ⇒ データにて</a:t>
            </a:r>
            <a:r>
              <a:rPr kumimoji="1" lang="ja-JP" altLang="en-US" sz="1300" dirty="0" smtClean="0">
                <a:latin typeface="BIZ UDゴシック" panose="020B0400000000000000" pitchFamily="49" charset="-128"/>
                <a:ea typeface="BIZ UDゴシック" panose="020B0400000000000000" pitchFamily="49" charset="-128"/>
              </a:rPr>
              <a:t>提出</a:t>
            </a:r>
            <a:endParaRPr kumimoji="1" lang="ja-JP" altLang="en-US" sz="1300"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　・様式第</a:t>
            </a:r>
            <a:r>
              <a:rPr kumimoji="1" lang="en-US" altLang="ja-JP" sz="1300" dirty="0">
                <a:latin typeface="BIZ UDゴシック" panose="020B0400000000000000" pitchFamily="49" charset="-128"/>
                <a:ea typeface="BIZ UDゴシック" panose="020B0400000000000000" pitchFamily="49" charset="-128"/>
              </a:rPr>
              <a:t>2</a:t>
            </a:r>
            <a:r>
              <a:rPr kumimoji="1" lang="ja-JP" altLang="en-US" sz="1300" dirty="0">
                <a:latin typeface="BIZ UDゴシック" panose="020B0400000000000000" pitchFamily="49" charset="-128"/>
                <a:ea typeface="BIZ UDゴシック" panose="020B0400000000000000" pitchFamily="49" charset="-128"/>
              </a:rPr>
              <a:t>号およびその他証拠</a:t>
            </a:r>
            <a:r>
              <a:rPr kumimoji="1" lang="ja-JP" altLang="en-US" sz="1300" dirty="0" smtClean="0">
                <a:latin typeface="BIZ UDゴシック" panose="020B0400000000000000" pitchFamily="49" charset="-128"/>
                <a:ea typeface="BIZ UDゴシック" panose="020B0400000000000000" pitchFamily="49" charset="-128"/>
              </a:rPr>
              <a:t>書類</a:t>
            </a:r>
            <a:endParaRPr kumimoji="1" lang="en-US" altLang="ja-JP" sz="1300" dirty="0" smtClean="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　</a:t>
            </a:r>
            <a:r>
              <a:rPr kumimoji="1" lang="ja-JP" altLang="en-US" sz="1300" dirty="0" smtClean="0">
                <a:latin typeface="BIZ UDゴシック" panose="020B0400000000000000" pitchFamily="49" charset="-128"/>
                <a:ea typeface="BIZ UDゴシック" panose="020B0400000000000000" pitchFamily="49" charset="-128"/>
              </a:rPr>
              <a:t>　　　　　　 </a:t>
            </a:r>
            <a:r>
              <a:rPr kumimoji="1" lang="ja-JP" altLang="en-US" sz="1300" dirty="0">
                <a:latin typeface="BIZ UDゴシック" panose="020B0400000000000000" pitchFamily="49" charset="-128"/>
                <a:ea typeface="BIZ UDゴシック" panose="020B0400000000000000" pitchFamily="49" charset="-128"/>
              </a:rPr>
              <a:t>⇒ データ・紙のいずれも</a:t>
            </a:r>
            <a:r>
              <a:rPr kumimoji="1" lang="ja-JP" altLang="en-US" sz="1300" dirty="0" smtClean="0">
                <a:latin typeface="BIZ UDゴシック" panose="020B0400000000000000" pitchFamily="49" charset="-128"/>
                <a:ea typeface="BIZ UDゴシック" panose="020B0400000000000000" pitchFamily="49" charset="-128"/>
              </a:rPr>
              <a:t>可</a:t>
            </a:r>
            <a:endParaRPr kumimoji="1" lang="ja-JP" altLang="en-US" sz="1300" dirty="0">
              <a:latin typeface="BIZ UDゴシック" panose="020B0400000000000000" pitchFamily="49" charset="-128"/>
              <a:ea typeface="BIZ UDゴシック" panose="020B0400000000000000" pitchFamily="49" charset="-128"/>
            </a:endParaRPr>
          </a:p>
        </p:txBody>
      </p:sp>
      <p:sp>
        <p:nvSpPr>
          <p:cNvPr id="5" name="四角形吹き出し 4"/>
          <p:cNvSpPr/>
          <p:nvPr/>
        </p:nvSpPr>
        <p:spPr>
          <a:xfrm>
            <a:off x="210921" y="3217158"/>
            <a:ext cx="3891179" cy="4659086"/>
          </a:xfrm>
          <a:prstGeom prst="wedgeRectCallout">
            <a:avLst>
              <a:gd name="adj1" fmla="val 57111"/>
              <a:gd name="adj2" fmla="val 2456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注文書</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p>
          <a:p>
            <a:r>
              <a:rPr kumimoji="1" lang="ja-JP" altLang="en-US" sz="1600" dirty="0">
                <a:solidFill>
                  <a:schemeClr val="tx1"/>
                </a:solidFill>
                <a:latin typeface="BIZ UDゴシック" panose="020B0400000000000000" pitchFamily="49" charset="-128"/>
                <a:ea typeface="BIZ UDゴシック" panose="020B0400000000000000" pitchFamily="49" charset="-128"/>
              </a:rPr>
              <a:t>農協の予約注文書の</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ひな形や農協</a:t>
            </a:r>
            <a:r>
              <a:rPr kumimoji="1" lang="ja-JP" altLang="en-US" sz="1600" dirty="0">
                <a:solidFill>
                  <a:schemeClr val="tx1"/>
                </a:solidFill>
                <a:latin typeface="BIZ UDゴシック" panose="020B0400000000000000" pitchFamily="49" charset="-128"/>
                <a:ea typeface="BIZ UDゴシック" panose="020B0400000000000000" pitchFamily="49" charset="-128"/>
              </a:rPr>
              <a:t>組合長名の</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文書により、予約</a:t>
            </a:r>
            <a:r>
              <a:rPr kumimoji="1" lang="ja-JP" altLang="en-US" sz="1600" dirty="0">
                <a:solidFill>
                  <a:schemeClr val="tx1"/>
                </a:solidFill>
                <a:latin typeface="BIZ UDゴシック" panose="020B0400000000000000" pitchFamily="49" charset="-128"/>
                <a:ea typeface="BIZ UDゴシック" panose="020B0400000000000000" pitchFamily="49" charset="-128"/>
              </a:rPr>
              <a:t>注文の時期</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が農協が秋肥の対象期間であることを証明することも可。</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 注文時期が対象期間外にかかる場合は、取引価格が対象期間に該当するものであることが分かる書類を備える</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提出不要</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smtClean="0">
              <a:solidFill>
                <a:schemeClr val="tx1"/>
              </a:solidFill>
              <a:latin typeface="BIZ UDゴシック" panose="020B0400000000000000" pitchFamily="49" charset="-128"/>
              <a:ea typeface="BIZ UDゴシック" panose="020B0400000000000000" pitchFamily="49" charset="-128"/>
            </a:endParaRPr>
          </a:p>
          <a:p>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請求書または領収書</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p>
          <a:p>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 請求書等と同等の機能があれば事</a:t>
            </a:r>
            <a:r>
              <a:rPr kumimoji="1" lang="ja-JP" altLang="en-US" sz="1600" dirty="0">
                <a:solidFill>
                  <a:schemeClr val="tx1"/>
                </a:solidFill>
                <a:latin typeface="BIZ UDゴシック" panose="020B0400000000000000" pitchFamily="49" charset="-128"/>
                <a:ea typeface="BIZ UDゴシック" panose="020B0400000000000000" pitchFamily="49" charset="-128"/>
              </a:rPr>
              <a:t>業者が作成した請求額の</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一覧も可</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 従って総合情報システム帳票を加工して代用することも考えられる</a:t>
            </a:r>
            <a:endParaRPr kumimoji="1" lang="en-US" altLang="ja-JP" sz="16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一覧で代用する場合、氏名、肥料の種類・数量・購入費に加え、請求側の組織</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代表者名</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を明記する</a:t>
            </a:r>
            <a:r>
              <a:rPr kumimoji="1" lang="ja-JP" altLang="en-US" sz="1600" dirty="0">
                <a:solidFill>
                  <a:schemeClr val="tx1"/>
                </a:solidFill>
                <a:latin typeface="BIZ UDゴシック" panose="020B0400000000000000" pitchFamily="49" charset="-128"/>
                <a:ea typeface="BIZ UDゴシック" panose="020B0400000000000000" pitchFamily="49" charset="-128"/>
              </a:rPr>
              <a:t>こと</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（Ｑ</a:t>
            </a:r>
            <a:r>
              <a:rPr kumimoji="1" lang="ja-JP" altLang="en-US" sz="1600" dirty="0">
                <a:solidFill>
                  <a:schemeClr val="tx1"/>
                </a:solidFill>
                <a:latin typeface="BIZ UDゴシック" panose="020B0400000000000000" pitchFamily="49" charset="-128"/>
                <a:ea typeface="BIZ UDゴシック" panose="020B0400000000000000" pitchFamily="49" charset="-128"/>
              </a:rPr>
              <a:t>＆Ａ</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問</a:t>
            </a:r>
            <a:r>
              <a:rPr kumimoji="1" lang="ja-JP" altLang="en-US" sz="1600" dirty="0">
                <a:solidFill>
                  <a:schemeClr val="tx1"/>
                </a:solidFill>
                <a:latin typeface="BIZ UDゴシック" panose="020B0400000000000000" pitchFamily="49" charset="-128"/>
                <a:ea typeface="BIZ UDゴシック" panose="020B0400000000000000" pitchFamily="49" charset="-128"/>
              </a:rPr>
              <a:t>４</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－４参照）</a:t>
            </a:r>
            <a:endParaRPr kumimoji="1" lang="en-US" altLang="ja-JP" sz="16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（具体例はスライド</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24</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a:t>
            </a:r>
            <a:r>
              <a:rPr kumimoji="1" lang="en-US" altLang="ja-JP" sz="1600" dirty="0" smtClean="0">
                <a:solidFill>
                  <a:schemeClr val="tx1"/>
                </a:solidFill>
                <a:latin typeface="BIZ UDゴシック" panose="020B0400000000000000" pitchFamily="49" charset="-128"/>
                <a:ea typeface="BIZ UDゴシック" panose="020B0400000000000000" pitchFamily="49" charset="-128"/>
              </a:rPr>
              <a:t>26</a:t>
            </a:r>
            <a:r>
              <a:rPr kumimoji="1" lang="ja-JP" altLang="en-US" sz="1600" dirty="0" smtClean="0">
                <a:solidFill>
                  <a:schemeClr val="tx1"/>
                </a:solidFill>
                <a:latin typeface="BIZ UDゴシック" panose="020B0400000000000000" pitchFamily="49" charset="-128"/>
                <a:ea typeface="BIZ UDゴシック" panose="020B0400000000000000" pitchFamily="49" charset="-128"/>
              </a:rPr>
              <a:t>を</a:t>
            </a:r>
            <a:r>
              <a:rPr kumimoji="1" lang="ja-JP" altLang="en-US" sz="1600" dirty="0">
                <a:solidFill>
                  <a:schemeClr val="tx1"/>
                </a:solidFill>
                <a:latin typeface="BIZ UDゴシック" panose="020B0400000000000000" pitchFamily="49" charset="-128"/>
                <a:ea typeface="BIZ UDゴシック" panose="020B0400000000000000" pitchFamily="49" charset="-128"/>
              </a:rPr>
              <a:t>参照）</a:t>
            </a:r>
          </a:p>
        </p:txBody>
      </p:sp>
      <p:sp>
        <p:nvSpPr>
          <p:cNvPr id="14" name="四角形吹き出し 13"/>
          <p:cNvSpPr/>
          <p:nvPr/>
        </p:nvSpPr>
        <p:spPr>
          <a:xfrm>
            <a:off x="8369300" y="5989382"/>
            <a:ext cx="3512044" cy="2172898"/>
          </a:xfrm>
          <a:prstGeom prst="wedgeRectCallout">
            <a:avLst>
              <a:gd name="adj1" fmla="val -55377"/>
              <a:gd name="adj2" fmla="val 1498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証拠書類にかかる明細の考え方について</a:t>
            </a:r>
            <a:r>
              <a:rPr kumimoji="1" lang="en-US" altLang="ja-JP" sz="1300" dirty="0" smtClean="0">
                <a:solidFill>
                  <a:schemeClr val="tx1"/>
                </a:solidFill>
                <a:latin typeface="BIZ UDゴシック" panose="020B0400000000000000" pitchFamily="49" charset="-128"/>
                <a:ea typeface="BIZ UDゴシック" panose="020B0400000000000000" pitchFamily="49" charset="-128"/>
              </a:rPr>
              <a:t>】</a:t>
            </a:r>
          </a:p>
          <a:p>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 提出書類としては領収書等で可。</a:t>
            </a:r>
            <a:endParaRPr kumimoji="1" lang="en-US" altLang="ja-JP" sz="13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 肥料法上</a:t>
            </a:r>
            <a:r>
              <a:rPr kumimoji="1" lang="ja-JP" altLang="en-US" sz="1300" dirty="0">
                <a:solidFill>
                  <a:schemeClr val="tx1"/>
                </a:solidFill>
                <a:latin typeface="BIZ UDゴシック" panose="020B0400000000000000" pitchFamily="49" charset="-128"/>
                <a:ea typeface="BIZ UDゴシック" panose="020B0400000000000000" pitchFamily="49" charset="-128"/>
              </a:rPr>
              <a:t>の肥料であることを</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領収書等に</a:t>
            </a:r>
            <a:r>
              <a:rPr kumimoji="1" lang="ja-JP" altLang="en-US" sz="1300" dirty="0">
                <a:solidFill>
                  <a:schemeClr val="tx1"/>
                </a:solidFill>
                <a:latin typeface="BIZ UDゴシック" panose="020B0400000000000000" pitchFamily="49" charset="-128"/>
                <a:ea typeface="BIZ UDゴシック" panose="020B0400000000000000" pitchFamily="49" charset="-128"/>
              </a:rPr>
              <a:t>記載して</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もらう（</a:t>
            </a:r>
            <a:r>
              <a:rPr kumimoji="1" lang="ja-JP" altLang="en-US" sz="1300" dirty="0">
                <a:solidFill>
                  <a:schemeClr val="tx1"/>
                </a:solidFill>
                <a:latin typeface="BIZ UDゴシック" panose="020B0400000000000000" pitchFamily="49" charset="-128"/>
                <a:ea typeface="BIZ UDゴシック" panose="020B0400000000000000" pitchFamily="49" charset="-128"/>
              </a:rPr>
              <a:t>ヒアリングし、その旨を記載する）</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ことで、助成対象（肥料法の肥料）にかかる金額であることを明確にする。</a:t>
            </a:r>
            <a:endParaRPr kumimoji="1" lang="en-US" altLang="ja-JP" sz="13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また、ホームセンター等の領収書で明細の記載がない場合、必要に応じ発行</a:t>
            </a:r>
            <a:r>
              <a:rPr kumimoji="1" lang="ja-JP" altLang="en-US" sz="1300" dirty="0">
                <a:solidFill>
                  <a:schemeClr val="tx1"/>
                </a:solidFill>
                <a:latin typeface="BIZ UDゴシック" panose="020B0400000000000000" pitchFamily="49" charset="-128"/>
                <a:ea typeface="BIZ UDゴシック" panose="020B0400000000000000" pitchFamily="49" charset="-128"/>
              </a:rPr>
              <a:t>され</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た明細を生産者から受領し、内容を</a:t>
            </a:r>
            <a:r>
              <a:rPr kumimoji="1" lang="ja-JP" altLang="en-US" sz="1300" dirty="0">
                <a:solidFill>
                  <a:schemeClr val="tx1"/>
                </a:solidFill>
                <a:latin typeface="BIZ UDゴシック" panose="020B0400000000000000" pitchFamily="49" charset="-128"/>
                <a:ea typeface="BIZ UDゴシック" panose="020B0400000000000000" pitchFamily="49" charset="-128"/>
              </a:rPr>
              <a:t>確認</a:t>
            </a:r>
            <a:r>
              <a:rPr kumimoji="1" lang="ja-JP" altLang="en-US" sz="1300" dirty="0" smtClean="0">
                <a:solidFill>
                  <a:schemeClr val="tx1"/>
                </a:solidFill>
                <a:latin typeface="BIZ UDゴシック" panose="020B0400000000000000" pitchFamily="49" charset="-128"/>
                <a:ea typeface="BIZ UDゴシック" panose="020B0400000000000000" pitchFamily="49" charset="-128"/>
              </a:rPr>
              <a:t>することが考えられる。</a:t>
            </a:r>
            <a:endParaRPr kumimoji="1" lang="en-US" altLang="ja-JP" sz="1300" dirty="0" smtClean="0">
              <a:solidFill>
                <a:schemeClr val="tx1"/>
              </a:solidFill>
              <a:latin typeface="BIZ UDゴシック" panose="020B0400000000000000" pitchFamily="49" charset="-128"/>
              <a:ea typeface="BIZ UDゴシック" panose="020B0400000000000000" pitchFamily="49" charset="-128"/>
            </a:endParaRPr>
          </a:p>
        </p:txBody>
      </p:sp>
      <p:sp>
        <p:nvSpPr>
          <p:cNvPr id="15" name="角丸四角形 14"/>
          <p:cNvSpPr/>
          <p:nvPr/>
        </p:nvSpPr>
        <p:spPr>
          <a:xfrm>
            <a:off x="9960587" y="4713561"/>
            <a:ext cx="2058203" cy="675035"/>
          </a:xfrm>
          <a:prstGeom prst="roundRect">
            <a:avLst/>
          </a:prstGeom>
          <a:solidFill>
            <a:schemeClr val="accent4">
              <a:lumMod val="20000"/>
              <a:lumOff val="80000"/>
            </a:schemeClr>
          </a:solidFill>
          <a:ln w="2222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0000"/>
              </a:lnSpc>
            </a:pP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令和４年度秋肥を</a:t>
            </a:r>
            <a:endParaRPr kumimoji="1" lang="en-US" altLang="ja-JP" sz="1400" b="1" dirty="0" smtClean="0">
              <a:solidFill>
                <a:srgbClr val="FF0000"/>
              </a:solidFill>
              <a:latin typeface="BIZ UDPゴシック" panose="020B0400000000000000" pitchFamily="50" charset="-128"/>
              <a:ea typeface="BIZ UDPゴシック" panose="020B0400000000000000" pitchFamily="50" charset="-128"/>
            </a:endParaRPr>
          </a:p>
          <a:p>
            <a:pPr lvl="0">
              <a:lnSpc>
                <a:spcPct val="1100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未申請の場合</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に</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提出</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cxnSp>
        <p:nvCxnSpPr>
          <p:cNvPr id="7" name="直線矢印コネクタ 6"/>
          <p:cNvCxnSpPr/>
          <p:nvPr/>
        </p:nvCxnSpPr>
        <p:spPr>
          <a:xfrm flipV="1">
            <a:off x="9601200" y="5285232"/>
            <a:ext cx="524122" cy="229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368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1186" y="154825"/>
            <a:ext cx="11912957" cy="162940"/>
            <a:chOff x="109037" y="273027"/>
            <a:chExt cx="11912957" cy="162940"/>
          </a:xfrm>
        </p:grpSpPr>
        <p:cxnSp>
          <p:nvCxnSpPr>
            <p:cNvPr id="5" name="直線コネクタ 4"/>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6" name="直線コネクタ 5"/>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7" name="グループ化 6"/>
          <p:cNvGrpSpPr/>
          <p:nvPr/>
        </p:nvGrpSpPr>
        <p:grpSpPr>
          <a:xfrm>
            <a:off x="51185" y="8006383"/>
            <a:ext cx="11832291" cy="155897"/>
            <a:chOff x="139521" y="6446410"/>
            <a:chExt cx="11915104" cy="155897"/>
          </a:xfrm>
        </p:grpSpPr>
        <p:cxnSp>
          <p:nvCxnSpPr>
            <p:cNvPr id="8" name="直線コネクタ 7"/>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10" name="正方形/長方形 9"/>
          <p:cNvSpPr/>
          <p:nvPr/>
        </p:nvSpPr>
        <p:spPr>
          <a:xfrm>
            <a:off x="2324503" y="317765"/>
            <a:ext cx="7041982"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提出様式の記載１</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172528" y="743473"/>
            <a:ext cx="3503359"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u="sng" dirty="0" smtClean="0">
                <a:latin typeface="BIZ UDゴシック" panose="020B0400000000000000" pitchFamily="49" charset="-128"/>
                <a:ea typeface="BIZ UDゴシック" panose="020B0400000000000000" pitchFamily="49" charset="-128"/>
              </a:rPr>
              <a:t>〇</a:t>
            </a:r>
            <a:r>
              <a:rPr kumimoji="1" lang="ja-JP" altLang="en-US" u="sng" dirty="0" smtClean="0">
                <a:solidFill>
                  <a:srgbClr val="FF0000"/>
                </a:solidFill>
                <a:latin typeface="BIZ UDゴシック" panose="020B0400000000000000" pitchFamily="49" charset="-128"/>
                <a:ea typeface="BIZ UDゴシック" panose="020B0400000000000000" pitchFamily="49" charset="-128"/>
              </a:rPr>
              <a:t>参考</a:t>
            </a:r>
            <a:r>
              <a:rPr kumimoji="1" lang="zh-CN" altLang="en-US" u="sng" dirty="0" smtClean="0">
                <a:latin typeface="BIZ UDゴシック" panose="020B0400000000000000" pitchFamily="49" charset="-128"/>
                <a:ea typeface="BIZ UDゴシック" panose="020B0400000000000000" pitchFamily="49" charset="-128"/>
              </a:rPr>
              <a:t>様式第１－１号</a:t>
            </a:r>
            <a:r>
              <a:rPr kumimoji="1" lang="ja-JP" altLang="en-US" u="sng" dirty="0" smtClean="0">
                <a:latin typeface="BIZ UDゴシック" panose="020B0400000000000000" pitchFamily="49" charset="-128"/>
                <a:ea typeface="BIZ UDゴシック" panose="020B0400000000000000" pitchFamily="49" charset="-128"/>
              </a:rPr>
              <a:t>（別添）</a:t>
            </a:r>
            <a:endParaRPr kumimoji="1" lang="ja-JP" altLang="en-US" u="sng" dirty="0">
              <a:latin typeface="BIZ UDゴシック" panose="020B0400000000000000" pitchFamily="49" charset="-128"/>
              <a:ea typeface="BIZ UDゴシック" panose="020B0400000000000000" pitchFamily="49" charset="-128"/>
            </a:endParaRPr>
          </a:p>
        </p:txBody>
      </p:sp>
      <p:sp>
        <p:nvSpPr>
          <p:cNvPr id="23"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23</a:t>
            </a:fld>
            <a:endParaRPr kumimoji="1" lang="ja-JP" altLang="en-US" dirty="0"/>
          </a:p>
        </p:txBody>
      </p:sp>
      <p:pic>
        <p:nvPicPr>
          <p:cNvPr id="2" name="図 1"/>
          <p:cNvPicPr>
            <a:picLocks noChangeAspect="1"/>
          </p:cNvPicPr>
          <p:nvPr/>
        </p:nvPicPr>
        <p:blipFill>
          <a:blip r:embed="rId2"/>
          <a:stretch>
            <a:fillRect/>
          </a:stretch>
        </p:blipFill>
        <p:spPr>
          <a:xfrm>
            <a:off x="316546" y="1495865"/>
            <a:ext cx="5255270" cy="4191704"/>
          </a:xfrm>
          <a:prstGeom prst="rect">
            <a:avLst/>
          </a:prstGeom>
        </p:spPr>
      </p:pic>
      <p:sp>
        <p:nvSpPr>
          <p:cNvPr id="17" name="角丸四角形吹き出し 16"/>
          <p:cNvSpPr/>
          <p:nvPr/>
        </p:nvSpPr>
        <p:spPr>
          <a:xfrm>
            <a:off x="172528" y="6957740"/>
            <a:ext cx="5456490" cy="565652"/>
          </a:xfrm>
          <a:prstGeom prst="wedgeRoundRectCallout">
            <a:avLst>
              <a:gd name="adj1" fmla="val 13364"/>
              <a:gd name="adj2" fmla="val -30389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rPr>
              <a:t>参加農業者数</a:t>
            </a:r>
            <a:r>
              <a:rPr kumimoji="1" lang="en-US" altLang="ja-JP" sz="1600" dirty="0" smtClean="0">
                <a:solidFill>
                  <a:srgbClr val="FF0000"/>
                </a:solidFill>
              </a:rPr>
              <a:t>×1,500</a:t>
            </a:r>
            <a:r>
              <a:rPr kumimoji="1" lang="ja-JP" altLang="en-US" sz="1600" dirty="0" smtClean="0">
                <a:solidFill>
                  <a:srgbClr val="FF0000"/>
                </a:solidFill>
              </a:rPr>
              <a:t>円の金額を記載</a:t>
            </a:r>
            <a:endParaRPr kumimoji="1" lang="ja-JP" altLang="en-US" sz="1600" dirty="0">
              <a:solidFill>
                <a:srgbClr val="FF0000"/>
              </a:solidFill>
            </a:endParaRPr>
          </a:p>
        </p:txBody>
      </p:sp>
      <p:sp>
        <p:nvSpPr>
          <p:cNvPr id="13" name="角丸四角形吹き出し 12"/>
          <p:cNvSpPr/>
          <p:nvPr/>
        </p:nvSpPr>
        <p:spPr>
          <a:xfrm>
            <a:off x="215936" y="5817708"/>
            <a:ext cx="5456490" cy="866760"/>
          </a:xfrm>
          <a:prstGeom prst="wedgeRoundRectCallout">
            <a:avLst>
              <a:gd name="adj1" fmla="val -14038"/>
              <a:gd name="adj2" fmla="val -8738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rPr>
              <a:t>参考様式第１－２号の「県支援予定額」「集計」を記載</a:t>
            </a:r>
            <a:endParaRPr kumimoji="1" lang="ja-JP" altLang="en-US" sz="1600" dirty="0">
              <a:solidFill>
                <a:srgbClr val="FF0000"/>
              </a:solidFill>
            </a:endParaRPr>
          </a:p>
        </p:txBody>
      </p:sp>
      <p:sp>
        <p:nvSpPr>
          <p:cNvPr id="24" name="正方形/長方形 23"/>
          <p:cNvSpPr/>
          <p:nvPr/>
        </p:nvSpPr>
        <p:spPr>
          <a:xfrm>
            <a:off x="6177088" y="786651"/>
            <a:ext cx="3972752"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u="sng" dirty="0" smtClean="0">
                <a:latin typeface="BIZ UDゴシック" panose="020B0400000000000000" pitchFamily="49" charset="-128"/>
                <a:ea typeface="BIZ UDゴシック" panose="020B0400000000000000" pitchFamily="49" charset="-128"/>
              </a:rPr>
              <a:t>〇</a:t>
            </a:r>
            <a:r>
              <a:rPr kumimoji="1" lang="ja-JP" altLang="en-US" u="sng" dirty="0" smtClean="0">
                <a:solidFill>
                  <a:srgbClr val="FF0000"/>
                </a:solidFill>
                <a:latin typeface="BIZ UDゴシック" panose="020B0400000000000000" pitchFamily="49" charset="-128"/>
                <a:ea typeface="BIZ UDゴシック" panose="020B0400000000000000" pitchFamily="49" charset="-128"/>
              </a:rPr>
              <a:t>参考</a:t>
            </a:r>
            <a:r>
              <a:rPr kumimoji="1" lang="zh-CN" altLang="en-US" u="sng" dirty="0" smtClean="0">
                <a:latin typeface="BIZ UDゴシック" panose="020B0400000000000000" pitchFamily="49" charset="-128"/>
                <a:ea typeface="BIZ UDゴシック" panose="020B0400000000000000" pitchFamily="49" charset="-128"/>
              </a:rPr>
              <a:t>様式第１－</a:t>
            </a:r>
            <a:r>
              <a:rPr kumimoji="1" lang="ja-JP" altLang="en-US" u="sng" dirty="0" smtClean="0">
                <a:latin typeface="BIZ UDゴシック" panose="020B0400000000000000" pitchFamily="49" charset="-128"/>
                <a:ea typeface="BIZ UDゴシック" panose="020B0400000000000000" pitchFamily="49" charset="-128"/>
              </a:rPr>
              <a:t>２</a:t>
            </a:r>
            <a:r>
              <a:rPr kumimoji="1" lang="zh-CN" altLang="en-US" u="sng" dirty="0" smtClean="0">
                <a:latin typeface="BIZ UDゴシック" panose="020B0400000000000000" pitchFamily="49" charset="-128"/>
                <a:ea typeface="BIZ UDゴシック" panose="020B0400000000000000" pitchFamily="49" charset="-128"/>
              </a:rPr>
              <a:t>号</a:t>
            </a:r>
            <a:r>
              <a:rPr kumimoji="1" lang="ja-JP" altLang="en-US" u="sng" dirty="0" smtClean="0">
                <a:latin typeface="BIZ UDゴシック" panose="020B0400000000000000" pitchFamily="49" charset="-128"/>
                <a:ea typeface="BIZ UDゴシック" panose="020B0400000000000000" pitchFamily="49" charset="-128"/>
              </a:rPr>
              <a:t>（入力用２）</a:t>
            </a:r>
            <a:endParaRPr kumimoji="1" lang="ja-JP" altLang="en-US" u="sng" dirty="0">
              <a:latin typeface="BIZ UDゴシック" panose="020B0400000000000000" pitchFamily="49" charset="-128"/>
              <a:ea typeface="BIZ UDゴシック" panose="020B0400000000000000" pitchFamily="49" charset="-128"/>
            </a:endParaRPr>
          </a:p>
        </p:txBody>
      </p:sp>
      <p:pic>
        <p:nvPicPr>
          <p:cNvPr id="3" name="図 2"/>
          <p:cNvPicPr>
            <a:picLocks noChangeAspect="1"/>
          </p:cNvPicPr>
          <p:nvPr/>
        </p:nvPicPr>
        <p:blipFill>
          <a:blip r:embed="rId3"/>
          <a:stretch>
            <a:fillRect/>
          </a:stretch>
        </p:blipFill>
        <p:spPr>
          <a:xfrm>
            <a:off x="6004052" y="1495865"/>
            <a:ext cx="6343650" cy="2562225"/>
          </a:xfrm>
          <a:prstGeom prst="rect">
            <a:avLst/>
          </a:prstGeom>
        </p:spPr>
      </p:pic>
      <p:sp>
        <p:nvSpPr>
          <p:cNvPr id="25" name="角丸四角形吹き出し 24"/>
          <p:cNvSpPr/>
          <p:nvPr/>
        </p:nvSpPr>
        <p:spPr>
          <a:xfrm>
            <a:off x="6177088" y="4425464"/>
            <a:ext cx="5456490" cy="1392243"/>
          </a:xfrm>
          <a:prstGeom prst="wedgeRoundRectCallout">
            <a:avLst>
              <a:gd name="adj1" fmla="val -9010"/>
              <a:gd name="adj2" fmla="val -7536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rPr>
              <a:t>作付面積の入力</a:t>
            </a:r>
            <a:endParaRPr kumimoji="1" lang="en-US" altLang="ja-JP" sz="1600" dirty="0" smtClean="0">
              <a:solidFill>
                <a:srgbClr val="FF0000"/>
              </a:solidFill>
            </a:endParaRPr>
          </a:p>
          <a:p>
            <a:r>
              <a:rPr kumimoji="1" lang="ja-JP" altLang="en-US" sz="1600" dirty="0" smtClean="0">
                <a:solidFill>
                  <a:srgbClr val="FF0000"/>
                </a:solidFill>
              </a:rPr>
              <a:t>参考様式第２号において、前年度から作付面積の変動</a:t>
            </a:r>
            <a:r>
              <a:rPr kumimoji="1" lang="ja-JP" altLang="en-US" sz="1600" dirty="0">
                <a:solidFill>
                  <a:srgbClr val="FF0000"/>
                </a:solidFill>
              </a:rPr>
              <a:t>がある</a:t>
            </a:r>
            <a:r>
              <a:rPr kumimoji="1" lang="ja-JP" altLang="en-US" sz="1600" dirty="0" smtClean="0">
                <a:solidFill>
                  <a:srgbClr val="FF0000"/>
                </a:solidFill>
              </a:rPr>
              <a:t>場合のみ入力</a:t>
            </a:r>
            <a:endParaRPr kumimoji="1" lang="en-US" altLang="ja-JP" sz="1600" dirty="0" smtClean="0">
              <a:solidFill>
                <a:srgbClr val="FF0000"/>
              </a:solidFill>
            </a:endParaRPr>
          </a:p>
          <a:p>
            <a:r>
              <a:rPr kumimoji="1" lang="ja-JP" altLang="en-US" sz="1600" dirty="0" smtClean="0">
                <a:solidFill>
                  <a:srgbClr val="FF0000"/>
                </a:solidFill>
              </a:rPr>
              <a:t>（その他の場合は「１」のまま、入力しない）</a:t>
            </a:r>
            <a:endParaRPr kumimoji="1" lang="ja-JP" altLang="en-US" sz="1600" dirty="0">
              <a:solidFill>
                <a:srgbClr val="FF0000"/>
              </a:solidFill>
            </a:endParaRPr>
          </a:p>
        </p:txBody>
      </p:sp>
    </p:spTree>
    <p:extLst>
      <p:ext uri="{BB962C8B-B14F-4D97-AF65-F5344CB8AC3E}">
        <p14:creationId xmlns:p14="http://schemas.microsoft.com/office/powerpoint/2010/main" val="2331040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1186" y="154825"/>
            <a:ext cx="11912957" cy="162940"/>
            <a:chOff x="109037" y="273027"/>
            <a:chExt cx="11912957" cy="162940"/>
          </a:xfrm>
        </p:grpSpPr>
        <p:cxnSp>
          <p:nvCxnSpPr>
            <p:cNvPr id="5" name="直線コネクタ 4"/>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6" name="直線コネクタ 5"/>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7" name="グループ化 6"/>
          <p:cNvGrpSpPr/>
          <p:nvPr/>
        </p:nvGrpSpPr>
        <p:grpSpPr>
          <a:xfrm>
            <a:off x="51185" y="8006383"/>
            <a:ext cx="11832291" cy="155897"/>
            <a:chOff x="139521" y="6446410"/>
            <a:chExt cx="11915104" cy="155897"/>
          </a:xfrm>
        </p:grpSpPr>
        <p:cxnSp>
          <p:nvCxnSpPr>
            <p:cNvPr id="8" name="直線コネクタ 7"/>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10" name="正方形/長方形 9"/>
          <p:cNvSpPr/>
          <p:nvPr/>
        </p:nvSpPr>
        <p:spPr>
          <a:xfrm>
            <a:off x="2324503" y="317765"/>
            <a:ext cx="7041982"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提出様式の記載２</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419478" y="3843094"/>
            <a:ext cx="5118679" cy="28510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u="sng" dirty="0">
              <a:latin typeface="BIZ UDゴシック" panose="020B0400000000000000" pitchFamily="49" charset="-128"/>
              <a:ea typeface="BIZ UDゴシック" panose="020B0400000000000000" pitchFamily="49" charset="-128"/>
            </a:endParaRPr>
          </a:p>
        </p:txBody>
      </p:sp>
      <p:sp>
        <p:nvSpPr>
          <p:cNvPr id="28"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24</a:t>
            </a:fld>
            <a:endParaRPr kumimoji="1" lang="ja-JP" altLang="en-US" dirty="0"/>
          </a:p>
        </p:txBody>
      </p:sp>
      <p:pic>
        <p:nvPicPr>
          <p:cNvPr id="15" name="図 14"/>
          <p:cNvPicPr>
            <a:picLocks noChangeAspect="1"/>
          </p:cNvPicPr>
          <p:nvPr/>
        </p:nvPicPr>
        <p:blipFill>
          <a:blip r:embed="rId2"/>
          <a:stretch>
            <a:fillRect/>
          </a:stretch>
        </p:blipFill>
        <p:spPr>
          <a:xfrm>
            <a:off x="418308" y="1026656"/>
            <a:ext cx="10626709" cy="4608748"/>
          </a:xfrm>
          <a:prstGeom prst="rect">
            <a:avLst/>
          </a:prstGeom>
          <a:ln>
            <a:noFill/>
          </a:ln>
        </p:spPr>
      </p:pic>
      <p:sp>
        <p:nvSpPr>
          <p:cNvPr id="27" name="角丸四角形吹き出し 26"/>
          <p:cNvSpPr/>
          <p:nvPr/>
        </p:nvSpPr>
        <p:spPr>
          <a:xfrm>
            <a:off x="6691446" y="5952501"/>
            <a:ext cx="4769095" cy="1765035"/>
          </a:xfrm>
          <a:prstGeom prst="wedgeRoundRectCallout">
            <a:avLst>
              <a:gd name="adj1" fmla="val -27507"/>
              <a:gd name="adj2" fmla="val -10966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solidFill>
                  <a:srgbClr val="FF0000"/>
                </a:solidFill>
              </a:rPr>
              <a:t>令和５年６～</a:t>
            </a:r>
            <a:r>
              <a:rPr kumimoji="1" lang="en-US" altLang="ja-JP" sz="1600" dirty="0" smtClean="0">
                <a:solidFill>
                  <a:srgbClr val="FF0000"/>
                </a:solidFill>
              </a:rPr>
              <a:t>10</a:t>
            </a:r>
            <a:r>
              <a:rPr kumimoji="1" lang="ja-JP" altLang="en-US" sz="1600" dirty="0" smtClean="0">
                <a:solidFill>
                  <a:srgbClr val="FF0000"/>
                </a:solidFill>
              </a:rPr>
              <a:t>月の肥料費について市町村支援金を受領している場合に入力</a:t>
            </a:r>
            <a:endParaRPr kumimoji="1" lang="en-US" altLang="ja-JP" sz="1600" dirty="0" smtClean="0">
              <a:solidFill>
                <a:srgbClr val="FF0000"/>
              </a:solidFill>
            </a:endParaRPr>
          </a:p>
          <a:p>
            <a:r>
              <a:rPr kumimoji="1" lang="en-US" altLang="ja-JP" sz="1600" dirty="0" smtClean="0">
                <a:solidFill>
                  <a:srgbClr val="FF0000"/>
                </a:solidFill>
              </a:rPr>
              <a:t>※</a:t>
            </a:r>
            <a:r>
              <a:rPr kumimoji="1" lang="ja-JP" altLang="en-US" sz="1600" dirty="0">
                <a:solidFill>
                  <a:srgbClr val="FF0000"/>
                </a:solidFill>
              </a:rPr>
              <a:t>控除方法は各市町村の助成内容をふまえ検討する必要があるため、該当がある場合には個別に県協議会事務局へご相談ください</a:t>
            </a:r>
            <a:endParaRPr kumimoji="1" lang="en-US" altLang="ja-JP" sz="1600" dirty="0">
              <a:solidFill>
                <a:srgbClr val="FF0000"/>
              </a:solidFill>
            </a:endParaRPr>
          </a:p>
        </p:txBody>
      </p:sp>
      <p:sp>
        <p:nvSpPr>
          <p:cNvPr id="16" name="角丸四角形 15"/>
          <p:cNvSpPr/>
          <p:nvPr/>
        </p:nvSpPr>
        <p:spPr>
          <a:xfrm>
            <a:off x="418308" y="5952501"/>
            <a:ext cx="5891052" cy="178061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kumimoji="1" lang="en-US" altLang="ja-JP" sz="1600" u="heavy" dirty="0">
                <a:solidFill>
                  <a:srgbClr val="FF0000"/>
                </a:solidFill>
                <a:uFill>
                  <a:solidFill>
                    <a:srgbClr val="ED7D31">
                      <a:lumMod val="60000"/>
                      <a:lumOff val="40000"/>
                    </a:srgbClr>
                  </a:solidFill>
                </a:uFill>
              </a:rPr>
              <a:t>R4</a:t>
            </a:r>
            <a:r>
              <a:rPr kumimoji="1" lang="ja-JP" altLang="en-US" sz="1600" u="heavy" dirty="0">
                <a:solidFill>
                  <a:srgbClr val="FF0000"/>
                </a:solidFill>
                <a:uFill>
                  <a:solidFill>
                    <a:srgbClr val="ED7D31">
                      <a:lumMod val="60000"/>
                      <a:lumOff val="40000"/>
                    </a:srgbClr>
                  </a:solidFill>
                </a:uFill>
              </a:rPr>
              <a:t>年度に申請済みである場合：原則としてⒶに入力</a:t>
            </a:r>
            <a:endParaRPr kumimoji="1" lang="en-US" altLang="ja-JP" sz="1600" u="heavy" dirty="0">
              <a:solidFill>
                <a:srgbClr val="FF0000"/>
              </a:solidFill>
              <a:uFill>
                <a:solidFill>
                  <a:srgbClr val="ED7D31">
                    <a:lumMod val="60000"/>
                    <a:lumOff val="40000"/>
                  </a:srgbClr>
                </a:solidFill>
              </a:uFill>
            </a:endParaRPr>
          </a:p>
          <a:p>
            <a:pPr lvl="0"/>
            <a:r>
              <a:rPr kumimoji="1" lang="en-US" altLang="ja-JP" sz="1600" u="heavy" dirty="0">
                <a:solidFill>
                  <a:srgbClr val="0070C0"/>
                </a:solidFill>
                <a:uFill>
                  <a:solidFill>
                    <a:srgbClr val="4472C4">
                      <a:lumMod val="60000"/>
                      <a:lumOff val="40000"/>
                    </a:srgbClr>
                  </a:solidFill>
                </a:uFill>
              </a:rPr>
              <a:t>R4</a:t>
            </a:r>
            <a:r>
              <a:rPr kumimoji="1" lang="ja-JP" altLang="en-US" sz="1600" u="heavy" dirty="0">
                <a:solidFill>
                  <a:srgbClr val="0070C0"/>
                </a:solidFill>
                <a:uFill>
                  <a:solidFill>
                    <a:srgbClr val="4472C4">
                      <a:lumMod val="60000"/>
                      <a:lumOff val="40000"/>
                    </a:srgbClr>
                  </a:solidFill>
                </a:uFill>
              </a:rPr>
              <a:t>年度に申請していない場合：Ⓐ</a:t>
            </a:r>
            <a:r>
              <a:rPr kumimoji="1" lang="en-US" altLang="ja-JP" sz="1600" u="heavy" dirty="0">
                <a:solidFill>
                  <a:srgbClr val="0070C0"/>
                </a:solidFill>
                <a:uFill>
                  <a:solidFill>
                    <a:srgbClr val="4472C4">
                      <a:lumMod val="60000"/>
                      <a:lumOff val="40000"/>
                    </a:srgbClr>
                  </a:solidFill>
                </a:uFill>
              </a:rPr>
              <a:t>´</a:t>
            </a:r>
            <a:r>
              <a:rPr kumimoji="1" lang="ja-JP" altLang="en-US" sz="1600" u="heavy" dirty="0">
                <a:solidFill>
                  <a:srgbClr val="0070C0"/>
                </a:solidFill>
                <a:uFill>
                  <a:solidFill>
                    <a:srgbClr val="4472C4">
                      <a:lumMod val="60000"/>
                      <a:lumOff val="40000"/>
                    </a:srgbClr>
                  </a:solidFill>
                </a:uFill>
              </a:rPr>
              <a:t>（Ⓑ</a:t>
            </a:r>
            <a:r>
              <a:rPr kumimoji="1" lang="en-US" altLang="ja-JP" sz="1600" u="heavy" dirty="0">
                <a:solidFill>
                  <a:srgbClr val="0070C0"/>
                </a:solidFill>
                <a:uFill>
                  <a:solidFill>
                    <a:srgbClr val="4472C4">
                      <a:lumMod val="60000"/>
                      <a:lumOff val="40000"/>
                    </a:srgbClr>
                  </a:solidFill>
                </a:uFill>
              </a:rPr>
              <a:t>´</a:t>
            </a:r>
            <a:r>
              <a:rPr kumimoji="1" lang="ja-JP" altLang="en-US" sz="1600" u="heavy" dirty="0">
                <a:solidFill>
                  <a:srgbClr val="0070C0"/>
                </a:solidFill>
                <a:uFill>
                  <a:solidFill>
                    <a:srgbClr val="4472C4">
                      <a:lumMod val="60000"/>
                      <a:lumOff val="40000"/>
                    </a:srgbClr>
                  </a:solidFill>
                </a:uFill>
              </a:rPr>
              <a:t>）に入力</a:t>
            </a:r>
            <a:endParaRPr kumimoji="1" lang="en-US" altLang="ja-JP" sz="1600" u="heavy" dirty="0">
              <a:solidFill>
                <a:srgbClr val="0070C0"/>
              </a:solidFill>
              <a:uFill>
                <a:solidFill>
                  <a:srgbClr val="4472C4">
                    <a:lumMod val="60000"/>
                    <a:lumOff val="40000"/>
                  </a:srgbClr>
                </a:solidFill>
              </a:uFill>
            </a:endParaRPr>
          </a:p>
          <a:p>
            <a:pPr lvl="0"/>
            <a:r>
              <a:rPr kumimoji="1" lang="en-US" altLang="ja-JP" sz="1600" dirty="0">
                <a:solidFill>
                  <a:srgbClr val="FF0000"/>
                </a:solidFill>
              </a:rPr>
              <a:t>※</a:t>
            </a:r>
            <a:r>
              <a:rPr kumimoji="1" lang="ja-JP" altLang="en-US" sz="1600" dirty="0">
                <a:solidFill>
                  <a:srgbClr val="FF0000"/>
                </a:solidFill>
              </a:rPr>
              <a:t>誤った助成金額となるため、</a:t>
            </a:r>
            <a:r>
              <a:rPr kumimoji="1" lang="ja-JP" altLang="en-US" sz="1600" b="1" u="sng" dirty="0">
                <a:solidFill>
                  <a:srgbClr val="FF0000"/>
                </a:solidFill>
              </a:rPr>
              <a:t>両方には入力しない</a:t>
            </a:r>
            <a:endParaRPr kumimoji="1" lang="en-US" altLang="ja-JP" sz="1600" b="1" u="sng" dirty="0">
              <a:solidFill>
                <a:srgbClr val="FF0000"/>
              </a:solidFill>
            </a:endParaRPr>
          </a:p>
          <a:p>
            <a:pPr lvl="0"/>
            <a:r>
              <a:rPr kumimoji="1" lang="en-US" altLang="ja-JP" sz="1600" dirty="0">
                <a:solidFill>
                  <a:srgbClr val="FF0000"/>
                </a:solidFill>
              </a:rPr>
              <a:t>※</a:t>
            </a:r>
            <a:r>
              <a:rPr kumimoji="1" lang="ja-JP" altLang="en-US" sz="1600" b="1" u="sng" dirty="0">
                <a:solidFill>
                  <a:srgbClr val="FF0000"/>
                </a:solidFill>
              </a:rPr>
              <a:t>確定した</a:t>
            </a:r>
            <a:r>
              <a:rPr kumimoji="1" lang="ja-JP" altLang="en-US" sz="1600" b="1" u="sng" dirty="0" smtClean="0">
                <a:solidFill>
                  <a:srgbClr val="FF0000"/>
                </a:solidFill>
              </a:rPr>
              <a:t>令和４年度</a:t>
            </a:r>
            <a:r>
              <a:rPr kumimoji="1" lang="ja-JP" altLang="en-US" sz="1600" b="1" u="sng" dirty="0">
                <a:solidFill>
                  <a:srgbClr val="FF0000"/>
                </a:solidFill>
              </a:rPr>
              <a:t>秋肥</a:t>
            </a:r>
            <a:r>
              <a:rPr kumimoji="1" lang="ja-JP" altLang="en-US" sz="1600" dirty="0">
                <a:solidFill>
                  <a:srgbClr val="FF0000"/>
                </a:solidFill>
              </a:rPr>
              <a:t>の金額を</a:t>
            </a:r>
            <a:r>
              <a:rPr kumimoji="1" lang="ja-JP" altLang="en-US" sz="1600" dirty="0" smtClean="0">
                <a:solidFill>
                  <a:srgbClr val="FF0000"/>
                </a:solidFill>
              </a:rPr>
              <a:t>入力</a:t>
            </a:r>
            <a:endParaRPr kumimoji="1" lang="en-US" altLang="ja-JP" sz="1600" dirty="0" smtClean="0">
              <a:solidFill>
                <a:srgbClr val="FF0000"/>
              </a:solidFill>
            </a:endParaRPr>
          </a:p>
          <a:p>
            <a:pPr lvl="0"/>
            <a:r>
              <a:rPr kumimoji="1" lang="en-US" altLang="ja-JP" sz="1600" dirty="0" smtClean="0">
                <a:solidFill>
                  <a:srgbClr val="FF0000"/>
                </a:solidFill>
              </a:rPr>
              <a:t>※</a:t>
            </a:r>
            <a:r>
              <a:rPr kumimoji="1" lang="ja-JP" altLang="en-US" sz="1600" dirty="0" smtClean="0">
                <a:solidFill>
                  <a:srgbClr val="FF0000"/>
                </a:solidFill>
              </a:rPr>
              <a:t>春肥の受付時に秋肥（令和４年６月～</a:t>
            </a:r>
            <a:r>
              <a:rPr kumimoji="1" lang="en-US" altLang="ja-JP" sz="1600" dirty="0" smtClean="0">
                <a:solidFill>
                  <a:srgbClr val="FF0000"/>
                </a:solidFill>
              </a:rPr>
              <a:t>10</a:t>
            </a:r>
            <a:r>
              <a:rPr kumimoji="1" lang="ja-JP" altLang="en-US" sz="1600" dirty="0" smtClean="0">
                <a:solidFill>
                  <a:srgbClr val="FF0000"/>
                </a:solidFill>
              </a:rPr>
              <a:t>月分）の申請を行った農業者については、当該金額も対象になる</a:t>
            </a:r>
            <a:endParaRPr kumimoji="1" lang="en-US" altLang="ja-JP" sz="1600" dirty="0">
              <a:solidFill>
                <a:srgbClr val="FF0000"/>
              </a:solidFill>
            </a:endParaRPr>
          </a:p>
        </p:txBody>
      </p:sp>
      <p:cxnSp>
        <p:nvCxnSpPr>
          <p:cNvPr id="22" name="直線矢印コネクタ 21"/>
          <p:cNvCxnSpPr/>
          <p:nvPr/>
        </p:nvCxnSpPr>
        <p:spPr>
          <a:xfrm flipV="1">
            <a:off x="1572768" y="4956048"/>
            <a:ext cx="634492" cy="1261872"/>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flipV="1">
            <a:off x="2523744" y="4956048"/>
            <a:ext cx="1426464" cy="14813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右中かっこ 32"/>
          <p:cNvSpPr/>
          <p:nvPr/>
        </p:nvSpPr>
        <p:spPr>
          <a:xfrm>
            <a:off x="3798668" y="3748576"/>
            <a:ext cx="303079" cy="2065320"/>
          </a:xfrm>
          <a:prstGeom prst="rightBrace">
            <a:avLst/>
          </a:prstGeom>
          <a:ln w="12700"/>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p:cNvSpPr/>
          <p:nvPr/>
        </p:nvSpPr>
        <p:spPr>
          <a:xfrm>
            <a:off x="276046" y="703936"/>
            <a:ext cx="4332530"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u="sng" dirty="0" smtClean="0">
                <a:latin typeface="BIZ UDゴシック" panose="020B0400000000000000" pitchFamily="49" charset="-128"/>
                <a:ea typeface="BIZ UDゴシック" panose="020B0400000000000000" pitchFamily="49" charset="-128"/>
              </a:rPr>
              <a:t>〇</a:t>
            </a:r>
            <a:r>
              <a:rPr kumimoji="1" lang="ja-JP" altLang="en-US" u="sng" dirty="0" smtClean="0">
                <a:solidFill>
                  <a:srgbClr val="FF0000"/>
                </a:solidFill>
                <a:latin typeface="BIZ UDゴシック" panose="020B0400000000000000" pitchFamily="49" charset="-128"/>
                <a:ea typeface="BIZ UDゴシック" panose="020B0400000000000000" pitchFamily="49" charset="-128"/>
              </a:rPr>
              <a:t>参考</a:t>
            </a:r>
            <a:r>
              <a:rPr kumimoji="1" lang="zh-CN" altLang="en-US" u="sng" dirty="0" smtClean="0">
                <a:latin typeface="BIZ UDゴシック" panose="020B0400000000000000" pitchFamily="49" charset="-128"/>
                <a:ea typeface="BIZ UDゴシック" panose="020B0400000000000000" pitchFamily="49" charset="-128"/>
              </a:rPr>
              <a:t>様式第１－２号</a:t>
            </a:r>
            <a:r>
              <a:rPr kumimoji="1" lang="ja-JP" altLang="en-US" u="sng" dirty="0" smtClean="0">
                <a:latin typeface="BIZ UDゴシック" panose="020B0400000000000000" pitchFamily="49" charset="-128"/>
                <a:ea typeface="BIZ UDゴシック" panose="020B0400000000000000" pitchFamily="49" charset="-128"/>
              </a:rPr>
              <a:t>（入力用１）</a:t>
            </a:r>
            <a:endParaRPr kumimoji="1" lang="ja-JP" altLang="en-US" u="sng"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6502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1186" y="154825"/>
            <a:ext cx="11912957" cy="162940"/>
            <a:chOff x="109037" y="273027"/>
            <a:chExt cx="11912957" cy="162940"/>
          </a:xfrm>
        </p:grpSpPr>
        <p:cxnSp>
          <p:nvCxnSpPr>
            <p:cNvPr id="5" name="直線コネクタ 4"/>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6" name="直線コネクタ 5"/>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7" name="グループ化 6"/>
          <p:cNvGrpSpPr/>
          <p:nvPr/>
        </p:nvGrpSpPr>
        <p:grpSpPr>
          <a:xfrm>
            <a:off x="51185" y="8006383"/>
            <a:ext cx="11832291" cy="155897"/>
            <a:chOff x="139521" y="6446410"/>
            <a:chExt cx="11915104" cy="155897"/>
          </a:xfrm>
        </p:grpSpPr>
        <p:cxnSp>
          <p:nvCxnSpPr>
            <p:cNvPr id="8" name="直線コネクタ 7"/>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10" name="正方形/長方形 9"/>
          <p:cNvSpPr/>
          <p:nvPr/>
        </p:nvSpPr>
        <p:spPr>
          <a:xfrm>
            <a:off x="2602484" y="374126"/>
            <a:ext cx="6803136"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証拠資料１（</a:t>
            </a:r>
            <a:r>
              <a:rPr kumimoji="1" lang="ja-JP" altLang="en-US" sz="2000" dirty="0">
                <a:latin typeface="BIZ UDゴシック" panose="020B0400000000000000" pitchFamily="49" charset="-128"/>
                <a:ea typeface="BIZ UDゴシック" panose="020B0400000000000000" pitchFamily="49" charset="-128"/>
              </a:rPr>
              <a:t>注文書＋</a:t>
            </a:r>
            <a:r>
              <a:rPr kumimoji="1" lang="ja-JP" altLang="en-US" sz="2000" dirty="0" smtClean="0">
                <a:latin typeface="BIZ UDゴシック" panose="020B0400000000000000" pitchFamily="49" charset="-128"/>
                <a:ea typeface="BIZ UDゴシック" panose="020B0400000000000000" pitchFamily="49" charset="-128"/>
              </a:rPr>
              <a:t>領収書</a:t>
            </a:r>
            <a:r>
              <a:rPr kumimoji="1" lang="en-US" altLang="ja-JP" sz="2000" dirty="0" smtClean="0">
                <a:latin typeface="BIZ UDゴシック" panose="020B0400000000000000" pitchFamily="49" charset="-128"/>
                <a:ea typeface="BIZ UDゴシック" panose="020B0400000000000000" pitchFamily="49" charset="-128"/>
              </a:rPr>
              <a:t>or</a:t>
            </a:r>
            <a:r>
              <a:rPr kumimoji="1" lang="ja-JP" altLang="en-US" sz="2000" dirty="0" smtClean="0">
                <a:latin typeface="BIZ UDゴシック" panose="020B0400000000000000" pitchFamily="49" charset="-128"/>
                <a:ea typeface="BIZ UDゴシック" panose="020B0400000000000000" pitchFamily="49" charset="-128"/>
              </a:rPr>
              <a:t>請求書 を兼ねる例）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13"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25</a:t>
            </a:fld>
            <a:endParaRPr kumimoji="1" lang="ja-JP" altLang="en-US" dirty="0"/>
          </a:p>
        </p:txBody>
      </p:sp>
      <p:grpSp>
        <p:nvGrpSpPr>
          <p:cNvPr id="3" name="グループ化 2"/>
          <p:cNvGrpSpPr/>
          <p:nvPr/>
        </p:nvGrpSpPr>
        <p:grpSpPr>
          <a:xfrm>
            <a:off x="1380225" y="942551"/>
            <a:ext cx="9945563" cy="6733980"/>
            <a:chOff x="1380225" y="942551"/>
            <a:chExt cx="9945563" cy="6733980"/>
          </a:xfrm>
        </p:grpSpPr>
        <p:pic>
          <p:nvPicPr>
            <p:cNvPr id="11" name="図 10"/>
            <p:cNvPicPr>
              <a:picLocks noChangeAspect="1"/>
            </p:cNvPicPr>
            <p:nvPr/>
          </p:nvPicPr>
          <p:blipFill>
            <a:blip r:embed="rId2"/>
            <a:stretch>
              <a:fillRect/>
            </a:stretch>
          </p:blipFill>
          <p:spPr>
            <a:xfrm>
              <a:off x="1380225" y="942551"/>
              <a:ext cx="9945563" cy="6733980"/>
            </a:xfrm>
            <a:prstGeom prst="rect">
              <a:avLst/>
            </a:prstGeom>
          </p:spPr>
        </p:pic>
        <p:sp>
          <p:nvSpPr>
            <p:cNvPr id="2" name="テキスト ボックス 1"/>
            <p:cNvSpPr txBox="1"/>
            <p:nvPr/>
          </p:nvSpPr>
          <p:spPr>
            <a:xfrm>
              <a:off x="2785365" y="2048256"/>
              <a:ext cx="1292860" cy="545534"/>
            </a:xfrm>
            <a:prstGeom prst="rect">
              <a:avLst/>
            </a:prstGeom>
            <a:solidFill>
              <a:schemeClr val="bg1"/>
            </a:solidFill>
          </p:spPr>
          <p:txBody>
            <a:bodyPr vert="horz" wrap="square" rtlCol="0">
              <a:normAutofit/>
            </a:bodyPr>
            <a:lstStyle/>
            <a:p>
              <a:r>
                <a:rPr kumimoji="1" lang="ja-JP" altLang="en-US" sz="1700" b="1" dirty="0" smtClean="0">
                  <a:latin typeface="+mn-ea"/>
                </a:rPr>
                <a:t>令和</a:t>
              </a:r>
              <a:r>
                <a:rPr kumimoji="1" lang="en-US" altLang="ja-JP" sz="1700" b="1" dirty="0" smtClean="0">
                  <a:latin typeface="+mn-ea"/>
                </a:rPr>
                <a:t>5</a:t>
              </a:r>
              <a:r>
                <a:rPr kumimoji="1" lang="ja-JP" altLang="en-US" sz="1700" b="1" dirty="0" smtClean="0">
                  <a:latin typeface="+mn-ea"/>
                </a:rPr>
                <a:t>年度</a:t>
              </a:r>
              <a:endParaRPr kumimoji="1" lang="ja-JP" altLang="en-US" sz="1700" b="1" dirty="0">
                <a:latin typeface="+mn-ea"/>
              </a:endParaRPr>
            </a:p>
          </p:txBody>
        </p:sp>
      </p:grpSp>
      <p:sp>
        <p:nvSpPr>
          <p:cNvPr id="12" name="四角形吹き出し 11"/>
          <p:cNvSpPr/>
          <p:nvPr/>
        </p:nvSpPr>
        <p:spPr>
          <a:xfrm>
            <a:off x="9128074" y="1016329"/>
            <a:ext cx="2448575" cy="1778629"/>
          </a:xfrm>
          <a:prstGeom prst="wedgeRectCallout">
            <a:avLst>
              <a:gd name="adj1" fmla="val -175170"/>
              <a:gd name="adj2" fmla="val 405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p>
          <a:p>
            <a:r>
              <a:rPr kumimoji="1" lang="ja-JP" altLang="en-US" sz="1600" dirty="0" smtClean="0">
                <a:latin typeface="BIZ UDゴシック" panose="020B0400000000000000" pitchFamily="49" charset="-128"/>
                <a:ea typeface="BIZ UDゴシック" panose="020B0400000000000000" pitchFamily="49" charset="-128"/>
              </a:rPr>
              <a:t>注文日により６</a:t>
            </a:r>
            <a:r>
              <a:rPr kumimoji="1" lang="ja-JP" altLang="en-US" sz="1600" dirty="0">
                <a:latin typeface="BIZ UDゴシック" panose="020B0400000000000000" pitchFamily="49" charset="-128"/>
                <a:ea typeface="BIZ UDゴシック" panose="020B0400000000000000" pitchFamily="49" charset="-128"/>
              </a:rPr>
              <a:t>～</a:t>
            </a:r>
            <a:r>
              <a:rPr kumimoji="1" lang="en-US" altLang="ja-JP" sz="1600" dirty="0">
                <a:latin typeface="BIZ UDゴシック" panose="020B0400000000000000" pitchFamily="49" charset="-128"/>
                <a:ea typeface="BIZ UDゴシック" panose="020B0400000000000000" pitchFamily="49" charset="-128"/>
              </a:rPr>
              <a:t>10</a:t>
            </a:r>
            <a:r>
              <a:rPr kumimoji="1" lang="ja-JP" altLang="en-US" sz="1600" dirty="0" smtClean="0">
                <a:latin typeface="BIZ UDゴシック" panose="020B0400000000000000" pitchFamily="49" charset="-128"/>
                <a:ea typeface="BIZ UDゴシック" panose="020B0400000000000000" pitchFamily="49" charset="-128"/>
              </a:rPr>
              <a:t>月または</a:t>
            </a:r>
            <a:r>
              <a:rPr kumimoji="1" lang="en-US" altLang="ja-JP" sz="1600" dirty="0" smtClean="0">
                <a:latin typeface="BIZ UDゴシック" panose="020B0400000000000000" pitchFamily="49" charset="-128"/>
                <a:ea typeface="BIZ UDゴシック" panose="020B0400000000000000" pitchFamily="49" charset="-128"/>
              </a:rPr>
              <a:t>11</a:t>
            </a:r>
            <a:r>
              <a:rPr kumimoji="1" lang="ja-JP" altLang="en-US" sz="1600" dirty="0" smtClean="0">
                <a:latin typeface="BIZ UDゴシック" panose="020B0400000000000000" pitchFamily="49" charset="-128"/>
                <a:ea typeface="BIZ UDゴシック" panose="020B0400000000000000" pitchFamily="49" charset="-128"/>
              </a:rPr>
              <a:t>～５月に注文したことが分かるため、注文書の代替を兼ねることが可能となる</a:t>
            </a:r>
            <a:endParaRPr kumimoji="1"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4855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1186" y="154825"/>
            <a:ext cx="11912957" cy="162940"/>
            <a:chOff x="109037" y="273027"/>
            <a:chExt cx="11912957" cy="162940"/>
          </a:xfrm>
        </p:grpSpPr>
        <p:cxnSp>
          <p:nvCxnSpPr>
            <p:cNvPr id="5" name="直線コネクタ 4"/>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6" name="直線コネクタ 5"/>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7" name="グループ化 6"/>
          <p:cNvGrpSpPr/>
          <p:nvPr/>
        </p:nvGrpSpPr>
        <p:grpSpPr>
          <a:xfrm>
            <a:off x="51185" y="8006383"/>
            <a:ext cx="11832291" cy="155897"/>
            <a:chOff x="139521" y="6446410"/>
            <a:chExt cx="11915104" cy="155897"/>
          </a:xfrm>
        </p:grpSpPr>
        <p:cxnSp>
          <p:nvCxnSpPr>
            <p:cNvPr id="8" name="直線コネクタ 7"/>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10" name="正方形/長方形 9"/>
          <p:cNvSpPr/>
          <p:nvPr/>
        </p:nvSpPr>
        <p:spPr>
          <a:xfrm>
            <a:off x="2242868" y="374126"/>
            <a:ext cx="7162752"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証拠資料２（</a:t>
            </a:r>
            <a:r>
              <a:rPr kumimoji="1" lang="ja-JP" altLang="en-US" sz="2000" dirty="0">
                <a:latin typeface="BIZ UDゴシック" panose="020B0400000000000000" pitchFamily="49" charset="-128"/>
                <a:ea typeface="BIZ UDゴシック" panose="020B0400000000000000" pitchFamily="49" charset="-128"/>
              </a:rPr>
              <a:t>注</a:t>
            </a:r>
            <a:r>
              <a:rPr kumimoji="1" lang="ja-JP" altLang="en-US" sz="2000" dirty="0" smtClean="0">
                <a:latin typeface="BIZ UDゴシック" panose="020B0400000000000000" pitchFamily="49" charset="-128"/>
                <a:ea typeface="BIZ UDゴシック" panose="020B0400000000000000" pitchFamily="49" charset="-128"/>
              </a:rPr>
              <a:t>文書と領収書</a:t>
            </a:r>
            <a:r>
              <a:rPr kumimoji="1" lang="en-US" altLang="ja-JP" sz="2000" dirty="0" smtClean="0">
                <a:latin typeface="BIZ UDゴシック" panose="020B0400000000000000" pitchFamily="49" charset="-128"/>
                <a:ea typeface="BIZ UDゴシック" panose="020B0400000000000000" pitchFamily="49" charset="-128"/>
              </a:rPr>
              <a:t>or</a:t>
            </a:r>
            <a:r>
              <a:rPr kumimoji="1" lang="ja-JP" altLang="en-US" sz="2000" dirty="0" smtClean="0">
                <a:latin typeface="BIZ UDゴシック" panose="020B0400000000000000" pitchFamily="49" charset="-128"/>
                <a:ea typeface="BIZ UDゴシック" panose="020B0400000000000000" pitchFamily="49" charset="-128"/>
              </a:rPr>
              <a:t>請求書が別々となる例）</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pic>
        <p:nvPicPr>
          <p:cNvPr id="13" name="図 12"/>
          <p:cNvPicPr>
            <a:picLocks noChangeAspect="1"/>
          </p:cNvPicPr>
          <p:nvPr/>
        </p:nvPicPr>
        <p:blipFill>
          <a:blip r:embed="rId2"/>
          <a:stretch>
            <a:fillRect/>
          </a:stretch>
        </p:blipFill>
        <p:spPr>
          <a:xfrm>
            <a:off x="1276632" y="4204402"/>
            <a:ext cx="6249272" cy="3736911"/>
          </a:xfrm>
          <a:prstGeom prst="rect">
            <a:avLst/>
          </a:prstGeom>
          <a:ln>
            <a:solidFill>
              <a:schemeClr val="tx1"/>
            </a:solidFill>
          </a:ln>
        </p:spPr>
      </p:pic>
      <p:grpSp>
        <p:nvGrpSpPr>
          <p:cNvPr id="16" name="グループ化 15"/>
          <p:cNvGrpSpPr/>
          <p:nvPr/>
        </p:nvGrpSpPr>
        <p:grpSpPr>
          <a:xfrm>
            <a:off x="919639" y="886190"/>
            <a:ext cx="7849603" cy="3049320"/>
            <a:chOff x="919639" y="886190"/>
            <a:chExt cx="7849603" cy="3049320"/>
          </a:xfrm>
        </p:grpSpPr>
        <p:pic>
          <p:nvPicPr>
            <p:cNvPr id="2" name="図 1"/>
            <p:cNvPicPr>
              <a:picLocks noChangeAspect="1"/>
            </p:cNvPicPr>
            <p:nvPr/>
          </p:nvPicPr>
          <p:blipFill>
            <a:blip r:embed="rId3"/>
            <a:stretch>
              <a:fillRect/>
            </a:stretch>
          </p:blipFill>
          <p:spPr>
            <a:xfrm>
              <a:off x="919639" y="886190"/>
              <a:ext cx="7849603" cy="3049320"/>
            </a:xfrm>
            <a:prstGeom prst="rect">
              <a:avLst/>
            </a:prstGeom>
            <a:ln>
              <a:solidFill>
                <a:schemeClr val="tx1"/>
              </a:solidFill>
            </a:ln>
          </p:spPr>
        </p:pic>
        <p:sp>
          <p:nvSpPr>
            <p:cNvPr id="11" name="テキスト ボックス 10"/>
            <p:cNvSpPr txBox="1"/>
            <p:nvPr/>
          </p:nvSpPr>
          <p:spPr>
            <a:xfrm flipH="1">
              <a:off x="8072680" y="1016329"/>
              <a:ext cx="613652" cy="261610"/>
            </a:xfrm>
            <a:prstGeom prst="rect">
              <a:avLst/>
            </a:prstGeom>
            <a:solidFill>
              <a:schemeClr val="bg1"/>
            </a:solidFill>
          </p:spPr>
          <p:txBody>
            <a:bodyPr vert="horz" wrap="square" rtlCol="0">
              <a:spAutoFit/>
            </a:bodyPr>
            <a:lstStyle/>
            <a:p>
              <a:r>
                <a:rPr kumimoji="1" lang="ja-JP" altLang="en-US" sz="1100" dirty="0" smtClean="0">
                  <a:solidFill>
                    <a:schemeClr val="tx1">
                      <a:lumMod val="50000"/>
                      <a:lumOff val="50000"/>
                    </a:schemeClr>
                  </a:solidFill>
                  <a:latin typeface="ＭＳ 明朝" panose="02020609040205080304" pitchFamily="17" charset="-128"/>
                  <a:ea typeface="ＭＳ 明朝" panose="02020609040205080304" pitchFamily="17" charset="-128"/>
                </a:rPr>
                <a:t>６月</a:t>
              </a:r>
              <a:endParaRPr kumimoji="1" lang="ja-JP" altLang="en-US" sz="1100" dirty="0">
                <a:solidFill>
                  <a:schemeClr val="tx1">
                    <a:lumMod val="50000"/>
                    <a:lumOff val="50000"/>
                  </a:schemeClr>
                </a:solidFill>
                <a:latin typeface="ＭＳ 明朝" panose="02020609040205080304" pitchFamily="17" charset="-128"/>
                <a:ea typeface="ＭＳ 明朝" panose="02020609040205080304" pitchFamily="17" charset="-128"/>
              </a:endParaRPr>
            </a:p>
          </p:txBody>
        </p:sp>
      </p:grpSp>
      <p:sp>
        <p:nvSpPr>
          <p:cNvPr id="15" name="四角形吹き出し 14"/>
          <p:cNvSpPr/>
          <p:nvPr/>
        </p:nvSpPr>
        <p:spPr>
          <a:xfrm>
            <a:off x="8072680" y="4871357"/>
            <a:ext cx="3808664" cy="1992442"/>
          </a:xfrm>
          <a:prstGeom prst="wedgeRectCallout">
            <a:avLst>
              <a:gd name="adj1" fmla="val -100320"/>
              <a:gd name="adj2" fmla="val -241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請求書に一般的に記載されている「請求者名</a:t>
            </a:r>
            <a:r>
              <a:rPr kumimoji="1" lang="ja-JP" altLang="en-US" sz="1600" dirty="0">
                <a:latin typeface="BIZ UDゴシック" panose="020B0400000000000000" pitchFamily="49" charset="-128"/>
                <a:ea typeface="BIZ UDゴシック" panose="020B0400000000000000" pitchFamily="49" charset="-128"/>
              </a:rPr>
              <a:t>、被請求者名、請求</a:t>
            </a:r>
            <a:r>
              <a:rPr kumimoji="1" lang="ja-JP" altLang="en-US" sz="1600" dirty="0" smtClean="0">
                <a:latin typeface="BIZ UDゴシック" panose="020B0400000000000000" pitchFamily="49" charset="-128"/>
                <a:ea typeface="BIZ UDゴシック" panose="020B0400000000000000" pitchFamily="49" charset="-128"/>
              </a:rPr>
              <a:t>金額」が</a:t>
            </a:r>
            <a:r>
              <a:rPr kumimoji="1" lang="ja-JP" altLang="en-US" sz="1600" dirty="0">
                <a:latin typeface="BIZ UDゴシック" panose="020B0400000000000000" pitchFamily="49" charset="-128"/>
                <a:ea typeface="BIZ UDゴシック" panose="020B0400000000000000" pitchFamily="49" charset="-128"/>
              </a:rPr>
              <a:t>明記</a:t>
            </a:r>
            <a:r>
              <a:rPr kumimoji="1" lang="ja-JP" altLang="en-US" sz="1600" dirty="0" smtClean="0">
                <a:latin typeface="BIZ UDゴシック" panose="020B0400000000000000" pitchFamily="49" charset="-128"/>
                <a:ea typeface="BIZ UDゴシック" panose="020B0400000000000000" pitchFamily="49" charset="-128"/>
              </a:rPr>
              <a:t>されて</a:t>
            </a:r>
            <a:r>
              <a:rPr kumimoji="1" lang="ja-JP" altLang="en-US" sz="1600" dirty="0">
                <a:latin typeface="BIZ UDゴシック" panose="020B0400000000000000" pitchFamily="49" charset="-128"/>
                <a:ea typeface="BIZ UDゴシック" panose="020B0400000000000000" pitchFamily="49" charset="-128"/>
              </a:rPr>
              <a:t>いる</a:t>
            </a:r>
            <a:r>
              <a:rPr kumimoji="1" lang="ja-JP" altLang="en-US" sz="1600" dirty="0" smtClean="0">
                <a:latin typeface="BIZ UDゴシック" panose="020B0400000000000000" pitchFamily="49" charset="-128"/>
                <a:ea typeface="BIZ UDゴシック" panose="020B0400000000000000" pitchFamily="49" charset="-128"/>
              </a:rPr>
              <a:t>ため、請求書と概ね同等の機能があると考えられる</a:t>
            </a:r>
            <a:endParaRPr kumimoji="1" lang="ja-JP" altLang="en-US" sz="1600" dirty="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請求側</a:t>
            </a:r>
            <a:r>
              <a:rPr kumimoji="1" lang="ja-JP" altLang="en-US" sz="1600" dirty="0">
                <a:latin typeface="BIZ UDゴシック" panose="020B0400000000000000" pitchFamily="49" charset="-128"/>
                <a:ea typeface="BIZ UDゴシック" panose="020B0400000000000000" pitchFamily="49" charset="-128"/>
              </a:rPr>
              <a:t>の組織の</a:t>
            </a:r>
            <a:r>
              <a:rPr kumimoji="1" lang="ja-JP" altLang="en-US" sz="1600" dirty="0" smtClean="0">
                <a:latin typeface="BIZ UDゴシック" panose="020B0400000000000000" pitchFamily="49" charset="-128"/>
                <a:ea typeface="BIZ UDゴシック" panose="020B0400000000000000" pitchFamily="49" charset="-128"/>
              </a:rPr>
              <a:t>代表者名の記載があれば、より県の考え方に則した記載となる</a:t>
            </a:r>
            <a:endParaRPr kumimoji="1" lang="en-US" altLang="ja-JP" sz="1600" dirty="0" smtClean="0">
              <a:latin typeface="BIZ UDゴシック" panose="020B0400000000000000" pitchFamily="49" charset="-128"/>
              <a:ea typeface="BIZ UDゴシック" panose="020B0400000000000000" pitchFamily="49" charset="-128"/>
            </a:endParaRPr>
          </a:p>
        </p:txBody>
      </p:sp>
      <p:sp>
        <p:nvSpPr>
          <p:cNvPr id="12" name="四角形吹き出し 11"/>
          <p:cNvSpPr/>
          <p:nvPr/>
        </p:nvSpPr>
        <p:spPr>
          <a:xfrm>
            <a:off x="8946691" y="1147134"/>
            <a:ext cx="2934653" cy="2355191"/>
          </a:xfrm>
          <a:prstGeom prst="wedgeRectCallout">
            <a:avLst>
              <a:gd name="adj1" fmla="val -69749"/>
              <a:gd name="adj2" fmla="val -3739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p>
          <a:p>
            <a:r>
              <a:rPr kumimoji="1" lang="ja-JP" altLang="en-US" sz="1600" dirty="0" smtClean="0">
                <a:latin typeface="BIZ UDゴシック" panose="020B0400000000000000" pitchFamily="49" charset="-128"/>
                <a:ea typeface="BIZ UDゴシック" panose="020B0400000000000000" pitchFamily="49" charset="-128"/>
              </a:rPr>
              <a:t>申込期間・締切日等により対象期間の注文であることの証跡とする。</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回覧期間が期間外</a:t>
            </a:r>
            <a:r>
              <a:rPr kumimoji="1" lang="en-US" altLang="ja-JP"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rPr>
              <a:t>例：</a:t>
            </a:r>
            <a:r>
              <a:rPr kumimoji="1" lang="en-US" altLang="ja-JP" sz="1600" dirty="0" smtClean="0">
                <a:latin typeface="BIZ UDゴシック" panose="020B0400000000000000" pitchFamily="49" charset="-128"/>
                <a:ea typeface="BIZ UDゴシック" panose="020B0400000000000000" pitchFamily="49" charset="-128"/>
              </a:rPr>
              <a:t>5</a:t>
            </a:r>
            <a:r>
              <a:rPr kumimoji="1" lang="ja-JP" altLang="en-US" sz="1600" dirty="0" smtClean="0">
                <a:latin typeface="BIZ UDゴシック" panose="020B0400000000000000" pitchFamily="49" charset="-128"/>
                <a:ea typeface="BIZ UDゴシック" panose="020B0400000000000000" pitchFamily="49" charset="-128"/>
              </a:rPr>
              <a:t>月</a:t>
            </a:r>
            <a:r>
              <a:rPr kumimoji="1" lang="en-US" altLang="ja-JP"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rPr>
              <a:t>である場合は、締切日や受渡予定時期が対象期間（秋肥の場合</a:t>
            </a:r>
            <a:r>
              <a:rPr kumimoji="1" lang="ja-JP" altLang="en-US" sz="1600" dirty="0">
                <a:latin typeface="BIZ UDゴシック" panose="020B0400000000000000" pitchFamily="49" charset="-128"/>
                <a:ea typeface="BIZ UDゴシック" panose="020B0400000000000000" pitchFamily="49" charset="-128"/>
              </a:rPr>
              <a:t>６</a:t>
            </a:r>
            <a:r>
              <a:rPr kumimoji="1" lang="ja-JP" altLang="en-US" sz="1600" dirty="0" smtClean="0">
                <a:latin typeface="BIZ UDゴシック" panose="020B0400000000000000" pitchFamily="49" charset="-128"/>
                <a:ea typeface="BIZ UDゴシック" panose="020B0400000000000000" pitchFamily="49" charset="-128"/>
              </a:rPr>
              <a:t>～</a:t>
            </a:r>
            <a:r>
              <a:rPr kumimoji="1" lang="en-US" altLang="ja-JP" sz="1600" dirty="0" smtClean="0">
                <a:latin typeface="BIZ UDゴシック" panose="020B0400000000000000" pitchFamily="49" charset="-128"/>
                <a:ea typeface="BIZ UDゴシック" panose="020B0400000000000000" pitchFamily="49" charset="-128"/>
              </a:rPr>
              <a:t>10</a:t>
            </a:r>
            <a:r>
              <a:rPr kumimoji="1" lang="ja-JP" altLang="en-US" sz="1600" dirty="0" smtClean="0">
                <a:latin typeface="BIZ UDゴシック" panose="020B0400000000000000" pitchFamily="49" charset="-128"/>
                <a:ea typeface="BIZ UDゴシック" panose="020B0400000000000000" pitchFamily="49" charset="-128"/>
              </a:rPr>
              <a:t>月）であることにより疎明することを想定</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729858" y="829829"/>
            <a:ext cx="4756542" cy="496235"/>
          </a:xfrm>
          <a:prstGeom prst="roundRect">
            <a:avLst/>
          </a:prstGeom>
          <a:solidFill>
            <a:schemeClr val="accent6">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注文書</a:t>
            </a:r>
            <a:r>
              <a:rPr kumimoji="1" lang="en-US" altLang="ja-JP" dirty="0" smtClean="0"/>
              <a:t>(</a:t>
            </a:r>
            <a:r>
              <a:rPr kumimoji="1" lang="ja-JP" altLang="en-US" dirty="0" smtClean="0"/>
              <a:t>鑑抜粋・記載例のため期間は参考</a:t>
            </a:r>
            <a:r>
              <a:rPr kumimoji="1" lang="en-US" altLang="ja-JP" dirty="0" smtClean="0"/>
              <a:t>)</a:t>
            </a:r>
            <a:endParaRPr kumimoji="1" lang="ja-JP" altLang="en-US" dirty="0"/>
          </a:p>
        </p:txBody>
      </p:sp>
      <p:sp>
        <p:nvSpPr>
          <p:cNvPr id="17"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26</a:t>
            </a:fld>
            <a:endParaRPr kumimoji="1" lang="ja-JP" altLang="en-US" dirty="0"/>
          </a:p>
        </p:txBody>
      </p:sp>
      <p:sp>
        <p:nvSpPr>
          <p:cNvPr id="14" name="角丸四角形 13"/>
          <p:cNvSpPr/>
          <p:nvPr/>
        </p:nvSpPr>
        <p:spPr>
          <a:xfrm>
            <a:off x="729857" y="3738557"/>
            <a:ext cx="4756543" cy="496235"/>
          </a:xfrm>
          <a:prstGeom prst="roundRect">
            <a:avLst/>
          </a:prstGeom>
          <a:solidFill>
            <a:schemeClr val="accent6">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請求</a:t>
            </a:r>
            <a:r>
              <a:rPr kumimoji="1" lang="ja-JP" altLang="en-US" dirty="0" smtClean="0"/>
              <a:t>額一覧</a:t>
            </a:r>
            <a:r>
              <a:rPr kumimoji="1" lang="en-US" altLang="ja-JP" dirty="0" smtClean="0"/>
              <a:t>(</a:t>
            </a:r>
            <a:r>
              <a:rPr kumimoji="1" lang="ja-JP" altLang="en-US" dirty="0"/>
              <a:t>記載例のため期間は参考</a:t>
            </a:r>
            <a:r>
              <a:rPr kumimoji="1" lang="en-US" altLang="ja-JP" dirty="0" smtClean="0"/>
              <a:t>)</a:t>
            </a:r>
            <a:endParaRPr kumimoji="1" lang="ja-JP" altLang="en-US" dirty="0"/>
          </a:p>
        </p:txBody>
      </p:sp>
    </p:spTree>
    <p:extLst>
      <p:ext uri="{BB962C8B-B14F-4D97-AF65-F5344CB8AC3E}">
        <p14:creationId xmlns:p14="http://schemas.microsoft.com/office/powerpoint/2010/main" val="64377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27</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pic>
        <p:nvPicPr>
          <p:cNvPr id="18" name="図 17"/>
          <p:cNvPicPr>
            <a:picLocks noChangeAspect="1"/>
          </p:cNvPicPr>
          <p:nvPr/>
        </p:nvPicPr>
        <p:blipFill>
          <a:blip r:embed="rId3"/>
          <a:stretch>
            <a:fillRect/>
          </a:stretch>
        </p:blipFill>
        <p:spPr>
          <a:xfrm>
            <a:off x="-10920536" y="1066800"/>
            <a:ext cx="23925336" cy="10072204"/>
          </a:xfrm>
          <a:prstGeom prst="rect">
            <a:avLst/>
          </a:prstGeom>
        </p:spPr>
      </p:pic>
      <p:sp>
        <p:nvSpPr>
          <p:cNvPr id="11" name="正方形/長方形 10"/>
          <p:cNvSpPr/>
          <p:nvPr/>
        </p:nvSpPr>
        <p:spPr>
          <a:xfrm>
            <a:off x="2169459" y="374126"/>
            <a:ext cx="7225553" cy="512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総合情報システム帳表「利用者別供給実績表」（参考）</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55254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28</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a:solidFill>
                  <a:schemeClr val="tx1"/>
                </a:solidFill>
                <a:latin typeface="BIZ UDゴシック" panose="020B0400000000000000" pitchFamily="49" charset="-128"/>
                <a:ea typeface="BIZ UDゴシック" panose="020B0400000000000000" pitchFamily="49" charset="-128"/>
              </a:rPr>
              <a:t>６</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．取組実施者（</a:t>
            </a:r>
            <a:r>
              <a:rPr kumimoji="1" lang="ja-JP" altLang="en-US" sz="2800" dirty="0">
                <a:solidFill>
                  <a:schemeClr val="tx1"/>
                </a:solidFill>
                <a:latin typeface="BIZ UDゴシック" panose="020B0400000000000000" pitchFamily="49" charset="-128"/>
                <a:ea typeface="BIZ UDゴシック" panose="020B0400000000000000" pitchFamily="49" charset="-128"/>
              </a:rPr>
              <a:t>ＪＡ・ＪＡ部会・肥料商等）が行う</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こと</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53181913"/>
              </p:ext>
            </p:extLst>
          </p:nvPr>
        </p:nvGraphicFramePr>
        <p:xfrm>
          <a:off x="210921" y="1488140"/>
          <a:ext cx="11670423" cy="1118655"/>
        </p:xfrm>
        <a:graphic>
          <a:graphicData uri="http://schemas.openxmlformats.org/drawingml/2006/table">
            <a:tbl>
              <a:tblPr firstRow="1" bandRow="1">
                <a:tableStyleId>{21E4AEA4-8DFA-4A89-87EB-49C32662AFE0}</a:tableStyleId>
              </a:tblPr>
              <a:tblGrid>
                <a:gridCol w="1564091">
                  <a:extLst>
                    <a:ext uri="{9D8B030D-6E8A-4147-A177-3AD203B41FA5}">
                      <a16:colId xmlns:a16="http://schemas.microsoft.com/office/drawing/2014/main" val="3405099296"/>
                    </a:ext>
                  </a:extLst>
                </a:gridCol>
                <a:gridCol w="2475765">
                  <a:extLst>
                    <a:ext uri="{9D8B030D-6E8A-4147-A177-3AD203B41FA5}">
                      <a16:colId xmlns:a16="http://schemas.microsoft.com/office/drawing/2014/main" val="2680941897"/>
                    </a:ext>
                  </a:extLst>
                </a:gridCol>
                <a:gridCol w="4193976">
                  <a:extLst>
                    <a:ext uri="{9D8B030D-6E8A-4147-A177-3AD203B41FA5}">
                      <a16:colId xmlns:a16="http://schemas.microsoft.com/office/drawing/2014/main" val="124491128"/>
                    </a:ext>
                  </a:extLst>
                </a:gridCol>
                <a:gridCol w="1913908">
                  <a:extLst>
                    <a:ext uri="{9D8B030D-6E8A-4147-A177-3AD203B41FA5}">
                      <a16:colId xmlns:a16="http://schemas.microsoft.com/office/drawing/2014/main" val="3095195317"/>
                    </a:ext>
                  </a:extLst>
                </a:gridCol>
                <a:gridCol w="1522683">
                  <a:extLst>
                    <a:ext uri="{9D8B030D-6E8A-4147-A177-3AD203B41FA5}">
                      <a16:colId xmlns:a16="http://schemas.microsoft.com/office/drawing/2014/main" val="2819562351"/>
                    </a:ext>
                  </a:extLst>
                </a:gridCol>
              </a:tblGrid>
              <a:tr h="301158">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いつまでに</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行うこと</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チェックポイント等</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提出書類</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提出先</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006283179"/>
                  </a:ext>
                </a:extLst>
              </a:tr>
              <a:tr h="752895">
                <a:tc>
                  <a:txBody>
                    <a:bodyPr/>
                    <a:lstStyle/>
                    <a:p>
                      <a:pPr>
                        <a:lnSpc>
                          <a:spcPts val="2700"/>
                        </a:lnSpc>
                      </a:pPr>
                      <a:r>
                        <a:rPr kumimoji="1" lang="ja-JP" altLang="en-US" sz="1800" b="0" dirty="0" smtClean="0">
                          <a:latin typeface="BIZ UDゴシック" panose="020B0400000000000000" pitchFamily="49" charset="-128"/>
                          <a:ea typeface="BIZ UDゴシック" panose="020B0400000000000000" pitchFamily="49" charset="-128"/>
                        </a:rPr>
                        <a:t>秋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２月上旬</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b="0" dirty="0" smtClean="0">
                          <a:latin typeface="BIZ UDゴシック" panose="020B0400000000000000" pitchFamily="49" charset="-128"/>
                          <a:ea typeface="BIZ UDゴシック" panose="020B0400000000000000" pitchFamily="49" charset="-128"/>
                        </a:rPr>
                        <a:t>支援金を受領する口座番号等を提出する</a:t>
                      </a:r>
                      <a:endParaRPr kumimoji="1" lang="ja-JP" altLang="en-US" sz="1800" b="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latin typeface="BIZ UDゴシック" panose="020B0400000000000000" pitchFamily="49" charset="-128"/>
                          <a:ea typeface="BIZ UDゴシック" panose="020B0400000000000000" pitchFamily="49" charset="-128"/>
                        </a:rPr>
                        <a:t>◆県協議会からの採択通知</a:t>
                      </a:r>
                      <a:r>
                        <a:rPr lang="ja-JP" altLang="en-US" sz="1800" b="0" dirty="0" smtClean="0">
                          <a:solidFill>
                            <a:srgbClr val="FF0000"/>
                          </a:solidFill>
                          <a:latin typeface="BIZ UDゴシック" panose="020B0400000000000000" pitchFamily="49" charset="-128"/>
                          <a:ea typeface="BIZ UDゴシック" panose="020B0400000000000000" pitchFamily="49" charset="-128"/>
                        </a:rPr>
                        <a:t>（２月上</a:t>
                      </a:r>
                      <a:endParaRPr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solidFill>
                            <a:srgbClr val="FF0000"/>
                          </a:solidFill>
                          <a:latin typeface="BIZ UDゴシック" panose="020B0400000000000000" pitchFamily="49" charset="-128"/>
                          <a:ea typeface="BIZ UDゴシック" panose="020B0400000000000000" pitchFamily="49" charset="-128"/>
                        </a:rPr>
                        <a:t>　旬）</a:t>
                      </a:r>
                      <a:r>
                        <a:rPr lang="ja-JP" altLang="en-US" sz="1800" b="0" dirty="0" smtClean="0">
                          <a:latin typeface="BIZ UDゴシック" panose="020B0400000000000000" pitchFamily="49" charset="-128"/>
                          <a:ea typeface="BIZ UDゴシック" panose="020B0400000000000000" pitchFamily="49" charset="-128"/>
                        </a:rPr>
                        <a:t>後に速やかに提出する</a:t>
                      </a:r>
                      <a:endParaRPr lang="en-US" altLang="ja-JP" sz="1800" b="0" dirty="0" smtClean="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b="0" dirty="0" smtClean="0">
                          <a:latin typeface="BIZ UDゴシック" panose="020B0400000000000000" pitchFamily="49" charset="-128"/>
                          <a:ea typeface="BIZ UDゴシック" panose="020B0400000000000000" pitchFamily="49" charset="-128"/>
                        </a:rPr>
                        <a:t>様式第４号</a:t>
                      </a:r>
                      <a:endParaRPr kumimoji="1" lang="en-US" altLang="ja-JP" sz="1800" b="0" dirty="0" smtClean="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b="0" dirty="0" smtClean="0">
                          <a:latin typeface="BIZ UDゴシック" panose="020B0400000000000000" pitchFamily="49" charset="-128"/>
                          <a:ea typeface="BIZ UDゴシック" panose="020B0400000000000000" pitchFamily="49" charset="-128"/>
                        </a:rPr>
                        <a:t>県協議会</a:t>
                      </a:r>
                      <a:endParaRPr kumimoji="1" lang="ja-JP" altLang="en-US" sz="1800" b="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55763147"/>
                  </a:ext>
                </a:extLst>
              </a:tr>
            </a:tbl>
          </a:graphicData>
        </a:graphic>
      </p:graphicFrame>
      <p:sp>
        <p:nvSpPr>
          <p:cNvPr id="6" name="正方形/長方形 5"/>
          <p:cNvSpPr/>
          <p:nvPr/>
        </p:nvSpPr>
        <p:spPr>
          <a:xfrm>
            <a:off x="2249424" y="2657960"/>
            <a:ext cx="7626096" cy="52972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hangingPunct="0"/>
            <a:endParaRPr lang="en-US" altLang="ja-JP" sz="1200" dirty="0" smtClean="0">
              <a:latin typeface="BIZ UDゴシック" panose="020B0400000000000000" pitchFamily="49" charset="-128"/>
              <a:ea typeface="BIZ UDゴシック" panose="020B0400000000000000" pitchFamily="49" charset="-128"/>
            </a:endParaRPr>
          </a:p>
          <a:p>
            <a:pPr hangingPunct="0"/>
            <a:endParaRPr lang="en-US" altLang="ja-JP" sz="1200" dirty="0">
              <a:latin typeface="BIZ UDゴシック" panose="020B0400000000000000" pitchFamily="49" charset="-128"/>
              <a:ea typeface="BIZ UDゴシック" panose="020B0400000000000000" pitchFamily="49" charset="-128"/>
            </a:endParaRPr>
          </a:p>
          <a:p>
            <a:pPr hangingPunct="0"/>
            <a:r>
              <a:rPr lang="ja-JP" altLang="ja-JP" sz="1200" dirty="0" smtClean="0">
                <a:latin typeface="BIZ UDゴシック" panose="020B0400000000000000" pitchFamily="49" charset="-128"/>
                <a:ea typeface="BIZ UDゴシック" panose="020B0400000000000000" pitchFamily="49" charset="-128"/>
              </a:rPr>
              <a:t>様式第４号</a:t>
            </a:r>
            <a:r>
              <a:rPr lang="en-US" altLang="ja-JP" sz="1200" dirty="0">
                <a:latin typeface="BIZ UDゴシック" panose="020B0400000000000000" pitchFamily="49" charset="-128"/>
                <a:ea typeface="BIZ UDゴシック" panose="020B0400000000000000" pitchFamily="49" charset="-128"/>
              </a:rPr>
              <a:t> </a:t>
            </a:r>
            <a:endParaRPr lang="ja-JP" altLang="ja-JP" sz="1200" dirty="0" smtClean="0">
              <a:latin typeface="BIZ UDゴシック" panose="020B0400000000000000" pitchFamily="49" charset="-128"/>
              <a:ea typeface="BIZ UDゴシック" panose="020B0400000000000000" pitchFamily="49" charset="-128"/>
            </a:endParaRPr>
          </a:p>
          <a:p>
            <a:pPr algn="r"/>
            <a:r>
              <a:rPr lang="ja-JP" altLang="ja-JP" sz="1200" dirty="0" smtClean="0">
                <a:latin typeface="BIZ UDゴシック" panose="020B0400000000000000" pitchFamily="49" charset="-128"/>
                <a:ea typeface="BIZ UDゴシック" panose="020B0400000000000000" pitchFamily="49" charset="-128"/>
              </a:rPr>
              <a:t>年　月　日</a:t>
            </a:r>
          </a:p>
          <a:p>
            <a:r>
              <a:rPr lang="en-US" altLang="ja-JP" sz="1200" dirty="0">
                <a:latin typeface="BIZ UDゴシック" panose="020B0400000000000000" pitchFamily="49" charset="-128"/>
                <a:ea typeface="BIZ UDゴシック" panose="020B0400000000000000" pitchFamily="49" charset="-128"/>
              </a:rPr>
              <a:t> </a:t>
            </a:r>
            <a:r>
              <a:rPr lang="en-US" altLang="ja-JP" sz="1200" dirty="0" smtClean="0">
                <a:latin typeface="BIZ UDゴシック" panose="020B0400000000000000" pitchFamily="49" charset="-128"/>
                <a:ea typeface="BIZ UDゴシック" panose="020B0400000000000000" pitchFamily="49" charset="-128"/>
              </a:rPr>
              <a:t> </a:t>
            </a:r>
            <a:r>
              <a:rPr lang="ja-JP" altLang="en-US" sz="1200" dirty="0" smtClean="0">
                <a:solidFill>
                  <a:srgbClr val="FF0000"/>
                </a:solidFill>
                <a:latin typeface="BIZ UDゴシック" panose="020B0400000000000000" pitchFamily="49" charset="-128"/>
                <a:ea typeface="BIZ UDゴシック" panose="020B0400000000000000" pitchFamily="49" charset="-128"/>
              </a:rPr>
              <a:t>神奈川県燃油・肥料対策協議会</a:t>
            </a:r>
            <a:endParaRPr lang="en-US" altLang="ja-JP" sz="1200" dirty="0" smtClean="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　</a:t>
            </a:r>
            <a:r>
              <a:rPr lang="ja-JP" altLang="en-US" sz="1200" dirty="0" smtClean="0">
                <a:solidFill>
                  <a:srgbClr val="FF0000"/>
                </a:solidFill>
                <a:latin typeface="BIZ UDゴシック" panose="020B0400000000000000" pitchFamily="49" charset="-128"/>
                <a:ea typeface="BIZ UDゴシック" panose="020B0400000000000000" pitchFamily="49" charset="-128"/>
              </a:rPr>
              <a:t>会　長　　四　條　信　仁</a:t>
            </a:r>
            <a:r>
              <a:rPr lang="ja-JP" altLang="ja-JP" sz="1200" dirty="0">
                <a:solidFill>
                  <a:srgbClr val="FF0000"/>
                </a:solidFill>
                <a:latin typeface="BIZ UDゴシック" panose="020B0400000000000000" pitchFamily="49" charset="-128"/>
                <a:ea typeface="BIZ UDゴシック" panose="020B0400000000000000" pitchFamily="49" charset="-128"/>
              </a:rPr>
              <a:t>　</a:t>
            </a:r>
            <a:r>
              <a:rPr lang="ja-JP" altLang="ja-JP" sz="1200" dirty="0" smtClean="0">
                <a:solidFill>
                  <a:srgbClr val="FF0000"/>
                </a:solidFill>
                <a:latin typeface="BIZ UDゴシック" panose="020B0400000000000000" pitchFamily="49" charset="-128"/>
                <a:ea typeface="BIZ UDゴシック" panose="020B0400000000000000" pitchFamily="49" charset="-128"/>
              </a:rPr>
              <a:t>殿</a:t>
            </a:r>
            <a:r>
              <a:rPr lang="en-US" altLang="ja-JP" sz="1200" dirty="0">
                <a:latin typeface="BIZ UDゴシック" panose="020B0400000000000000" pitchFamily="49" charset="-128"/>
                <a:ea typeface="BIZ UDゴシック" panose="020B0400000000000000" pitchFamily="49" charset="-128"/>
              </a:rPr>
              <a:t> </a:t>
            </a:r>
            <a:endParaRPr lang="ja-JP" altLang="ja-JP" sz="12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a:t>
            </a:r>
            <a:r>
              <a:rPr lang="ja-JP" altLang="ja-JP" sz="1200" dirty="0" smtClean="0">
                <a:latin typeface="BIZ UDゴシック" panose="020B0400000000000000" pitchFamily="49" charset="-128"/>
                <a:ea typeface="BIZ UDゴシック" panose="020B0400000000000000" pitchFamily="49" charset="-128"/>
              </a:rPr>
              <a:t>所在地</a:t>
            </a:r>
            <a:endParaRPr lang="ja-JP" altLang="ja-JP" sz="12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a:t>
            </a:r>
            <a:r>
              <a:rPr lang="ja-JP" altLang="ja-JP" sz="1200" dirty="0" smtClean="0">
                <a:latin typeface="BIZ UDゴシック" panose="020B0400000000000000" pitchFamily="49" charset="-128"/>
                <a:ea typeface="BIZ UDゴシック" panose="020B0400000000000000" pitchFamily="49" charset="-128"/>
              </a:rPr>
              <a:t>取組</a:t>
            </a:r>
            <a:r>
              <a:rPr lang="ja-JP" altLang="ja-JP" sz="1200" dirty="0">
                <a:latin typeface="BIZ UDゴシック" panose="020B0400000000000000" pitchFamily="49" charset="-128"/>
                <a:ea typeface="BIZ UDゴシック" panose="020B0400000000000000" pitchFamily="49" charset="-128"/>
              </a:rPr>
              <a:t>実施者名</a:t>
            </a:r>
          </a:p>
          <a:p>
            <a:r>
              <a:rPr lang="ja-JP" altLang="en-US" sz="1200" dirty="0" smtClean="0">
                <a:latin typeface="BIZ UDゴシック" panose="020B0400000000000000" pitchFamily="49" charset="-128"/>
                <a:ea typeface="BIZ UDゴシック" panose="020B0400000000000000" pitchFamily="49" charset="-128"/>
              </a:rPr>
              <a:t>　　　　　　　　　　　　　　　　　　　　　　　　　　　　　　　　　　　　　　　</a:t>
            </a:r>
            <a:r>
              <a:rPr lang="ja-JP" altLang="ja-JP" sz="1200" dirty="0" smtClean="0">
                <a:latin typeface="BIZ UDゴシック" panose="020B0400000000000000" pitchFamily="49" charset="-128"/>
                <a:ea typeface="BIZ UDゴシック" panose="020B0400000000000000" pitchFamily="49" charset="-128"/>
              </a:rPr>
              <a:t>代表者氏名</a:t>
            </a:r>
            <a:r>
              <a:rPr lang="en-US" altLang="ja-JP" sz="1200" dirty="0">
                <a:latin typeface="BIZ UDゴシック" panose="020B0400000000000000" pitchFamily="49" charset="-128"/>
                <a:ea typeface="BIZ UDゴシック" panose="020B0400000000000000" pitchFamily="49" charset="-128"/>
              </a:rPr>
              <a:t> </a:t>
            </a:r>
            <a:endParaRPr lang="ja-JP" altLang="ja-JP" sz="1200" dirty="0">
              <a:latin typeface="BIZ UDゴシック" panose="020B0400000000000000" pitchFamily="49" charset="-128"/>
              <a:ea typeface="BIZ UDゴシック" panose="020B0400000000000000" pitchFamily="49" charset="-128"/>
            </a:endParaRPr>
          </a:p>
          <a:p>
            <a:pPr algn="ctr"/>
            <a:r>
              <a:rPr lang="ja-JP" altLang="ja-JP" sz="1200" dirty="0">
                <a:latin typeface="BIZ UDゴシック" panose="020B0400000000000000" pitchFamily="49" charset="-128"/>
                <a:ea typeface="BIZ UDゴシック" panose="020B0400000000000000" pitchFamily="49" charset="-128"/>
              </a:rPr>
              <a:t>肥料価格高騰対策事業に係る振込口座について</a:t>
            </a:r>
          </a:p>
          <a:p>
            <a:r>
              <a:rPr lang="en-US" altLang="ja-JP" sz="1200" dirty="0">
                <a:latin typeface="BIZ UDゴシック" panose="020B0400000000000000" pitchFamily="49" charset="-128"/>
                <a:ea typeface="BIZ UDゴシック" panose="020B0400000000000000" pitchFamily="49" charset="-128"/>
              </a:rPr>
              <a:t> </a:t>
            </a:r>
            <a:endParaRPr lang="ja-JP" altLang="ja-JP" sz="1200" dirty="0">
              <a:latin typeface="BIZ UDゴシック" panose="020B0400000000000000" pitchFamily="49" charset="-128"/>
              <a:ea typeface="BIZ UDゴシック" panose="020B0400000000000000" pitchFamily="49" charset="-128"/>
            </a:endParaRPr>
          </a:p>
          <a:p>
            <a:pPr algn="ctr"/>
            <a:r>
              <a:rPr lang="ja-JP" altLang="ja-JP" sz="1200" dirty="0">
                <a:latin typeface="BIZ UDゴシック" panose="020B0400000000000000" pitchFamily="49" charset="-128"/>
                <a:ea typeface="BIZ UDゴシック" panose="020B0400000000000000" pitchFamily="49" charset="-128"/>
              </a:rPr>
              <a:t>　肥料価格高騰対策事業に係る振込口座を下記のとおり提出します。</a:t>
            </a:r>
          </a:p>
          <a:p>
            <a:pPr algn="ctr"/>
            <a:r>
              <a:rPr lang="en-US" altLang="ja-JP" sz="1200" dirty="0">
                <a:latin typeface="BIZ UDゴシック" panose="020B0400000000000000" pitchFamily="49" charset="-128"/>
                <a:ea typeface="BIZ UDゴシック" panose="020B0400000000000000" pitchFamily="49" charset="-128"/>
              </a:rPr>
              <a:t> </a:t>
            </a:r>
            <a:endParaRPr lang="ja-JP" altLang="ja-JP" sz="1200" dirty="0">
              <a:latin typeface="BIZ UDゴシック" panose="020B0400000000000000" pitchFamily="49" charset="-128"/>
              <a:ea typeface="BIZ UDゴシック" panose="020B0400000000000000" pitchFamily="49" charset="-128"/>
            </a:endParaRPr>
          </a:p>
          <a:p>
            <a:pPr algn="ctr"/>
            <a:r>
              <a:rPr lang="ja-JP" altLang="ja-JP" sz="1200" dirty="0" smtClean="0">
                <a:latin typeface="BIZ UDゴシック" panose="020B0400000000000000" pitchFamily="49" charset="-128"/>
                <a:ea typeface="BIZ UDゴシック" panose="020B0400000000000000" pitchFamily="49" charset="-128"/>
              </a:rPr>
              <a:t>記</a:t>
            </a:r>
            <a:r>
              <a:rPr lang="en-US" altLang="ja-JP" sz="1200" dirty="0">
                <a:latin typeface="BIZ UDゴシック" panose="020B0400000000000000" pitchFamily="49" charset="-128"/>
                <a:ea typeface="BIZ UDゴシック" panose="020B0400000000000000" pitchFamily="49" charset="-128"/>
              </a:rPr>
              <a:t> </a:t>
            </a:r>
            <a:endParaRPr lang="ja-JP" altLang="ja-JP" sz="1200" dirty="0">
              <a:latin typeface="BIZ UDゴシック" panose="020B0400000000000000" pitchFamily="49" charset="-128"/>
              <a:ea typeface="BIZ UDゴシック" panose="020B0400000000000000" pitchFamily="49" charset="-128"/>
            </a:endParaRPr>
          </a:p>
          <a:p>
            <a:r>
              <a:rPr lang="ja-JP" altLang="ja-JP" sz="1200" dirty="0">
                <a:latin typeface="BIZ UDゴシック" panose="020B0400000000000000" pitchFamily="49" charset="-128"/>
                <a:ea typeface="BIZ UDゴシック" panose="020B0400000000000000" pitchFamily="49" charset="-128"/>
              </a:rPr>
              <a:t>　 支援金の振込</a:t>
            </a:r>
            <a:r>
              <a:rPr lang="ja-JP" altLang="ja-JP" sz="1200" dirty="0" smtClean="0">
                <a:latin typeface="BIZ UDゴシック" panose="020B0400000000000000" pitchFamily="49" charset="-128"/>
                <a:ea typeface="BIZ UDゴシック" panose="020B0400000000000000" pitchFamily="49" charset="-128"/>
              </a:rPr>
              <a:t>口座</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ja-JP" altLang="ja-JP" sz="1200" dirty="0">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91870180"/>
              </p:ext>
            </p:extLst>
          </p:nvPr>
        </p:nvGraphicFramePr>
        <p:xfrm>
          <a:off x="2861936" y="5146711"/>
          <a:ext cx="6551100" cy="2720340"/>
        </p:xfrm>
        <a:graphic>
          <a:graphicData uri="http://schemas.openxmlformats.org/drawingml/2006/table">
            <a:tbl>
              <a:tblPr firstRow="1" firstCol="1" bandRow="1">
                <a:tableStyleId>{5940675A-B579-460E-94D1-54222C63F5DA}</a:tableStyleId>
              </a:tblPr>
              <a:tblGrid>
                <a:gridCol w="411480">
                  <a:extLst>
                    <a:ext uri="{9D8B030D-6E8A-4147-A177-3AD203B41FA5}">
                      <a16:colId xmlns:a16="http://schemas.microsoft.com/office/drawing/2014/main" val="2458626165"/>
                    </a:ext>
                  </a:extLst>
                </a:gridCol>
                <a:gridCol w="211800">
                  <a:extLst>
                    <a:ext uri="{9D8B030D-6E8A-4147-A177-3AD203B41FA5}">
                      <a16:colId xmlns:a16="http://schemas.microsoft.com/office/drawing/2014/main" val="1914488864"/>
                    </a:ext>
                  </a:extLst>
                </a:gridCol>
                <a:gridCol w="211800">
                  <a:extLst>
                    <a:ext uri="{9D8B030D-6E8A-4147-A177-3AD203B41FA5}">
                      <a16:colId xmlns:a16="http://schemas.microsoft.com/office/drawing/2014/main" val="2952012537"/>
                    </a:ext>
                  </a:extLst>
                </a:gridCol>
                <a:gridCol w="211800">
                  <a:extLst>
                    <a:ext uri="{9D8B030D-6E8A-4147-A177-3AD203B41FA5}">
                      <a16:colId xmlns:a16="http://schemas.microsoft.com/office/drawing/2014/main" val="3286273445"/>
                    </a:ext>
                  </a:extLst>
                </a:gridCol>
                <a:gridCol w="211800">
                  <a:extLst>
                    <a:ext uri="{9D8B030D-6E8A-4147-A177-3AD203B41FA5}">
                      <a16:colId xmlns:a16="http://schemas.microsoft.com/office/drawing/2014/main" val="3842260322"/>
                    </a:ext>
                  </a:extLst>
                </a:gridCol>
                <a:gridCol w="211800">
                  <a:extLst>
                    <a:ext uri="{9D8B030D-6E8A-4147-A177-3AD203B41FA5}">
                      <a16:colId xmlns:a16="http://schemas.microsoft.com/office/drawing/2014/main" val="3933943240"/>
                    </a:ext>
                  </a:extLst>
                </a:gridCol>
                <a:gridCol w="211800">
                  <a:extLst>
                    <a:ext uri="{9D8B030D-6E8A-4147-A177-3AD203B41FA5}">
                      <a16:colId xmlns:a16="http://schemas.microsoft.com/office/drawing/2014/main" val="1759420743"/>
                    </a:ext>
                  </a:extLst>
                </a:gridCol>
                <a:gridCol w="211800">
                  <a:extLst>
                    <a:ext uri="{9D8B030D-6E8A-4147-A177-3AD203B41FA5}">
                      <a16:colId xmlns:a16="http://schemas.microsoft.com/office/drawing/2014/main" val="1845707422"/>
                    </a:ext>
                  </a:extLst>
                </a:gridCol>
                <a:gridCol w="211800">
                  <a:extLst>
                    <a:ext uri="{9D8B030D-6E8A-4147-A177-3AD203B41FA5}">
                      <a16:colId xmlns:a16="http://schemas.microsoft.com/office/drawing/2014/main" val="4195682783"/>
                    </a:ext>
                  </a:extLst>
                </a:gridCol>
                <a:gridCol w="334010">
                  <a:extLst>
                    <a:ext uri="{9D8B030D-6E8A-4147-A177-3AD203B41FA5}">
                      <a16:colId xmlns:a16="http://schemas.microsoft.com/office/drawing/2014/main" val="3238213229"/>
                    </a:ext>
                  </a:extLst>
                </a:gridCol>
                <a:gridCol w="334645">
                  <a:extLst>
                    <a:ext uri="{9D8B030D-6E8A-4147-A177-3AD203B41FA5}">
                      <a16:colId xmlns:a16="http://schemas.microsoft.com/office/drawing/2014/main" val="1544002719"/>
                    </a:ext>
                  </a:extLst>
                </a:gridCol>
                <a:gridCol w="334010">
                  <a:extLst>
                    <a:ext uri="{9D8B030D-6E8A-4147-A177-3AD203B41FA5}">
                      <a16:colId xmlns:a16="http://schemas.microsoft.com/office/drawing/2014/main" val="707066658"/>
                    </a:ext>
                  </a:extLst>
                </a:gridCol>
                <a:gridCol w="334010">
                  <a:extLst>
                    <a:ext uri="{9D8B030D-6E8A-4147-A177-3AD203B41FA5}">
                      <a16:colId xmlns:a16="http://schemas.microsoft.com/office/drawing/2014/main" val="3762116080"/>
                    </a:ext>
                  </a:extLst>
                </a:gridCol>
                <a:gridCol w="211800">
                  <a:extLst>
                    <a:ext uri="{9D8B030D-6E8A-4147-A177-3AD203B41FA5}">
                      <a16:colId xmlns:a16="http://schemas.microsoft.com/office/drawing/2014/main" val="215652544"/>
                    </a:ext>
                  </a:extLst>
                </a:gridCol>
                <a:gridCol w="211800">
                  <a:extLst>
                    <a:ext uri="{9D8B030D-6E8A-4147-A177-3AD203B41FA5}">
                      <a16:colId xmlns:a16="http://schemas.microsoft.com/office/drawing/2014/main" val="2106132988"/>
                    </a:ext>
                  </a:extLst>
                </a:gridCol>
                <a:gridCol w="211800">
                  <a:extLst>
                    <a:ext uri="{9D8B030D-6E8A-4147-A177-3AD203B41FA5}">
                      <a16:colId xmlns:a16="http://schemas.microsoft.com/office/drawing/2014/main" val="3551215689"/>
                    </a:ext>
                  </a:extLst>
                </a:gridCol>
                <a:gridCol w="211800">
                  <a:extLst>
                    <a:ext uri="{9D8B030D-6E8A-4147-A177-3AD203B41FA5}">
                      <a16:colId xmlns:a16="http://schemas.microsoft.com/office/drawing/2014/main" val="3633267223"/>
                    </a:ext>
                  </a:extLst>
                </a:gridCol>
                <a:gridCol w="211800">
                  <a:extLst>
                    <a:ext uri="{9D8B030D-6E8A-4147-A177-3AD203B41FA5}">
                      <a16:colId xmlns:a16="http://schemas.microsoft.com/office/drawing/2014/main" val="2837405928"/>
                    </a:ext>
                  </a:extLst>
                </a:gridCol>
                <a:gridCol w="211800">
                  <a:extLst>
                    <a:ext uri="{9D8B030D-6E8A-4147-A177-3AD203B41FA5}">
                      <a16:colId xmlns:a16="http://schemas.microsoft.com/office/drawing/2014/main" val="1026733561"/>
                    </a:ext>
                  </a:extLst>
                </a:gridCol>
                <a:gridCol w="211800">
                  <a:extLst>
                    <a:ext uri="{9D8B030D-6E8A-4147-A177-3AD203B41FA5}">
                      <a16:colId xmlns:a16="http://schemas.microsoft.com/office/drawing/2014/main" val="4292652563"/>
                    </a:ext>
                  </a:extLst>
                </a:gridCol>
                <a:gridCol w="211800">
                  <a:extLst>
                    <a:ext uri="{9D8B030D-6E8A-4147-A177-3AD203B41FA5}">
                      <a16:colId xmlns:a16="http://schemas.microsoft.com/office/drawing/2014/main" val="3810466250"/>
                    </a:ext>
                  </a:extLst>
                </a:gridCol>
                <a:gridCol w="334645">
                  <a:extLst>
                    <a:ext uri="{9D8B030D-6E8A-4147-A177-3AD203B41FA5}">
                      <a16:colId xmlns:a16="http://schemas.microsoft.com/office/drawing/2014/main" val="1883944154"/>
                    </a:ext>
                  </a:extLst>
                </a:gridCol>
                <a:gridCol w="353695">
                  <a:extLst>
                    <a:ext uri="{9D8B030D-6E8A-4147-A177-3AD203B41FA5}">
                      <a16:colId xmlns:a16="http://schemas.microsoft.com/office/drawing/2014/main" val="146697643"/>
                    </a:ext>
                  </a:extLst>
                </a:gridCol>
                <a:gridCol w="362585">
                  <a:extLst>
                    <a:ext uri="{9D8B030D-6E8A-4147-A177-3AD203B41FA5}">
                      <a16:colId xmlns:a16="http://schemas.microsoft.com/office/drawing/2014/main" val="2074869550"/>
                    </a:ext>
                  </a:extLst>
                </a:gridCol>
                <a:gridCol w="363220">
                  <a:extLst>
                    <a:ext uri="{9D8B030D-6E8A-4147-A177-3AD203B41FA5}">
                      <a16:colId xmlns:a16="http://schemas.microsoft.com/office/drawing/2014/main" val="2418072940"/>
                    </a:ext>
                  </a:extLst>
                </a:gridCol>
              </a:tblGrid>
              <a:tr h="138271">
                <a:tc gridSpan="25">
                  <a:txBody>
                    <a:bodyPr/>
                    <a:lstStyle/>
                    <a:p>
                      <a:pPr algn="just" fontAlgn="auto" hangingPunct="1">
                        <a:spcAft>
                          <a:spcPts val="0"/>
                        </a:spcAft>
                      </a:pPr>
                      <a:r>
                        <a:rPr lang="ja-JP" sz="1050" kern="100">
                          <a:effectLst/>
                        </a:rPr>
                        <a:t>金融機関（ゆうちょ銀行以外）</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1639933"/>
                  </a:ext>
                </a:extLst>
              </a:tr>
              <a:tr h="138271">
                <a:tc gridSpan="8">
                  <a:txBody>
                    <a:bodyPr/>
                    <a:lstStyle/>
                    <a:p>
                      <a:pPr algn="just" fontAlgn="auto" hangingPunct="1">
                        <a:spcAft>
                          <a:spcPts val="0"/>
                        </a:spcAft>
                      </a:pPr>
                      <a:r>
                        <a:rPr lang="ja-JP" sz="700" kern="100">
                          <a:effectLst/>
                        </a:rPr>
                        <a:t>金融機関コード（数字４桁）</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7">
                  <a:txBody>
                    <a:bodyPr/>
                    <a:lstStyle/>
                    <a:p>
                      <a:pPr indent="1600200" algn="just" fontAlgn="auto" hangingPunct="1">
                        <a:spcAft>
                          <a:spcPts val="0"/>
                        </a:spcAft>
                      </a:pPr>
                      <a:r>
                        <a:rPr lang="ja-JP" sz="1050" kern="100" dirty="0">
                          <a:effectLst/>
                        </a:rPr>
                        <a:t>金融機関名</a:t>
                      </a:r>
                      <a:endParaRPr lang="ja-JP" sz="1050" kern="1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59170820"/>
                  </a:ext>
                </a:extLst>
              </a:tr>
              <a:tr h="276541">
                <a:tc>
                  <a:txBody>
                    <a:bodyPr/>
                    <a:lstStyle/>
                    <a:p>
                      <a:pPr algn="just" fontAlgn="auto" hangingPunct="1">
                        <a:spcAft>
                          <a:spcPts val="0"/>
                        </a:spcAft>
                      </a:pPr>
                      <a:r>
                        <a:rPr lang="en-US" sz="1000" kern="100" spc="-16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gridSpan="3">
                  <a:txBody>
                    <a:bodyPr/>
                    <a:lstStyle/>
                    <a:p>
                      <a:pPr algn="just" fontAlgn="auto" hangingPunct="1">
                        <a:spcAft>
                          <a:spcPts val="0"/>
                        </a:spcAft>
                      </a:pPr>
                      <a:r>
                        <a:rPr lang="en-US" sz="1000" kern="100" spc="-16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gridSpan="2">
                  <a:txBody>
                    <a:bodyPr/>
                    <a:lstStyle/>
                    <a:p>
                      <a:pPr algn="just" fontAlgn="auto" hangingPunct="1">
                        <a:spcAft>
                          <a:spcPts val="0"/>
                        </a:spcAft>
                      </a:pPr>
                      <a:r>
                        <a:rPr lang="en-US" sz="1000" kern="100" spc="-16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gridSpan="2">
                  <a:txBody>
                    <a:bodyPr/>
                    <a:lstStyle/>
                    <a:p>
                      <a:pPr algn="just" fontAlgn="auto" hangingPunct="1">
                        <a:spcAft>
                          <a:spcPts val="0"/>
                        </a:spcAft>
                      </a:pPr>
                      <a:r>
                        <a:rPr lang="en-US" sz="1000" kern="100" spc="-16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gridSpan="17">
                  <a:txBody>
                    <a:bodyPr/>
                    <a:lstStyle/>
                    <a:p>
                      <a:pPr algn="r" fontAlgn="auto" hangingPunct="1">
                        <a:spcAft>
                          <a:spcPts val="0"/>
                        </a:spcAft>
                      </a:pPr>
                      <a:r>
                        <a:rPr lang="ja-JP" sz="1050" kern="100" dirty="0">
                          <a:effectLst/>
                        </a:rPr>
                        <a:t>農業協同組合　銀行　信用金庫</a:t>
                      </a:r>
                    </a:p>
                    <a:p>
                      <a:pPr algn="r" fontAlgn="auto" hangingPunct="1">
                        <a:spcAft>
                          <a:spcPts val="0"/>
                        </a:spcAft>
                      </a:pPr>
                      <a:r>
                        <a:rPr lang="ja-JP" sz="1050" kern="100" dirty="0">
                          <a:effectLst/>
                        </a:rPr>
                        <a:t>信用組合　労働金庫　信連　農林中金</a:t>
                      </a:r>
                      <a:endParaRPr lang="ja-JP" sz="1050" kern="1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17471510"/>
                  </a:ext>
                </a:extLst>
              </a:tr>
              <a:tr h="138271">
                <a:tc gridSpan="6">
                  <a:txBody>
                    <a:bodyPr/>
                    <a:lstStyle/>
                    <a:p>
                      <a:pPr algn="just" fontAlgn="auto" hangingPunct="1">
                        <a:spcAft>
                          <a:spcPts val="0"/>
                        </a:spcAft>
                      </a:pPr>
                      <a:r>
                        <a:rPr lang="ja-JP" sz="700" kern="100" spc="45">
                          <a:effectLst/>
                        </a:rPr>
                        <a:t>支店コード（数字３桁）</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9">
                  <a:txBody>
                    <a:bodyPr/>
                    <a:lstStyle/>
                    <a:p>
                      <a:pPr indent="1933575" algn="just" fontAlgn="auto" hangingPunct="1">
                        <a:spcAft>
                          <a:spcPts val="0"/>
                        </a:spcAft>
                      </a:pPr>
                      <a:r>
                        <a:rPr lang="ja-JP" sz="1050" kern="100">
                          <a:effectLst/>
                        </a:rPr>
                        <a:t>支店名</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71802322"/>
                  </a:ext>
                </a:extLst>
              </a:tr>
              <a:tr h="138271">
                <a:tc>
                  <a:txBody>
                    <a:bodyPr/>
                    <a:lstStyle/>
                    <a:p>
                      <a:pPr algn="just" fontAlgn="auto" hangingPunct="1">
                        <a:spcAft>
                          <a:spcPts val="0"/>
                        </a:spcAft>
                      </a:pPr>
                      <a:r>
                        <a:rPr lang="en-US" sz="1050" kern="100" spc="-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gridSpan="3">
                  <a:txBody>
                    <a:bodyPr/>
                    <a:lstStyle/>
                    <a:p>
                      <a:pPr algn="just" fontAlgn="auto" hangingPunct="1">
                        <a:spcAft>
                          <a:spcPts val="0"/>
                        </a:spcAft>
                      </a:pPr>
                      <a:r>
                        <a:rPr lang="en-US" sz="1050" kern="100" spc="-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gridSpan="2">
                  <a:txBody>
                    <a:bodyPr/>
                    <a:lstStyle/>
                    <a:p>
                      <a:pPr algn="just" fontAlgn="auto" hangingPunct="1">
                        <a:spcAft>
                          <a:spcPts val="0"/>
                        </a:spcAft>
                      </a:pPr>
                      <a:r>
                        <a:rPr lang="en-US" sz="1050" kern="100" spc="-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gridSpan="19">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0159712"/>
                  </a:ext>
                </a:extLst>
              </a:tr>
              <a:tr h="138271">
                <a:tc gridSpan="14">
                  <a:txBody>
                    <a:bodyPr/>
                    <a:lstStyle/>
                    <a:p>
                      <a:pPr algn="ctr" fontAlgn="auto" hangingPunct="1">
                        <a:spcAft>
                          <a:spcPts val="0"/>
                        </a:spcAft>
                      </a:pPr>
                      <a:r>
                        <a:rPr lang="ja-JP" sz="1050" kern="100" spc="-100">
                          <a:effectLst/>
                        </a:rPr>
                        <a:t>預金種別（該当のものにレ印を付けてください）</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1">
                  <a:txBody>
                    <a:bodyPr/>
                    <a:lstStyle/>
                    <a:p>
                      <a:pPr algn="just" fontAlgn="auto" hangingPunct="1">
                        <a:spcAft>
                          <a:spcPts val="0"/>
                        </a:spcAft>
                      </a:pPr>
                      <a:r>
                        <a:rPr lang="ja-JP" sz="700" kern="100">
                          <a:effectLst/>
                        </a:rPr>
                        <a:t>口座番号（７桁に満たない場合は、右づめで記入）</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2187539"/>
                  </a:ext>
                </a:extLst>
              </a:tr>
              <a:tr h="138271">
                <a:tc gridSpan="14">
                  <a:txBody>
                    <a:bodyPr/>
                    <a:lstStyle/>
                    <a:p>
                      <a:pPr algn="ctr" fontAlgn="auto" hangingPunct="1">
                        <a:spcAft>
                          <a:spcPts val="0"/>
                        </a:spcAft>
                      </a:pPr>
                      <a:r>
                        <a:rPr lang="ja-JP" sz="1050" kern="100" spc="-100">
                          <a:effectLst/>
                        </a:rPr>
                        <a:t>☐普通　　☐当座　　☐別段　　☐通知</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gridSpan="2">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gridSpan="2">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gridSpan="2">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extLst>
                  <a:ext uri="{0D108BD9-81ED-4DB2-BD59-A6C34878D82A}">
                    <a16:rowId xmlns:a16="http://schemas.microsoft.com/office/drawing/2014/main" val="1993848541"/>
                  </a:ext>
                </a:extLst>
              </a:tr>
              <a:tr h="138271">
                <a:tc gridSpan="22">
                  <a:txBody>
                    <a:bodyPr/>
                    <a:lstStyle/>
                    <a:p>
                      <a:pPr algn="ctr" fontAlgn="auto" hangingPunct="1">
                        <a:spcAft>
                          <a:spcPts val="0"/>
                        </a:spcAft>
                      </a:pPr>
                      <a:r>
                        <a:rPr lang="ja-JP" sz="1050" kern="100">
                          <a:effectLst/>
                        </a:rPr>
                        <a:t>口座名義</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6373900"/>
                  </a:ext>
                </a:extLst>
              </a:tr>
              <a:tr h="138271">
                <a:tc gridSpan="2">
                  <a:txBody>
                    <a:bodyPr/>
                    <a:lstStyle/>
                    <a:p>
                      <a:pPr algn="ctr" fontAlgn="auto" hangingPunct="1">
                        <a:spcAft>
                          <a:spcPts val="0"/>
                        </a:spcAft>
                      </a:pPr>
                      <a:r>
                        <a:rPr lang="ja-JP" sz="700" kern="100">
                          <a:effectLst/>
                        </a:rPr>
                        <a:t>カナ</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0">
                  <a:txBody>
                    <a:bodyPr/>
                    <a:lstStyle/>
                    <a:p>
                      <a:pPr algn="just" fontAlgn="auto" hangingPunct="1">
                        <a:spcAft>
                          <a:spcPts val="0"/>
                        </a:spcAft>
                      </a:pPr>
                      <a:r>
                        <a:rPr lang="en-US"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7613050"/>
                  </a:ext>
                </a:extLst>
              </a:tr>
              <a:tr h="138271">
                <a:tc gridSpan="2">
                  <a:txBody>
                    <a:bodyPr/>
                    <a:lstStyle/>
                    <a:p>
                      <a:pPr algn="ctr" fontAlgn="auto" hangingPunct="1">
                        <a:spcAft>
                          <a:spcPts val="0"/>
                        </a:spcAft>
                      </a:pPr>
                      <a:r>
                        <a:rPr lang="ja-JP" sz="1050" kern="100">
                          <a:effectLst/>
                        </a:rPr>
                        <a:t>漢字</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0">
                  <a:txBody>
                    <a:bodyPr/>
                    <a:lstStyle/>
                    <a:p>
                      <a:pPr algn="just"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24835015"/>
                  </a:ext>
                </a:extLst>
              </a:tr>
              <a:tr h="138271">
                <a:tc gridSpan="22">
                  <a:txBody>
                    <a:bodyPr/>
                    <a:lstStyle/>
                    <a:p>
                      <a:pPr algn="just" fontAlgn="auto" hangingPunct="1">
                        <a:spcAft>
                          <a:spcPts val="0"/>
                        </a:spcAft>
                      </a:pPr>
                      <a:r>
                        <a:rPr lang="ja-JP" sz="900" kern="100">
                          <a:effectLst/>
                        </a:rPr>
                        <a:t>ゆうちょ銀行</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4979965"/>
                  </a:ext>
                </a:extLst>
              </a:tr>
              <a:tr h="138271">
                <a:tc gridSpan="10">
                  <a:txBody>
                    <a:bodyPr/>
                    <a:lstStyle/>
                    <a:p>
                      <a:pPr algn="just" fontAlgn="auto" hangingPunct="1">
                        <a:spcAft>
                          <a:spcPts val="0"/>
                        </a:spcAft>
                      </a:pPr>
                      <a:r>
                        <a:rPr lang="ja-JP" sz="700" kern="100">
                          <a:effectLst/>
                        </a:rPr>
                        <a:t>記号（６桁目がある場合は※部分に記入）</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2">
                  <a:txBody>
                    <a:bodyPr/>
                    <a:lstStyle/>
                    <a:p>
                      <a:pPr algn="just" fontAlgn="auto" hangingPunct="1">
                        <a:spcAft>
                          <a:spcPts val="0"/>
                        </a:spcAft>
                      </a:pPr>
                      <a:r>
                        <a:rPr lang="ja-JP" sz="700" kern="100">
                          <a:effectLst/>
                        </a:rPr>
                        <a:t>番号（右づめで記入）</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96574855"/>
                  </a:ext>
                </a:extLst>
              </a:tr>
              <a:tr h="138271">
                <a:tc>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a:txBody>
                    <a:bodyPr/>
                    <a:lstStyle/>
                    <a:p>
                      <a:pPr algn="ctr" fontAlgn="auto" hangingPunct="1">
                        <a:spcAft>
                          <a:spcPts val="0"/>
                        </a:spcAft>
                      </a:pPr>
                      <a:r>
                        <a:rPr lang="ja-JP" sz="900" kern="100" baseline="30000">
                          <a:effectLst/>
                        </a:rPr>
                        <a:t>※</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a:txBody>
                    <a:bodyPr/>
                    <a:lstStyle/>
                    <a:p>
                      <a:pPr algn="ctr"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5207808"/>
                  </a:ext>
                </a:extLst>
              </a:tr>
              <a:tr h="138271">
                <a:tc gridSpan="22">
                  <a:txBody>
                    <a:bodyPr/>
                    <a:lstStyle/>
                    <a:p>
                      <a:pPr algn="ctr" fontAlgn="auto" hangingPunct="1">
                        <a:spcAft>
                          <a:spcPts val="0"/>
                        </a:spcAft>
                      </a:pPr>
                      <a:r>
                        <a:rPr lang="ja-JP" sz="1050" kern="100">
                          <a:effectLst/>
                        </a:rPr>
                        <a:t>口座名義人</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15109434"/>
                  </a:ext>
                </a:extLst>
              </a:tr>
              <a:tr h="138271">
                <a:tc gridSpan="2">
                  <a:txBody>
                    <a:bodyPr/>
                    <a:lstStyle/>
                    <a:p>
                      <a:pPr algn="ctr" fontAlgn="auto" hangingPunct="1">
                        <a:spcAft>
                          <a:spcPts val="0"/>
                        </a:spcAft>
                      </a:pPr>
                      <a:r>
                        <a:rPr lang="ja-JP" sz="700" kern="100">
                          <a:effectLst/>
                        </a:rPr>
                        <a:t>カナ</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0">
                  <a:txBody>
                    <a:bodyPr/>
                    <a:lstStyle/>
                    <a:p>
                      <a:pPr algn="just" fontAlgn="auto" hangingPunct="1">
                        <a:spcAft>
                          <a:spcPts val="0"/>
                        </a:spcAft>
                      </a:pPr>
                      <a:r>
                        <a:rPr lang="en-US" sz="90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a:effectLst/>
                        </a:rPr>
                        <a:t> </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8644805"/>
                  </a:ext>
                </a:extLst>
              </a:tr>
              <a:tr h="138271">
                <a:tc gridSpan="2">
                  <a:txBody>
                    <a:bodyPr/>
                    <a:lstStyle/>
                    <a:p>
                      <a:pPr algn="ctr" fontAlgn="auto" hangingPunct="1">
                        <a:spcAft>
                          <a:spcPts val="0"/>
                        </a:spcAft>
                      </a:pPr>
                      <a:r>
                        <a:rPr lang="ja-JP" sz="1050" kern="100">
                          <a:effectLst/>
                        </a:rPr>
                        <a:t>漢字</a:t>
                      </a:r>
                      <a:endParaRPr lang="ja-JP" sz="1050" kern="1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gridSpan="20">
                  <a:txBody>
                    <a:bodyPr/>
                    <a:lstStyle/>
                    <a:p>
                      <a:pPr algn="just" fontAlgn="auto" hangingPunct="1">
                        <a:spcAft>
                          <a:spcPts val="0"/>
                        </a:spcAft>
                      </a:pPr>
                      <a:r>
                        <a:rPr lang="en-US" sz="900" kern="100" dirty="0">
                          <a:effectLst/>
                        </a:rPr>
                        <a:t> </a:t>
                      </a:r>
                      <a:endParaRPr lang="ja-JP" sz="1050" kern="1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hangingPunct="0">
                        <a:spcAft>
                          <a:spcPts val="0"/>
                        </a:spcAft>
                      </a:pPr>
                      <a:r>
                        <a:rPr lang="ja-JP" sz="1050" kern="100" dirty="0">
                          <a:effectLst/>
                        </a:rPr>
                        <a:t> </a:t>
                      </a:r>
                      <a:endParaRPr lang="ja-JP" sz="1050" kern="1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66135632"/>
                  </a:ext>
                </a:extLst>
              </a:tr>
            </a:tbl>
          </a:graphicData>
        </a:graphic>
      </p:graphicFrame>
      <p:sp>
        <p:nvSpPr>
          <p:cNvPr id="14" name="四角形吹き出し 13"/>
          <p:cNvSpPr/>
          <p:nvPr/>
        </p:nvSpPr>
        <p:spPr>
          <a:xfrm>
            <a:off x="210921" y="3474330"/>
            <a:ext cx="3291404" cy="1082508"/>
          </a:xfrm>
          <a:prstGeom prst="wedgeRectCallout">
            <a:avLst>
              <a:gd name="adj1" fmla="val -25124"/>
              <a:gd name="adj2" fmla="val -127395"/>
            </a:avLst>
          </a:prstGeom>
          <a:solidFill>
            <a:schemeClr val="lt1"/>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smtClean="0">
                <a:solidFill>
                  <a:srgbClr val="FF0000"/>
                </a:solidFill>
                <a:latin typeface="BIZ UDゴシック" panose="020B0400000000000000" pitchFamily="49" charset="-128"/>
                <a:ea typeface="BIZ UDゴシック" panose="020B0400000000000000" pitchFamily="49" charset="-128"/>
              </a:rPr>
              <a:t>令和４年度春肥より口座に変更がない場合、５年度秋肥申請時は提出不要</a:t>
            </a:r>
            <a:endParaRPr kumimoji="1" lang="ja-JP" altLang="en-US" sz="1600"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40129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29</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1" name="正方形/長方形 30"/>
          <p:cNvSpPr/>
          <p:nvPr/>
        </p:nvSpPr>
        <p:spPr>
          <a:xfrm>
            <a:off x="-125870" y="246518"/>
            <a:ext cx="4021214" cy="6092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a:latin typeface="BIZ UDゴシック" panose="020B0400000000000000" pitchFamily="49" charset="-128"/>
                <a:ea typeface="BIZ UDゴシック" panose="020B0400000000000000" pitchFamily="49" charset="-128"/>
              </a:rPr>
              <a:t>事業</a:t>
            </a:r>
            <a:r>
              <a:rPr kumimoji="1" lang="ja-JP" altLang="en-US" sz="2000" dirty="0" smtClean="0">
                <a:latin typeface="BIZ UDゴシック" panose="020B0400000000000000" pitchFamily="49" charset="-128"/>
                <a:ea typeface="BIZ UDゴシック" panose="020B0400000000000000" pitchFamily="49" charset="-128"/>
              </a:rPr>
              <a:t>承継の発生時</a:t>
            </a:r>
            <a:r>
              <a:rPr kumimoji="1" lang="ja-JP" altLang="en-US" sz="2000" dirty="0">
                <a:latin typeface="BIZ UDゴシック" panose="020B0400000000000000" pitchFamily="49" charset="-128"/>
                <a:ea typeface="BIZ UDゴシック" panose="020B0400000000000000" pitchFamily="49" charset="-128"/>
              </a:rPr>
              <a:t>の</a:t>
            </a:r>
            <a:r>
              <a:rPr kumimoji="1" lang="ja-JP" altLang="en-US" sz="2000" dirty="0" smtClean="0">
                <a:latin typeface="BIZ UDゴシック" panose="020B0400000000000000" pitchFamily="49" charset="-128"/>
                <a:ea typeface="BIZ UDゴシック" panose="020B0400000000000000" pitchFamily="49" charset="-128"/>
              </a:rPr>
              <a:t>対応①</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7945836"/>
              </p:ext>
            </p:extLst>
          </p:nvPr>
        </p:nvGraphicFramePr>
        <p:xfrm>
          <a:off x="285022" y="1129075"/>
          <a:ext cx="11679120" cy="2575560"/>
        </p:xfrm>
        <a:graphic>
          <a:graphicData uri="http://schemas.openxmlformats.org/drawingml/2006/table">
            <a:tbl>
              <a:tblPr firstRow="1" bandRow="1">
                <a:tableStyleId>{5C22544A-7EE6-4342-B048-85BDC9FD1C3A}</a:tableStyleId>
              </a:tblPr>
              <a:tblGrid>
                <a:gridCol w="1470626">
                  <a:extLst>
                    <a:ext uri="{9D8B030D-6E8A-4147-A177-3AD203B41FA5}">
                      <a16:colId xmlns:a16="http://schemas.microsoft.com/office/drawing/2014/main" val="3877449034"/>
                    </a:ext>
                  </a:extLst>
                </a:gridCol>
                <a:gridCol w="1408176">
                  <a:extLst>
                    <a:ext uri="{9D8B030D-6E8A-4147-A177-3AD203B41FA5}">
                      <a16:colId xmlns:a16="http://schemas.microsoft.com/office/drawing/2014/main" val="1215479900"/>
                    </a:ext>
                  </a:extLst>
                </a:gridCol>
                <a:gridCol w="1188720">
                  <a:extLst>
                    <a:ext uri="{9D8B030D-6E8A-4147-A177-3AD203B41FA5}">
                      <a16:colId xmlns:a16="http://schemas.microsoft.com/office/drawing/2014/main" val="1648967475"/>
                    </a:ext>
                  </a:extLst>
                </a:gridCol>
                <a:gridCol w="7611598">
                  <a:extLst>
                    <a:ext uri="{9D8B030D-6E8A-4147-A177-3AD203B41FA5}">
                      <a16:colId xmlns:a16="http://schemas.microsoft.com/office/drawing/2014/main" val="3258388635"/>
                    </a:ext>
                  </a:extLst>
                </a:gridCol>
              </a:tblGrid>
              <a:tr h="370840">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状況</a:t>
                      </a:r>
                    </a:p>
                  </a:txBody>
                  <a:tcPr marL="68580" marR="68580" marT="0" marB="0" anchor="ctr"/>
                </a:tc>
                <a:tc>
                  <a:txBody>
                    <a:bodyPr/>
                    <a:lstStyle/>
                    <a:p>
                      <a:pPr algn="just">
                        <a:spcAft>
                          <a:spcPts val="0"/>
                        </a:spcAft>
                      </a:pPr>
                      <a:r>
                        <a:rPr lang="ja-JP" sz="1600" kern="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取組メニュー</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返還の要否</a:t>
                      </a: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提出書類</a:t>
                      </a:r>
                    </a:p>
                  </a:txBody>
                  <a:tcPr marL="68580" marR="68580" marT="0" marB="0" anchor="ctr"/>
                </a:tc>
                <a:extLst>
                  <a:ext uri="{0D108BD9-81ED-4DB2-BD59-A6C34878D82A}">
                    <a16:rowId xmlns:a16="http://schemas.microsoft.com/office/drawing/2014/main" val="3329505001"/>
                  </a:ext>
                </a:extLst>
              </a:tr>
              <a:tr h="370840">
                <a:tc rowSpan="2">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事業承継</a:t>
                      </a: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営農</a:t>
                      </a:r>
                    </a:p>
                    <a:p>
                      <a:pPr algn="just">
                        <a:spcAft>
                          <a:spcPts val="0"/>
                        </a:spcAft>
                      </a:pP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継続</a:t>
                      </a:r>
                      <a:r>
                        <a:rPr 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する</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just">
                        <a:spcAft>
                          <a:spcPts val="0"/>
                        </a:spcAft>
                      </a:pPr>
                      <a:r>
                        <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実施する</a:t>
                      </a: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不要</a:t>
                      </a:r>
                    </a:p>
                  </a:txBody>
                  <a:tcPr marL="68580" marR="68580" marT="0" marB="0" anchor="ctr"/>
                </a:tc>
                <a:tc>
                  <a:txBody>
                    <a:bodyPr/>
                    <a:lstStyle/>
                    <a:p>
                      <a:pPr algn="just">
                        <a:spcAft>
                          <a:spcPts val="0"/>
                        </a:spcAft>
                      </a:pP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次ページ＜事業承継する場合の対応＞</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提出</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書類</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参照</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90342560"/>
                  </a:ext>
                </a:extLst>
              </a:tr>
              <a:tr h="370840">
                <a:tc vMerge="1">
                  <a:txBody>
                    <a:bodyPr/>
                    <a:lstStyle/>
                    <a:p>
                      <a:endParaRPr kumimoji="1" lang="ja-JP" altLang="en-US"/>
                    </a:p>
                  </a:txBody>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実施しない</a:t>
                      </a: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要</a:t>
                      </a:r>
                    </a:p>
                  </a:txBody>
                  <a:tcPr marL="68580" marR="68580" marT="0" marB="0" anchor="ctr"/>
                </a:tc>
                <a:tc>
                  <a:txBody>
                    <a:bodyPr/>
                    <a:lstStyle/>
                    <a:p>
                      <a:pPr algn="just">
                        <a:spcAft>
                          <a:spcPts val="0"/>
                        </a:spcAft>
                      </a:pP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助成金</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を取組実施者より参加農業者へ</a:t>
                      </a:r>
                    </a:p>
                    <a:p>
                      <a:pPr indent="133350" algn="just">
                        <a:spcAft>
                          <a:spcPts val="0"/>
                        </a:spcAft>
                      </a:pP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未交付</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の場合 ⇒ </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取り下げ</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届（例</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を提出</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just">
                        <a:spcAft>
                          <a:spcPts val="0"/>
                        </a:spcAft>
                      </a:pP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交付済</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の場合 ⇒</a:t>
                      </a: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返還届</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（例</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を提出</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98089390"/>
                  </a:ext>
                </a:extLst>
              </a:tr>
              <a:tr h="370840">
                <a:tc rowSpan="2">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事業承継</a:t>
                      </a: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営農</a:t>
                      </a:r>
                    </a:p>
                    <a:p>
                      <a:pPr algn="just">
                        <a:spcAft>
                          <a:spcPts val="0"/>
                        </a:spcAft>
                      </a:pP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継続</a:t>
                      </a:r>
                      <a:r>
                        <a:rPr 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しない</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just">
                        <a:spcAft>
                          <a:spcPts val="0"/>
                        </a:spcAft>
                      </a:pPr>
                      <a:r>
                        <a:rPr lang="ja-JP" sz="1600" kern="0">
                          <a:effectLst/>
                          <a:latin typeface="BIZ UDゴシック" panose="020B0400000000000000" pitchFamily="49" charset="-128"/>
                          <a:ea typeface="BIZ UDゴシック" panose="020B0400000000000000" pitchFamily="49" charset="-128"/>
                          <a:cs typeface="Times New Roman" panose="02020603050405020304" pitchFamily="18" charset="0"/>
                        </a:rPr>
                        <a:t>実施済み</a:t>
                      </a:r>
                      <a:endPar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不要</a:t>
                      </a: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様式第７号</a:t>
                      </a: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国庫・県事業</a:t>
                      </a: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・参考様式第７号（</a:t>
                      </a: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R5</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県事業</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前倒しで提出（相続人名</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p.33</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戸籍謄本・遺産分割協議書写し等、相続人であることを説明できる</a:t>
                      </a:r>
                      <a:r>
                        <a:rPr lang="ja-JP"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書類</a:t>
                      </a: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（任意）</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69261961"/>
                  </a:ext>
                </a:extLst>
              </a:tr>
              <a:tr h="370840">
                <a:tc vMerge="1">
                  <a:txBody>
                    <a:bodyPr/>
                    <a:lstStyle/>
                    <a:p>
                      <a:endParaRPr kumimoji="1" lang="ja-JP" altLang="en-US"/>
                    </a:p>
                  </a:txBody>
                  <a:tcPr/>
                </a:tc>
                <a:tc>
                  <a:txBody>
                    <a:bodyPr/>
                    <a:lstStyle/>
                    <a:p>
                      <a:pPr algn="just">
                        <a:spcAft>
                          <a:spcPts val="0"/>
                        </a:spcAft>
                      </a:pPr>
                      <a:r>
                        <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実施しない</a:t>
                      </a:r>
                    </a:p>
                  </a:txBody>
                  <a:tcPr marL="68580" marR="68580" marT="0" marB="0" anchor="ct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要</a:t>
                      </a:r>
                    </a:p>
                  </a:txBody>
                  <a:tcPr marL="68580" marR="68580" marT="0" marB="0" anchor="ctr"/>
                </a:tc>
                <a:tc>
                  <a:txBody>
                    <a:bodyPr/>
                    <a:lstStyle/>
                    <a:p>
                      <a:pPr algn="just">
                        <a:spcAft>
                          <a:spcPts val="0"/>
                        </a:spcAft>
                      </a:pPr>
                      <a:r>
                        <a:rPr lang="ja-JP" altLang="en-US" sz="1600" kern="100" dirty="0" smtClean="0">
                          <a:effectLst/>
                          <a:latin typeface="BIZ UDゴシック" panose="020B0400000000000000" pitchFamily="49" charset="-128"/>
                          <a:ea typeface="BIZ UDゴシック" panose="020B0400000000000000" pitchFamily="49" charset="-128"/>
                          <a:cs typeface="Times New Roman" panose="02020603050405020304" pitchFamily="18" charset="0"/>
                        </a:rPr>
                        <a:t>上記☆と同様の対応</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79207610"/>
                  </a:ext>
                </a:extLst>
              </a:tr>
            </a:tbl>
          </a:graphicData>
        </a:graphic>
      </p:graphicFrame>
      <p:sp>
        <p:nvSpPr>
          <p:cNvPr id="8" name="テキスト ボックス 7"/>
          <p:cNvSpPr txBox="1"/>
          <p:nvPr/>
        </p:nvSpPr>
        <p:spPr>
          <a:xfrm>
            <a:off x="443288" y="782742"/>
            <a:ext cx="10822120" cy="369332"/>
          </a:xfrm>
          <a:prstGeom prst="rect">
            <a:avLst/>
          </a:prstGeom>
          <a:noFill/>
        </p:spPr>
        <p:txBody>
          <a:bodyPr wrap="square" rtlCol="0">
            <a:spAutoFit/>
          </a:bodyPr>
          <a:lstStyle/>
          <a:p>
            <a:r>
              <a:rPr kumimoji="1" lang="ja-JP" altLang="en-US" dirty="0" smtClean="0"/>
              <a:t>事業承継の有無等の状況に応じ、下記により対応</a:t>
            </a:r>
            <a:r>
              <a:rPr kumimoji="1" lang="ja-JP" altLang="en-US" dirty="0"/>
              <a:t>する</a:t>
            </a:r>
            <a:r>
              <a:rPr kumimoji="1" lang="ja-JP" altLang="en-US" dirty="0" smtClean="0"/>
              <a:t>。様式は「⑫</a:t>
            </a:r>
            <a:r>
              <a:rPr kumimoji="1" lang="ja-JP" altLang="en-US" dirty="0"/>
              <a:t>事業承継等発生時の</a:t>
            </a:r>
            <a:r>
              <a:rPr kumimoji="1" lang="ja-JP" altLang="en-US" dirty="0" smtClean="0"/>
              <a:t>対応」に添付</a:t>
            </a:r>
            <a:endParaRPr kumimoji="1" lang="ja-JP" altLang="en-US" dirty="0"/>
          </a:p>
        </p:txBody>
      </p:sp>
      <p:pic>
        <p:nvPicPr>
          <p:cNvPr id="10" name="図 9"/>
          <p:cNvPicPr>
            <a:picLocks noChangeAspect="1"/>
          </p:cNvPicPr>
          <p:nvPr/>
        </p:nvPicPr>
        <p:blipFill>
          <a:blip r:embed="rId3"/>
          <a:stretch>
            <a:fillRect/>
          </a:stretch>
        </p:blipFill>
        <p:spPr>
          <a:xfrm>
            <a:off x="1260743" y="3815295"/>
            <a:ext cx="4066570" cy="4104575"/>
          </a:xfrm>
          <a:prstGeom prst="rect">
            <a:avLst/>
          </a:prstGeom>
          <a:ln>
            <a:solidFill>
              <a:schemeClr val="tx1"/>
            </a:solidFill>
          </a:ln>
        </p:spPr>
      </p:pic>
      <p:sp>
        <p:nvSpPr>
          <p:cNvPr id="20" name="テキスト ボックス 19"/>
          <p:cNvSpPr txBox="1"/>
          <p:nvPr/>
        </p:nvSpPr>
        <p:spPr>
          <a:xfrm>
            <a:off x="698191" y="3820135"/>
            <a:ext cx="562552" cy="461665"/>
          </a:xfrm>
          <a:prstGeom prst="rect">
            <a:avLst/>
          </a:prstGeom>
          <a:noFill/>
        </p:spPr>
        <p:txBody>
          <a:bodyPr wrap="square" rtlCol="0">
            <a:spAutoFit/>
          </a:bodyPr>
          <a:lstStyle/>
          <a:p>
            <a:r>
              <a:rPr kumimoji="1" lang="ja-JP" altLang="en-US" sz="2400" dirty="0"/>
              <a:t>ⓐ</a:t>
            </a:r>
          </a:p>
        </p:txBody>
      </p:sp>
      <p:pic>
        <p:nvPicPr>
          <p:cNvPr id="11" name="図 10"/>
          <p:cNvPicPr>
            <a:picLocks noChangeAspect="1"/>
          </p:cNvPicPr>
          <p:nvPr/>
        </p:nvPicPr>
        <p:blipFill>
          <a:blip r:embed="rId4"/>
          <a:stretch>
            <a:fillRect/>
          </a:stretch>
        </p:blipFill>
        <p:spPr>
          <a:xfrm>
            <a:off x="6617813" y="3791518"/>
            <a:ext cx="4483003" cy="4133568"/>
          </a:xfrm>
          <a:prstGeom prst="rect">
            <a:avLst/>
          </a:prstGeom>
          <a:ln>
            <a:solidFill>
              <a:schemeClr val="tx1"/>
            </a:solidFill>
          </a:ln>
        </p:spPr>
      </p:pic>
      <p:sp>
        <p:nvSpPr>
          <p:cNvPr id="22" name="テキスト ボックス 21"/>
          <p:cNvSpPr txBox="1"/>
          <p:nvPr/>
        </p:nvSpPr>
        <p:spPr>
          <a:xfrm>
            <a:off x="6124582" y="3785932"/>
            <a:ext cx="562552" cy="461665"/>
          </a:xfrm>
          <a:prstGeom prst="rect">
            <a:avLst/>
          </a:prstGeom>
          <a:noFill/>
        </p:spPr>
        <p:txBody>
          <a:bodyPr wrap="square" rtlCol="0">
            <a:spAutoFit/>
          </a:bodyPr>
          <a:lstStyle/>
          <a:p>
            <a:r>
              <a:rPr kumimoji="1" lang="ja-JP" altLang="en-US" sz="2400" dirty="0"/>
              <a:t>ⓑ</a:t>
            </a:r>
          </a:p>
        </p:txBody>
      </p:sp>
    </p:spTree>
    <p:extLst>
      <p:ext uri="{BB962C8B-B14F-4D97-AF65-F5344CB8AC3E}">
        <p14:creationId xmlns:p14="http://schemas.microsoft.com/office/powerpoint/2010/main" val="307650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１．事業概要</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617024" y="4252353"/>
            <a:ext cx="10959280" cy="133502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肥料価格の高騰による農家経営への影響を緩和するため、化学肥料の２割低減の取り組み</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chemeClr val="tx1"/>
                </a:solidFill>
                <a:latin typeface="BIZ UDゴシック" panose="020B0400000000000000" pitchFamily="49" charset="-128"/>
                <a:ea typeface="BIZ UDゴシック" panose="020B0400000000000000" pitchFamily="49" charset="-128"/>
              </a:rPr>
              <a:t>を行う農業者に対して肥料コスト上昇分の</a:t>
            </a:r>
            <a:r>
              <a:rPr lang="ja-JP" altLang="en-US" sz="2000" u="sng" dirty="0" smtClean="0">
                <a:solidFill>
                  <a:srgbClr val="FF0000"/>
                </a:solidFill>
                <a:latin typeface="BIZ UDゴシック" panose="020B0400000000000000" pitchFamily="49" charset="-128"/>
                <a:ea typeface="BIZ UDゴシック" panose="020B0400000000000000" pitchFamily="49" charset="-128"/>
              </a:rPr>
              <a:t>５割（県単独）</a:t>
            </a:r>
            <a:r>
              <a:rPr lang="ja-JP" altLang="en-US" sz="2000" dirty="0" smtClean="0">
                <a:solidFill>
                  <a:schemeClr val="tx1"/>
                </a:solidFill>
                <a:latin typeface="BIZ UDゴシック" panose="020B0400000000000000" pitchFamily="49" charset="-128"/>
                <a:ea typeface="BIZ UDゴシック" panose="020B0400000000000000" pitchFamily="49" charset="-128"/>
              </a:rPr>
              <a:t>を支援する。</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6" name="ホームベース 5"/>
          <p:cNvSpPr/>
          <p:nvPr/>
        </p:nvSpPr>
        <p:spPr>
          <a:xfrm>
            <a:off x="397568" y="3981605"/>
            <a:ext cx="3054096" cy="603504"/>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支援内容</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617024" y="1765906"/>
            <a:ext cx="10959280" cy="190281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世界的な穀物需要の増加やエネルギー価格の上昇、ロシアによるウクライナ侵攻等の影響　</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chemeClr val="tx1"/>
                </a:solidFill>
                <a:latin typeface="BIZ UDゴシック" panose="020B0400000000000000" pitchFamily="49" charset="-128"/>
                <a:ea typeface="BIZ UDゴシック" panose="020B0400000000000000" pitchFamily="49" charset="-128"/>
              </a:rPr>
              <a:t>により、化学肥料原料の国際価格が大幅に上昇し、肥料価格が急騰。海外原料に依存して</a:t>
            </a:r>
            <a:r>
              <a:rPr lang="ja-JP" altLang="en-US" sz="2000" dirty="0" err="1" smtClean="0">
                <a:solidFill>
                  <a:schemeClr val="tx1"/>
                </a:solidFill>
                <a:latin typeface="BIZ UDゴシック" panose="020B0400000000000000" pitchFamily="49" charset="-128"/>
                <a:ea typeface="BIZ UDゴシック" panose="020B0400000000000000" pitchFamily="49" charset="-128"/>
              </a:rPr>
              <a:t>い</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err="1" smtClean="0">
                <a:solidFill>
                  <a:schemeClr val="tx1"/>
                </a:solidFill>
                <a:latin typeface="BIZ UDゴシック" panose="020B0400000000000000" pitchFamily="49" charset="-128"/>
                <a:ea typeface="BIZ UDゴシック" panose="020B0400000000000000" pitchFamily="49" charset="-128"/>
              </a:rPr>
              <a:t>る</a:t>
            </a:r>
            <a:r>
              <a:rPr lang="ja-JP" altLang="en-US" sz="2000" dirty="0" smtClean="0">
                <a:solidFill>
                  <a:schemeClr val="tx1"/>
                </a:solidFill>
                <a:latin typeface="BIZ UDゴシック" panose="020B0400000000000000" pitchFamily="49" charset="-128"/>
                <a:ea typeface="BIZ UDゴシック" panose="020B0400000000000000" pitchFamily="49" charset="-128"/>
              </a:rPr>
              <a:t>化学肥料の低減や堆肥等の国内資源の活用を進めるための取り組みを行う農業者に対して、</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chemeClr val="tx1"/>
                </a:solidFill>
                <a:latin typeface="BIZ UDゴシック" panose="020B0400000000000000" pitchFamily="49" charset="-128"/>
                <a:ea typeface="BIZ UDゴシック" panose="020B0400000000000000" pitchFamily="49" charset="-128"/>
              </a:rPr>
              <a:t>肥料コスト上昇分の一部を支援することを通じて、農業経営に及ぼす影響を緩和する。</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15" name="ホームベース 14"/>
          <p:cNvSpPr/>
          <p:nvPr/>
        </p:nvSpPr>
        <p:spPr>
          <a:xfrm>
            <a:off x="397568" y="1453023"/>
            <a:ext cx="3054096" cy="603504"/>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対策ポイント</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617024" y="6168057"/>
            <a:ext cx="10959280" cy="156023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化学肥料使用量の２割低減を実現するため、取組メニューのなかから２つ以上を実施する。</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　取り組みは、</a:t>
            </a:r>
            <a:r>
              <a:rPr kumimoji="1" lang="ja-JP" altLang="en-US" sz="2000" dirty="0" smtClean="0">
                <a:solidFill>
                  <a:srgbClr val="FF0000"/>
                </a:solidFill>
                <a:latin typeface="BIZ UDゴシック" panose="020B0400000000000000" pitchFamily="49" charset="-128"/>
                <a:ea typeface="BIZ UDゴシック" panose="020B0400000000000000" pitchFamily="49" charset="-128"/>
              </a:rPr>
              <a:t>令和６年</a:t>
            </a:r>
            <a:r>
              <a:rPr kumimoji="1" lang="en-US" altLang="ja-JP" sz="2000" dirty="0" smtClean="0">
                <a:solidFill>
                  <a:srgbClr val="FF0000"/>
                </a:solidFill>
                <a:latin typeface="BIZ UDゴシック" panose="020B0400000000000000" pitchFamily="49" charset="-128"/>
                <a:ea typeface="BIZ UDゴシック" panose="020B0400000000000000" pitchFamily="49" charset="-128"/>
              </a:rPr>
              <a:t>10</a:t>
            </a:r>
            <a:r>
              <a:rPr kumimoji="1" lang="ja-JP" altLang="en-US" sz="2000" dirty="0" smtClean="0">
                <a:solidFill>
                  <a:srgbClr val="FF0000"/>
                </a:solidFill>
                <a:latin typeface="BIZ UDゴシック" panose="020B0400000000000000" pitchFamily="49" charset="-128"/>
                <a:ea typeface="BIZ UDゴシック" panose="020B0400000000000000" pitchFamily="49" charset="-128"/>
              </a:rPr>
              <a:t>月まで</a:t>
            </a:r>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に実施する。</a:t>
            </a:r>
            <a:endParaRPr kumimoji="1"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　これまでの取り組みも考慮し、同じ取り組みは拡大・強化することで対象と</a:t>
            </a:r>
            <a:r>
              <a:rPr kumimoji="1" lang="ja-JP" altLang="en-US" sz="2000" dirty="0">
                <a:solidFill>
                  <a:schemeClr val="tx1"/>
                </a:solidFill>
                <a:latin typeface="BIZ UDゴシック" panose="020B0400000000000000" pitchFamily="49" charset="-128"/>
                <a:ea typeface="BIZ UDゴシック" panose="020B0400000000000000" pitchFamily="49" charset="-128"/>
              </a:rPr>
              <a:t>する</a:t>
            </a:r>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17" name="ホームベース 16"/>
          <p:cNvSpPr/>
          <p:nvPr/>
        </p:nvSpPr>
        <p:spPr>
          <a:xfrm>
            <a:off x="397568" y="5879911"/>
            <a:ext cx="3054096" cy="603504"/>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支援の前提条件</a:t>
            </a:r>
            <a:endParaRPr kumimoji="1" lang="ja-JP" altLang="en-US" sz="2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5743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30</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1" name="正方形/長方形 30"/>
          <p:cNvSpPr/>
          <p:nvPr/>
        </p:nvSpPr>
        <p:spPr>
          <a:xfrm>
            <a:off x="-140717" y="234239"/>
            <a:ext cx="4346957" cy="6092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a:latin typeface="BIZ UDゴシック" panose="020B0400000000000000" pitchFamily="49" charset="-128"/>
                <a:ea typeface="BIZ UDゴシック" panose="020B0400000000000000" pitchFamily="49" charset="-128"/>
              </a:rPr>
              <a:t>事業</a:t>
            </a:r>
            <a:r>
              <a:rPr kumimoji="1" lang="ja-JP" altLang="en-US" sz="2000" dirty="0" smtClean="0">
                <a:latin typeface="BIZ UDゴシック" panose="020B0400000000000000" pitchFamily="49" charset="-128"/>
                <a:ea typeface="BIZ UDゴシック" panose="020B0400000000000000" pitchFamily="49" charset="-128"/>
              </a:rPr>
              <a:t>承継の発生時</a:t>
            </a:r>
            <a:r>
              <a:rPr kumimoji="1" lang="ja-JP" altLang="en-US" sz="2000" dirty="0">
                <a:latin typeface="BIZ UDゴシック" panose="020B0400000000000000" pitchFamily="49" charset="-128"/>
                <a:ea typeface="BIZ UDゴシック" panose="020B0400000000000000" pitchFamily="49" charset="-128"/>
              </a:rPr>
              <a:t>の</a:t>
            </a:r>
            <a:r>
              <a:rPr kumimoji="1" lang="ja-JP" altLang="en-US" sz="2000" dirty="0" smtClean="0">
                <a:latin typeface="BIZ UDゴシック" panose="020B0400000000000000" pitchFamily="49" charset="-128"/>
                <a:ea typeface="BIZ UDゴシック" panose="020B0400000000000000" pitchFamily="49" charset="-128"/>
              </a:rPr>
              <a:t>対応②</a:t>
            </a:r>
            <a:r>
              <a:rPr kumimoji="1" lang="en-US" altLang="ja-JP" sz="2000" dirty="0" smtClean="0">
                <a:latin typeface="BIZ UDゴシック" panose="020B0400000000000000" pitchFamily="49" charset="-128"/>
                <a:ea typeface="BIZ UDゴシック" panose="020B0400000000000000" pitchFamily="49" charset="-128"/>
              </a:rPr>
              <a:t>】</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33" name="正方形/長方形 32"/>
          <p:cNvSpPr/>
          <p:nvPr/>
        </p:nvSpPr>
        <p:spPr>
          <a:xfrm>
            <a:off x="276045" y="724619"/>
            <a:ext cx="6452559" cy="72027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BIZ UDゴシック" panose="020B0400000000000000" pitchFamily="49" charset="-128"/>
                <a:ea typeface="BIZ UDゴシック" panose="020B0400000000000000" pitchFamily="49" charset="-128"/>
              </a:rPr>
              <a:t>＜事業</a:t>
            </a:r>
            <a:r>
              <a:rPr kumimoji="1" lang="ja-JP" altLang="en-US" sz="1600" dirty="0" smtClean="0">
                <a:latin typeface="BIZ UDゴシック" panose="020B0400000000000000" pitchFamily="49" charset="-128"/>
                <a:ea typeface="BIZ UDゴシック" panose="020B0400000000000000" pitchFamily="49" charset="-128"/>
              </a:rPr>
              <a:t>承継する場合の</a:t>
            </a:r>
            <a:r>
              <a:rPr kumimoji="1" lang="ja-JP" altLang="en-US" sz="1600" dirty="0">
                <a:latin typeface="BIZ UDゴシック" panose="020B0400000000000000" pitchFamily="49" charset="-128"/>
                <a:ea typeface="BIZ UDゴシック" panose="020B0400000000000000" pitchFamily="49" charset="-128"/>
              </a:rPr>
              <a:t>対応＞</a:t>
            </a:r>
          </a:p>
          <a:p>
            <a:r>
              <a:rPr kumimoji="1" lang="ja-JP" altLang="en-US" sz="1600" dirty="0">
                <a:latin typeface="BIZ UDゴシック" panose="020B0400000000000000" pitchFamily="49" charset="-128"/>
                <a:ea typeface="BIZ UDゴシック" panose="020B0400000000000000" pitchFamily="49" charset="-128"/>
              </a:rPr>
              <a:t>肥料高騰対策事業の申請者が秋肥または春肥の申請後に事業承継（相続等）が発生し、承継者（相続人）に営農を継続し、取組メニューに取り組む意思がある場合、承継者より下記書類（１）、（２）を受領する。</a:t>
            </a:r>
          </a:p>
          <a:p>
            <a:r>
              <a:rPr kumimoji="1" lang="ja-JP" altLang="en-US" sz="1600" dirty="0">
                <a:latin typeface="BIZ UDゴシック" panose="020B0400000000000000" pitchFamily="49" charset="-128"/>
                <a:ea typeface="BIZ UDゴシック" panose="020B0400000000000000" pitchFamily="49" charset="-128"/>
              </a:rPr>
              <a:t>また、各期の補助金の交付前に、相続が発生した場合、申請者への振込ができないため、受領後に承継者に補助金を交付する。</a:t>
            </a:r>
          </a:p>
          <a:p>
            <a:endParaRPr kumimoji="1" lang="ja-JP" altLang="en-US"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（１）①：下記書類のいずれかの写し</a:t>
            </a:r>
          </a:p>
          <a:p>
            <a:r>
              <a:rPr kumimoji="1" lang="ja-JP" altLang="en-US" sz="1600" dirty="0">
                <a:latin typeface="BIZ UDゴシック" panose="020B0400000000000000" pitchFamily="49" charset="-128"/>
                <a:ea typeface="BIZ UDゴシック" panose="020B0400000000000000" pitchFamily="49" charset="-128"/>
              </a:rPr>
              <a:t> 　　　  Ⓐ「個人事業の開業・廃業等届出書」 （</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１）</a:t>
            </a:r>
          </a:p>
          <a:p>
            <a:r>
              <a:rPr kumimoji="1" lang="ja-JP" altLang="en-US" sz="1600" dirty="0">
                <a:latin typeface="BIZ UDゴシック" panose="020B0400000000000000" pitchFamily="49" charset="-128"/>
                <a:ea typeface="BIZ UDゴシック" panose="020B0400000000000000" pitchFamily="49" charset="-128"/>
              </a:rPr>
              <a:t>　　　　　または</a:t>
            </a:r>
          </a:p>
          <a:p>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農業委員会への提出書類（下記例）</a:t>
            </a:r>
          </a:p>
          <a:p>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農地法第</a:t>
            </a:r>
            <a:r>
              <a:rPr kumimoji="1" lang="en-US" altLang="ja-JP" sz="1600" dirty="0">
                <a:latin typeface="BIZ UDゴシック" panose="020B0400000000000000" pitchFamily="49" charset="-128"/>
                <a:ea typeface="BIZ UDゴシック" panose="020B0400000000000000" pitchFamily="49" charset="-128"/>
              </a:rPr>
              <a:t>3</a:t>
            </a:r>
            <a:r>
              <a:rPr kumimoji="1" lang="ja-JP" altLang="en-US" sz="1600" dirty="0">
                <a:latin typeface="BIZ UDゴシック" panose="020B0400000000000000" pitchFamily="49" charset="-128"/>
                <a:ea typeface="BIZ UDゴシック" panose="020B0400000000000000" pitchFamily="49" charset="-128"/>
              </a:rPr>
              <a:t>条の</a:t>
            </a:r>
            <a:r>
              <a:rPr kumimoji="1" lang="en-US" altLang="ja-JP" sz="1600" dirty="0">
                <a:latin typeface="BIZ UDゴシック" panose="020B0400000000000000" pitchFamily="49" charset="-128"/>
                <a:ea typeface="BIZ UDゴシック" panose="020B0400000000000000" pitchFamily="49" charset="-128"/>
              </a:rPr>
              <a:t>3</a:t>
            </a:r>
            <a:r>
              <a:rPr kumimoji="1" lang="ja-JP" altLang="en-US" sz="1600" dirty="0">
                <a:latin typeface="BIZ UDゴシック" panose="020B0400000000000000" pitchFamily="49" charset="-128"/>
                <a:ea typeface="BIZ UDゴシック" panose="020B0400000000000000" pitchFamily="49" charset="-128"/>
              </a:rPr>
              <a:t>第</a:t>
            </a: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項の規定による届出書」</a:t>
            </a:r>
          </a:p>
          <a:p>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農地法第３条の規定による許可申請書」	（</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２）</a:t>
            </a: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Ⓐ・Ⓑを提出できない場合</a:t>
            </a:r>
          </a:p>
          <a:p>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「遺産分割協議書」またはその他の書類 （</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３）</a:t>
            </a:r>
          </a:p>
          <a:p>
            <a:r>
              <a:rPr kumimoji="1" lang="ja-JP" altLang="en-US" sz="1600" dirty="0" smtClean="0">
                <a:latin typeface="BIZ UDゴシック" panose="020B0400000000000000" pitchFamily="49" charset="-128"/>
                <a:ea typeface="BIZ UDゴシック" panose="020B0400000000000000" pitchFamily="49" charset="-128"/>
              </a:rPr>
              <a:t>　　　②</a:t>
            </a:r>
            <a:r>
              <a:rPr kumimoji="1" lang="ja-JP" altLang="en-US" sz="1600" dirty="0">
                <a:latin typeface="BIZ UDゴシック" panose="020B0400000000000000" pitchFamily="49" charset="-128"/>
                <a:ea typeface="BIZ UDゴシック" panose="020B0400000000000000" pitchFamily="49" charset="-128"/>
              </a:rPr>
              <a:t>：「申請書を受領する場合の参考例」の青字部分に</a:t>
            </a:r>
            <a:r>
              <a:rPr kumimoji="1" lang="ja-JP" altLang="en-US" sz="1600" dirty="0" smtClean="0">
                <a:latin typeface="BIZ UDゴシック" panose="020B0400000000000000" pitchFamily="49" charset="-128"/>
                <a:ea typeface="BIZ UDゴシック" panose="020B0400000000000000" pitchFamily="49" charset="-128"/>
              </a:rPr>
              <a:t>あたる</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　　　　　記載</a:t>
            </a:r>
            <a:r>
              <a:rPr kumimoji="1" lang="ja-JP" altLang="en-US" sz="1600" dirty="0">
                <a:latin typeface="BIZ UDゴシック" panose="020B0400000000000000" pitchFamily="49" charset="-128"/>
                <a:ea typeface="BIZ UDゴシック" panose="020B0400000000000000" pitchFamily="49" charset="-128"/>
              </a:rPr>
              <a:t>（</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４）を受領し、後日①を受領</a:t>
            </a:r>
          </a:p>
          <a:p>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すぐに①の受領が可能な場合は必ずしも提出を求めない）</a:t>
            </a:r>
          </a:p>
          <a:p>
            <a:r>
              <a:rPr kumimoji="1" lang="ja-JP" altLang="en-US" sz="1600" dirty="0">
                <a:latin typeface="BIZ UDゴシック" panose="020B0400000000000000" pitchFamily="49" charset="-128"/>
                <a:ea typeface="BIZ UDゴシック" panose="020B0400000000000000" pitchFamily="49" charset="-128"/>
              </a:rPr>
              <a:t>（２）化学肥料低減計画書（様式第２号）</a:t>
            </a:r>
          </a:p>
          <a:p>
            <a:endParaRPr kumimoji="1" lang="ja-JP" altLang="en-US" sz="16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１：「事業の引継ぎ」の記載により申請者からの農業の引継ぎ状況が確認可能である。</a:t>
            </a:r>
          </a:p>
          <a:p>
            <a:r>
              <a:rPr kumimoji="1" lang="ja-JP" altLang="en-US" sz="1200" dirty="0">
                <a:latin typeface="BIZ UDゴシック" panose="020B0400000000000000" pitchFamily="49" charset="-128"/>
                <a:ea typeface="BIZ UDゴシック" panose="020B0400000000000000" pitchFamily="49" charset="-128"/>
              </a:rPr>
              <a:t>（ただし、相続人が既に他の事業を営んでいる等、税務署へ提出しない場合がある）</a:t>
            </a:r>
          </a:p>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２：農地の譲受にかかる記載から営農を引き継いでいることの推測が可能であり、国より受領する書類の一例になるとの回答を受けている。</a:t>
            </a:r>
          </a:p>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３：把握できるのは資産の相続であるため、厳密には営農を引き継いでいることは担保されないが、農地を引き継いでいることから推測する。また、その他の書類として、令和</a:t>
            </a:r>
            <a:r>
              <a:rPr kumimoji="1" lang="en-US" altLang="ja-JP" sz="1200" dirty="0">
                <a:latin typeface="BIZ UDゴシック" panose="020B0400000000000000" pitchFamily="49" charset="-128"/>
                <a:ea typeface="BIZ UDゴシック" panose="020B0400000000000000" pitchFamily="49" charset="-128"/>
              </a:rPr>
              <a:t>5</a:t>
            </a:r>
            <a:r>
              <a:rPr kumimoji="1" lang="ja-JP" altLang="en-US" sz="1200" dirty="0">
                <a:latin typeface="BIZ UDゴシック" panose="020B0400000000000000" pitchFamily="49" charset="-128"/>
                <a:ea typeface="BIZ UDゴシック" panose="020B0400000000000000" pitchFamily="49" charset="-128"/>
              </a:rPr>
              <a:t>年確定申告書、戸籍謄本が考えられる。</a:t>
            </a:r>
          </a:p>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４：特に相続の場合には遺産分割がまとまるまで一定の期間を要することから、①の関連書類を即時に提出できないことが想定されるため、「申請書を受領する場合の参考例」等、申請の際に受領する書類に記載を追加し、後日提出することを確約してもらうことが考えられる。</a:t>
            </a:r>
          </a:p>
        </p:txBody>
      </p:sp>
      <p:pic>
        <p:nvPicPr>
          <p:cNvPr id="3" name="図 2"/>
          <p:cNvPicPr>
            <a:picLocks noChangeAspect="1"/>
          </p:cNvPicPr>
          <p:nvPr/>
        </p:nvPicPr>
        <p:blipFill>
          <a:blip r:embed="rId3"/>
          <a:stretch>
            <a:fillRect/>
          </a:stretch>
        </p:blipFill>
        <p:spPr>
          <a:xfrm>
            <a:off x="7130519" y="843524"/>
            <a:ext cx="4274853" cy="2975005"/>
          </a:xfrm>
          <a:prstGeom prst="rect">
            <a:avLst/>
          </a:prstGeom>
        </p:spPr>
      </p:pic>
      <p:pic>
        <p:nvPicPr>
          <p:cNvPr id="5" name="図 4"/>
          <p:cNvPicPr>
            <a:picLocks noChangeAspect="1"/>
          </p:cNvPicPr>
          <p:nvPr/>
        </p:nvPicPr>
        <p:blipFill>
          <a:blip r:embed="rId4"/>
          <a:stretch>
            <a:fillRect/>
          </a:stretch>
        </p:blipFill>
        <p:spPr>
          <a:xfrm>
            <a:off x="7250550" y="3805272"/>
            <a:ext cx="4154821" cy="4201111"/>
          </a:xfrm>
          <a:prstGeom prst="rect">
            <a:avLst/>
          </a:prstGeom>
        </p:spPr>
      </p:pic>
    </p:spTree>
    <p:extLst>
      <p:ext uri="{BB962C8B-B14F-4D97-AF65-F5344CB8AC3E}">
        <p14:creationId xmlns:p14="http://schemas.microsoft.com/office/powerpoint/2010/main" val="287765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31</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a:solidFill>
                  <a:schemeClr val="tx1"/>
                </a:solidFill>
                <a:latin typeface="BIZ UDゴシック" panose="020B0400000000000000" pitchFamily="49" charset="-128"/>
                <a:ea typeface="BIZ UDゴシック" panose="020B0400000000000000" pitchFamily="49" charset="-128"/>
              </a:rPr>
              <a:t>７</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．取組実施者（</a:t>
            </a:r>
            <a:r>
              <a:rPr kumimoji="1" lang="ja-JP" altLang="en-US" sz="2800" dirty="0">
                <a:solidFill>
                  <a:schemeClr val="tx1"/>
                </a:solidFill>
                <a:latin typeface="BIZ UDゴシック" panose="020B0400000000000000" pitchFamily="49" charset="-128"/>
                <a:ea typeface="BIZ UDゴシック" panose="020B0400000000000000" pitchFamily="49" charset="-128"/>
              </a:rPr>
              <a:t>ＪＡ・ＪＡ部会・肥料商等）が行う</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こと</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報告</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127301672"/>
              </p:ext>
            </p:extLst>
          </p:nvPr>
        </p:nvGraphicFramePr>
        <p:xfrm>
          <a:off x="210921" y="1488140"/>
          <a:ext cx="11670423" cy="6408373"/>
        </p:xfrm>
        <a:graphic>
          <a:graphicData uri="http://schemas.openxmlformats.org/drawingml/2006/table">
            <a:tbl>
              <a:tblPr firstRow="1" bandRow="1">
                <a:tableStyleId>{21E4AEA4-8DFA-4A89-87EB-49C32662AFE0}</a:tableStyleId>
              </a:tblPr>
              <a:tblGrid>
                <a:gridCol w="1564091">
                  <a:extLst>
                    <a:ext uri="{9D8B030D-6E8A-4147-A177-3AD203B41FA5}">
                      <a16:colId xmlns:a16="http://schemas.microsoft.com/office/drawing/2014/main" val="3405099296"/>
                    </a:ext>
                  </a:extLst>
                </a:gridCol>
                <a:gridCol w="2065468">
                  <a:extLst>
                    <a:ext uri="{9D8B030D-6E8A-4147-A177-3AD203B41FA5}">
                      <a16:colId xmlns:a16="http://schemas.microsoft.com/office/drawing/2014/main" val="2680941897"/>
                    </a:ext>
                  </a:extLst>
                </a:gridCol>
                <a:gridCol w="4206240">
                  <a:extLst>
                    <a:ext uri="{9D8B030D-6E8A-4147-A177-3AD203B41FA5}">
                      <a16:colId xmlns:a16="http://schemas.microsoft.com/office/drawing/2014/main" val="124491128"/>
                    </a:ext>
                  </a:extLst>
                </a:gridCol>
                <a:gridCol w="2311941">
                  <a:extLst>
                    <a:ext uri="{9D8B030D-6E8A-4147-A177-3AD203B41FA5}">
                      <a16:colId xmlns:a16="http://schemas.microsoft.com/office/drawing/2014/main" val="3095195317"/>
                    </a:ext>
                  </a:extLst>
                </a:gridCol>
                <a:gridCol w="1522683">
                  <a:extLst>
                    <a:ext uri="{9D8B030D-6E8A-4147-A177-3AD203B41FA5}">
                      <a16:colId xmlns:a16="http://schemas.microsoft.com/office/drawing/2014/main" val="2819562351"/>
                    </a:ext>
                  </a:extLst>
                </a:gridCol>
              </a:tblGrid>
              <a:tr h="434293">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いつまでに</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行うこと</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チェックポイント等</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提出書類</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提出先</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006283179"/>
                  </a:ext>
                </a:extLst>
              </a:tr>
              <a:tr h="5953811">
                <a:tc>
                  <a:txBody>
                    <a:bodyPr/>
                    <a:lstStyle/>
                    <a:p>
                      <a:pPr>
                        <a:lnSpc>
                          <a:spcPct val="100000"/>
                        </a:lnSpc>
                      </a:pPr>
                      <a:r>
                        <a:rPr kumimoji="1" lang="ja-JP" altLang="en-US" sz="1400" b="0" u="none" dirty="0" smtClean="0">
                          <a:solidFill>
                            <a:schemeClr val="tx1"/>
                          </a:solidFill>
                          <a:latin typeface="BIZ UDゴシック" panose="020B0400000000000000" pitchFamily="49" charset="-128"/>
                          <a:ea typeface="BIZ UDゴシック" panose="020B0400000000000000" pitchFamily="49" charset="-128"/>
                        </a:rPr>
                        <a:t>５年９月１日</a:t>
                      </a:r>
                      <a:endParaRPr kumimoji="1" lang="en-US" altLang="ja-JP" sz="1400" b="0" u="sng" dirty="0" smtClean="0">
                        <a:solidFill>
                          <a:schemeClr val="tx1"/>
                        </a:solidFill>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sng"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400" b="0" u="none" dirty="0" smtClean="0">
                          <a:latin typeface="BIZ UDゴシック" panose="020B0400000000000000" pitchFamily="49" charset="-128"/>
                          <a:ea typeface="BIZ UDゴシック" panose="020B0400000000000000" pitchFamily="49" charset="-128"/>
                        </a:rPr>
                        <a:t>５年</a:t>
                      </a:r>
                      <a:r>
                        <a:rPr kumimoji="1" lang="en-US" altLang="ja-JP" sz="1400" b="0" u="none" dirty="0" smtClean="0">
                          <a:latin typeface="BIZ UDゴシック" panose="020B0400000000000000" pitchFamily="49" charset="-128"/>
                          <a:ea typeface="BIZ UDゴシック" panose="020B0400000000000000" pitchFamily="49" charset="-128"/>
                        </a:rPr>
                        <a:t>11</a:t>
                      </a:r>
                      <a:r>
                        <a:rPr kumimoji="1" lang="ja-JP" altLang="en-US" sz="1400" b="0" u="none" dirty="0" smtClean="0">
                          <a:latin typeface="BIZ UDゴシック" panose="020B0400000000000000" pitchFamily="49" charset="-128"/>
                          <a:ea typeface="BIZ UDゴシック" panose="020B0400000000000000" pitchFamily="49" charset="-128"/>
                        </a:rPr>
                        <a:t>月</a:t>
                      </a:r>
                      <a:r>
                        <a:rPr kumimoji="1" lang="en-US" altLang="ja-JP" sz="1400" b="0" u="none" dirty="0" smtClean="0">
                          <a:latin typeface="BIZ UDゴシック" panose="020B0400000000000000" pitchFamily="49" charset="-128"/>
                          <a:ea typeface="BIZ UDゴシック" panose="020B0400000000000000" pitchFamily="49" charset="-128"/>
                        </a:rPr>
                        <a:t>30</a:t>
                      </a:r>
                      <a:r>
                        <a:rPr kumimoji="1" lang="ja-JP" altLang="en-US" sz="1400" b="0" u="none" dirty="0" smtClean="0">
                          <a:latin typeface="BIZ UDゴシック" panose="020B0400000000000000" pitchFamily="49" charset="-128"/>
                          <a:ea typeface="BIZ UDゴシック" panose="020B0400000000000000" pitchFamily="49" charset="-128"/>
                        </a:rPr>
                        <a:t>日</a:t>
                      </a:r>
                      <a:endParaRPr kumimoji="1" lang="en-US" altLang="ja-JP" sz="1400" b="0" u="none"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none"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none"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u="none"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800" b="0" u="none" dirty="0" smtClean="0">
                          <a:solidFill>
                            <a:srgbClr val="FF0000"/>
                          </a:solidFill>
                          <a:latin typeface="BIZ UDゴシック" panose="020B0400000000000000" pitchFamily="49" charset="-128"/>
                          <a:ea typeface="BIZ UDゴシック" panose="020B0400000000000000" pitchFamily="49" charset="-128"/>
                        </a:rPr>
                        <a:t>６年</a:t>
                      </a:r>
                      <a:r>
                        <a:rPr kumimoji="1" lang="en-US" altLang="ja-JP" sz="1800" b="0" u="none" dirty="0" smtClean="0">
                          <a:solidFill>
                            <a:srgbClr val="FF0000"/>
                          </a:solidFill>
                          <a:latin typeface="BIZ UDゴシック" panose="020B0400000000000000" pitchFamily="49" charset="-128"/>
                          <a:ea typeface="BIZ UDゴシック" panose="020B0400000000000000" pitchFamily="49" charset="-128"/>
                        </a:rPr>
                        <a:t>12</a:t>
                      </a:r>
                      <a:r>
                        <a:rPr kumimoji="1" lang="ja-JP" altLang="en-US" sz="1800" b="0" u="none" dirty="0" smtClean="0">
                          <a:solidFill>
                            <a:srgbClr val="FF0000"/>
                          </a:solidFill>
                          <a:latin typeface="BIZ UDゴシック" panose="020B0400000000000000" pitchFamily="49" charset="-128"/>
                          <a:ea typeface="BIZ UDゴシック" panose="020B0400000000000000" pitchFamily="49" charset="-128"/>
                        </a:rPr>
                        <a:t>月６日</a:t>
                      </a:r>
                      <a:endParaRPr kumimoji="1" lang="en-US" altLang="ja-JP" sz="1800" b="0" u="none" dirty="0" smtClean="0">
                        <a:solidFill>
                          <a:srgbClr val="FF0000"/>
                        </a:solidFill>
                        <a:latin typeface="BIZ UDゴシック" panose="020B0400000000000000" pitchFamily="49" charset="-128"/>
                        <a:ea typeface="BIZ UDゴシック" panose="020B0400000000000000" pitchFamily="49" charset="-128"/>
                      </a:endParaRPr>
                    </a:p>
                    <a:p>
                      <a:pPr>
                        <a:lnSpc>
                          <a:spcPct val="100000"/>
                        </a:lnSpc>
                      </a:pPr>
                      <a:endParaRPr kumimoji="1" lang="ja-JP" altLang="en-US" sz="1800" b="0" dirty="0">
                        <a:latin typeface="BIZ UDゴシック" panose="020B0400000000000000" pitchFamily="49" charset="-128"/>
                        <a:ea typeface="BIZ UDゴシック" panose="020B0400000000000000" pitchFamily="49" charset="-128"/>
                      </a:endParaRPr>
                    </a:p>
                  </a:txBody>
                  <a:tcPr/>
                </a:tc>
                <a:tc>
                  <a:txBody>
                    <a:bodyPr/>
                    <a:lstStyle/>
                    <a:p>
                      <a:pPr>
                        <a:lnSpc>
                          <a:spcPct val="100000"/>
                        </a:lnSpc>
                      </a:pPr>
                      <a:r>
                        <a:rPr kumimoji="1" lang="ja-JP" altLang="en-US" sz="1400" b="0" dirty="0" smtClean="0">
                          <a:latin typeface="BIZ UDゴシック" panose="020B0400000000000000" pitchFamily="49" charset="-128"/>
                          <a:ea typeface="BIZ UDゴシック" panose="020B0400000000000000" pitchFamily="49" charset="-128"/>
                        </a:rPr>
                        <a:t>実績を報告する</a:t>
                      </a: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400" b="0" dirty="0" smtClean="0">
                          <a:latin typeface="BIZ UDゴシック" panose="020B0400000000000000" pitchFamily="49" charset="-128"/>
                          <a:ea typeface="BIZ UDゴシック" panose="020B0400000000000000" pitchFamily="49" charset="-128"/>
                        </a:rPr>
                        <a:t>①取組計画書の変更が</a:t>
                      </a: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400" b="0" dirty="0" smtClean="0">
                          <a:latin typeface="BIZ UDゴシック" panose="020B0400000000000000" pitchFamily="49" charset="-128"/>
                          <a:ea typeface="BIZ UDゴシック" panose="020B0400000000000000" pitchFamily="49" charset="-128"/>
                        </a:rPr>
                        <a:t>　ない場合</a:t>
                      </a: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400" b="0" dirty="0" smtClean="0">
                          <a:latin typeface="BIZ UDゴシック" panose="020B0400000000000000" pitchFamily="49" charset="-128"/>
                          <a:ea typeface="BIZ UDゴシック" panose="020B0400000000000000" pitchFamily="49" charset="-128"/>
                        </a:rPr>
                        <a:t>②取組計画書に変更が</a:t>
                      </a: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400" b="0" dirty="0" smtClean="0">
                          <a:latin typeface="BIZ UDゴシック" panose="020B0400000000000000" pitchFamily="49" charset="-128"/>
                          <a:ea typeface="BIZ UDゴシック" panose="020B0400000000000000" pitchFamily="49" charset="-128"/>
                        </a:rPr>
                        <a:t>　ある場合</a:t>
                      </a: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400" b="0" dirty="0" smtClean="0">
                          <a:latin typeface="BIZ UDゴシック" panose="020B0400000000000000" pitchFamily="49" charset="-128"/>
                          <a:ea typeface="BIZ UDゴシック" panose="020B0400000000000000" pitchFamily="49" charset="-128"/>
                        </a:rPr>
                        <a:t>中間報告書を提出</a:t>
                      </a: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endParaRPr kumimoji="1" lang="en-US" altLang="ja-JP" sz="1400" b="0" dirty="0" smtClean="0">
                        <a:latin typeface="BIZ UDゴシック" panose="020B0400000000000000" pitchFamily="49" charset="-128"/>
                        <a:ea typeface="BIZ UDゴシック" panose="020B0400000000000000" pitchFamily="49" charset="-128"/>
                      </a:endParaRPr>
                    </a:p>
                    <a:p>
                      <a:pPr>
                        <a:lnSpc>
                          <a:spcPct val="100000"/>
                        </a:lnSpc>
                      </a:pP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取組実施状況報告書を提出</a:t>
                      </a:r>
                      <a:endParaRPr kumimoji="1" lang="ja-JP" altLang="en-US" sz="1800" b="0" dirty="0">
                        <a:solidFill>
                          <a:srgbClr val="FF0000"/>
                        </a:solidFill>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400" b="0" dirty="0" smtClean="0">
                          <a:latin typeface="BIZ UDゴシック" panose="020B0400000000000000" pitchFamily="49" charset="-128"/>
                          <a:ea typeface="BIZ UDゴシック" panose="020B0400000000000000" pitchFamily="49" charset="-128"/>
                        </a:rPr>
                        <a:t>◆取組実施者が参加農業者に対して何を推進し、</a:t>
                      </a: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400" b="0" dirty="0" smtClean="0">
                          <a:latin typeface="BIZ UDゴシック" panose="020B0400000000000000" pitchFamily="49" charset="-128"/>
                          <a:ea typeface="BIZ UDゴシック" panose="020B0400000000000000" pitchFamily="49" charset="-128"/>
                        </a:rPr>
                        <a:t>　参加農業者がどう取り組み、結果はどうなのか</a:t>
                      </a: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400" b="0" dirty="0" smtClean="0">
                          <a:latin typeface="BIZ UDゴシック" panose="020B0400000000000000" pitchFamily="49" charset="-128"/>
                          <a:ea typeface="BIZ UDゴシック" panose="020B0400000000000000" pitchFamily="49" charset="-128"/>
                        </a:rPr>
                        <a:t>　を記入する</a:t>
                      </a: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endParaRPr lang="en-US" altLang="ja-JP" sz="1400" b="0" dirty="0" smtClean="0">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b="0" dirty="0" smtClean="0">
                          <a:solidFill>
                            <a:srgbClr val="FF0000"/>
                          </a:solidFill>
                          <a:latin typeface="BIZ UDゴシック" panose="020B0400000000000000" pitchFamily="49" charset="-128"/>
                          <a:ea typeface="BIZ UDゴシック" panose="020B0400000000000000" pitchFamily="49" charset="-128"/>
                        </a:rPr>
                        <a:t>◆様式第７号の「</a:t>
                      </a:r>
                      <a:r>
                        <a:rPr lang="ja-JP" altLang="en-US" sz="1800" u="none" strike="noStrike" dirty="0" smtClean="0">
                          <a:solidFill>
                            <a:srgbClr val="FF0000"/>
                          </a:solidFill>
                          <a:effectLst/>
                          <a:latin typeface="BIZ UDゴシック" panose="020B0400000000000000" pitchFamily="49" charset="-128"/>
                          <a:ea typeface="BIZ UDゴシック" panose="020B0400000000000000" pitchFamily="49" charset="-128"/>
                        </a:rPr>
                        <a:t>令和４年度又は令和</a:t>
                      </a:r>
                      <a:endParaRPr lang="en-US" altLang="ja-JP" sz="1800" u="none" strike="noStrike" dirty="0" smtClean="0">
                        <a:solidFill>
                          <a:srgbClr val="FF0000"/>
                        </a:solidFill>
                        <a:effectLst/>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u="none" strike="noStrike" dirty="0" smtClean="0">
                          <a:solidFill>
                            <a:srgbClr val="FF0000"/>
                          </a:solidFill>
                          <a:effectLst/>
                          <a:latin typeface="BIZ UDゴシック" panose="020B0400000000000000" pitchFamily="49" charset="-128"/>
                          <a:ea typeface="BIZ UDゴシック" panose="020B0400000000000000" pitchFamily="49" charset="-128"/>
                        </a:rPr>
                        <a:t>　５年度の取組」および「今後の取</a:t>
                      </a:r>
                      <a:endParaRPr lang="en-US" altLang="ja-JP" sz="1800" u="none" strike="noStrike" dirty="0" smtClean="0">
                        <a:solidFill>
                          <a:srgbClr val="FF0000"/>
                        </a:solidFill>
                        <a:effectLst/>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u="none" strike="noStrike" dirty="0" smtClean="0">
                          <a:solidFill>
                            <a:srgbClr val="FF0000"/>
                          </a:solidFill>
                          <a:effectLst/>
                          <a:latin typeface="BIZ UDゴシック" panose="020B0400000000000000" pitchFamily="49" charset="-128"/>
                          <a:ea typeface="BIZ UDゴシック" panose="020B0400000000000000" pitchFamily="49" charset="-128"/>
                        </a:rPr>
                        <a:t>　組」にそれぞれ２つ以上「〇」印が</a:t>
                      </a:r>
                      <a:endParaRPr lang="en-US" altLang="ja-JP" sz="1800" u="none" strike="noStrike" dirty="0" smtClean="0">
                        <a:solidFill>
                          <a:srgbClr val="FF0000"/>
                        </a:solidFill>
                        <a:effectLst/>
                        <a:latin typeface="BIZ UDゴシック" panose="020B0400000000000000" pitchFamily="49" charset="-128"/>
                        <a:ea typeface="BIZ UDゴシック" panose="020B0400000000000000" pitchFamily="49" charset="-128"/>
                      </a:endParaRPr>
                    </a:p>
                    <a:p>
                      <a:pPr marL="0" marR="0" lvl="0" indent="0" algn="l" defTabSz="1104047" rtl="0" eaLnBrk="1" fontAlgn="auto" latinLnBrk="0" hangingPunct="1">
                        <a:lnSpc>
                          <a:spcPct val="100000"/>
                        </a:lnSpc>
                        <a:spcBef>
                          <a:spcPts val="0"/>
                        </a:spcBef>
                        <a:spcAft>
                          <a:spcPts val="0"/>
                        </a:spcAft>
                        <a:buClrTx/>
                        <a:buSzTx/>
                        <a:buFontTx/>
                        <a:buNone/>
                        <a:tabLst/>
                        <a:defRPr/>
                      </a:pPr>
                      <a:r>
                        <a:rPr lang="ja-JP" altLang="en-US" sz="1800" u="none" strike="noStrike" dirty="0" smtClean="0">
                          <a:solidFill>
                            <a:srgbClr val="FF0000"/>
                          </a:solidFill>
                          <a:effectLst/>
                          <a:latin typeface="BIZ UDゴシック" panose="020B0400000000000000" pitchFamily="49" charset="-128"/>
                          <a:ea typeface="BIZ UDゴシック" panose="020B0400000000000000" pitchFamily="49" charset="-128"/>
                        </a:rPr>
                        <a:t>　あるか確認し、とりまとめる</a:t>
                      </a:r>
                      <a:endParaRPr lang="en-US" altLang="ja-JP" sz="1800" b="0" dirty="0" smtClean="0">
                        <a:solidFill>
                          <a:srgbClr val="FF0000"/>
                        </a:solidFill>
                        <a:latin typeface="BIZ UDゴシック" panose="020B0400000000000000" pitchFamily="49" charset="-128"/>
                        <a:ea typeface="BIZ UDゴシック" panose="020B0400000000000000" pitchFamily="49" charset="-128"/>
                      </a:endParaRPr>
                    </a:p>
                  </a:txBody>
                  <a:tcPr/>
                </a:tc>
                <a:tc>
                  <a:txBody>
                    <a:bodyPr/>
                    <a:lstStyle/>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endParaRPr kumimoji="1" lang="en-US" altLang="ja-JP" sz="1400" b="0" dirty="0" smtClean="0">
                        <a:latin typeface="BIZ UDゴシック" panose="020B0400000000000000" pitchFamily="49" charset="-128"/>
                        <a:ea typeface="BIZ UDゴシック" panose="020B0400000000000000" pitchFamily="49" charset="-128"/>
                      </a:endParaRPr>
                    </a:p>
                    <a:p>
                      <a:pPr algn="ctr"/>
                      <a:r>
                        <a:rPr kumimoji="1" lang="ja-JP" altLang="en-US" sz="1400" b="0" dirty="0" smtClean="0">
                          <a:latin typeface="BIZ UDゴシック" panose="020B0400000000000000" pitchFamily="49" charset="-128"/>
                          <a:ea typeface="BIZ UDゴシック" panose="020B0400000000000000" pitchFamily="49" charset="-128"/>
                        </a:rPr>
                        <a:t>様式第８号</a:t>
                      </a:r>
                      <a:endParaRPr kumimoji="1" lang="en-US" altLang="ja-JP" sz="1400" b="0" dirty="0" smtClean="0">
                        <a:latin typeface="BIZ UDゴシック" panose="020B0400000000000000" pitchFamily="49" charset="-128"/>
                        <a:ea typeface="BIZ UDゴシック" panose="020B0400000000000000" pitchFamily="49" charset="-128"/>
                      </a:endParaRPr>
                    </a:p>
                    <a:p>
                      <a:pPr algn="ctr"/>
                      <a:endParaRPr kumimoji="1" lang="en-US" altLang="ja-JP" sz="1400" b="0" dirty="0" smtClean="0">
                        <a:latin typeface="BIZ UDゴシック" panose="020B0400000000000000" pitchFamily="49" charset="-128"/>
                        <a:ea typeface="BIZ UDゴシック" panose="020B0400000000000000" pitchFamily="49" charset="-128"/>
                      </a:endParaRPr>
                    </a:p>
                    <a:p>
                      <a:pPr algn="l"/>
                      <a:r>
                        <a:rPr kumimoji="1" lang="en-US" altLang="ja-JP" sz="1800" b="0" baseline="0" dirty="0" smtClean="0">
                          <a:solidFill>
                            <a:srgbClr val="FF0000"/>
                          </a:solidFill>
                          <a:latin typeface="BIZ UDゴシック" panose="020B0400000000000000" pitchFamily="49" charset="-128"/>
                          <a:ea typeface="BIZ UDゴシック" panose="020B0400000000000000" pitchFamily="49" charset="-128"/>
                        </a:rPr>
                        <a:t> </a:t>
                      </a:r>
                    </a:p>
                    <a:p>
                      <a:pPr algn="l"/>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R4</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国庫・県事業＞</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algn="l"/>
                      <a:r>
                        <a:rPr kumimoji="1" lang="en-US" altLang="ja-JP" sz="1800" b="0" baseline="0" dirty="0" smtClean="0">
                          <a:solidFill>
                            <a:srgbClr val="FF0000"/>
                          </a:solidFill>
                          <a:latin typeface="BIZ UDゴシック" panose="020B0400000000000000" pitchFamily="49" charset="-128"/>
                          <a:ea typeface="BIZ UDゴシック" panose="020B0400000000000000" pitchFamily="49" charset="-128"/>
                        </a:rPr>
                        <a:t>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様式第６</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１号</a:t>
                      </a:r>
                      <a:r>
                        <a:rPr kumimoji="1" lang="en-US" altLang="ja-JP" sz="1800" b="0" baseline="0" dirty="0" smtClean="0">
                          <a:solidFill>
                            <a:srgbClr val="FF0000"/>
                          </a:solidFill>
                          <a:latin typeface="BIZ UDゴシック" panose="020B0400000000000000" pitchFamily="49" charset="-128"/>
                          <a:ea typeface="BIZ UDゴシック" panose="020B0400000000000000" pitchFamily="49" charset="-128"/>
                        </a:rPr>
                        <a:t>  </a:t>
                      </a:r>
                    </a:p>
                    <a:p>
                      <a:pPr algn="l"/>
                      <a:r>
                        <a:rPr kumimoji="1" lang="en-US" altLang="ja-JP" sz="1800" b="0" baseline="0" dirty="0" smtClean="0">
                          <a:solidFill>
                            <a:srgbClr val="FF0000"/>
                          </a:solidFill>
                          <a:latin typeface="BIZ UDゴシック" panose="020B0400000000000000" pitchFamily="49" charset="-128"/>
                          <a:ea typeface="BIZ UDゴシック" panose="020B0400000000000000" pitchFamily="49" charset="-128"/>
                        </a:rPr>
                        <a:t>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様式第６</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２号</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algn="l"/>
                      <a:r>
                        <a:rPr kumimoji="1" lang="en-US" altLang="ja-JP" sz="1800" b="0" baseline="0" dirty="0" smtClean="0">
                          <a:solidFill>
                            <a:srgbClr val="FF0000"/>
                          </a:solidFill>
                          <a:latin typeface="BIZ UDゴシック" panose="020B0400000000000000" pitchFamily="49" charset="-128"/>
                          <a:ea typeface="BIZ UDゴシック" panose="020B0400000000000000" pitchFamily="49" charset="-128"/>
                        </a:rPr>
                        <a:t> </a:t>
                      </a:r>
                      <a:r>
                        <a:rPr kumimoji="1" lang="ja-JP" altLang="en-US" sz="1800" b="0" baseline="0" dirty="0" smtClean="0">
                          <a:solidFill>
                            <a:srgbClr val="FF0000"/>
                          </a:solidFill>
                          <a:latin typeface="BIZ UDゴシック" panose="020B0400000000000000" pitchFamily="49" charset="-128"/>
                          <a:ea typeface="BIZ UDゴシック" panose="020B0400000000000000" pitchFamily="49" charset="-128"/>
                        </a:rPr>
                        <a:t>様式第７号</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algn="l"/>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a:t>
                      </a:r>
                      <a:r>
                        <a:rPr kumimoji="1" lang="en-US" altLang="ja-JP" sz="1800" b="0" dirty="0" smtClean="0">
                          <a:solidFill>
                            <a:srgbClr val="FF0000"/>
                          </a:solidFill>
                          <a:latin typeface="BIZ UDゴシック" panose="020B0400000000000000" pitchFamily="49" charset="-128"/>
                          <a:ea typeface="BIZ UDゴシック" panose="020B0400000000000000" pitchFamily="49" charset="-128"/>
                        </a:rPr>
                        <a:t>R5</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県事業＞</a:t>
                      </a:r>
                      <a:endParaRPr kumimoji="1" lang="en-US" altLang="ja-JP" sz="1800" b="0" dirty="0" smtClean="0">
                        <a:solidFill>
                          <a:srgbClr val="FF0000"/>
                        </a:solidFill>
                        <a:latin typeface="BIZ UDゴシック" panose="020B0400000000000000" pitchFamily="49" charset="-128"/>
                        <a:ea typeface="BIZ UDゴシック" panose="020B0400000000000000" pitchFamily="49" charset="-128"/>
                      </a:endParaRPr>
                    </a:p>
                    <a:p>
                      <a:pPr algn="l"/>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参考</a:t>
                      </a:r>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様式第６</a:t>
                      </a:r>
                      <a:r>
                        <a:rPr kumimoji="1" lang="en-US" altLang="zh-CN" sz="1800" b="0" dirty="0" smtClean="0">
                          <a:solidFill>
                            <a:srgbClr val="FF0000"/>
                          </a:solidFill>
                          <a:latin typeface="BIZ UDゴシック" panose="020B0400000000000000" pitchFamily="49" charset="-128"/>
                          <a:ea typeface="BIZ UDゴシック" panose="020B0400000000000000" pitchFamily="49" charset="-128"/>
                        </a:rPr>
                        <a:t>-</a:t>
                      </a:r>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１号</a:t>
                      </a:r>
                      <a:endParaRPr kumimoji="1" lang="en-US" altLang="zh-CN" sz="1800" b="0" dirty="0" smtClean="0">
                        <a:solidFill>
                          <a:srgbClr val="FF0000"/>
                        </a:solidFill>
                        <a:latin typeface="BIZ UDゴシック" panose="020B0400000000000000" pitchFamily="49" charset="-128"/>
                        <a:ea typeface="BIZ UDゴシック" panose="020B0400000000000000" pitchFamily="49" charset="-128"/>
                      </a:endParaRPr>
                    </a:p>
                    <a:p>
                      <a:pPr algn="l"/>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 </a:t>
                      </a:r>
                      <a:r>
                        <a:rPr kumimoji="1" lang="ja-JP" altLang="en-US" sz="1800" b="0" dirty="0" smtClean="0">
                          <a:solidFill>
                            <a:srgbClr val="FF0000"/>
                          </a:solidFill>
                          <a:latin typeface="BIZ UDゴシック" panose="020B0400000000000000" pitchFamily="49" charset="-128"/>
                          <a:ea typeface="BIZ UDゴシック" panose="020B0400000000000000" pitchFamily="49" charset="-128"/>
                        </a:rPr>
                        <a:t>参考</a:t>
                      </a:r>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様式第６</a:t>
                      </a:r>
                      <a:r>
                        <a:rPr kumimoji="1" lang="en-US" altLang="zh-CN" sz="1800" b="0" dirty="0" smtClean="0">
                          <a:solidFill>
                            <a:srgbClr val="FF0000"/>
                          </a:solidFill>
                          <a:latin typeface="BIZ UDゴシック" panose="020B0400000000000000" pitchFamily="49" charset="-128"/>
                          <a:ea typeface="BIZ UDゴシック" panose="020B0400000000000000" pitchFamily="49" charset="-128"/>
                        </a:rPr>
                        <a:t>-</a:t>
                      </a:r>
                      <a:r>
                        <a:rPr kumimoji="1" lang="zh-CN" altLang="en-US" sz="1800" b="0" dirty="0" smtClean="0">
                          <a:solidFill>
                            <a:srgbClr val="FF0000"/>
                          </a:solidFill>
                          <a:latin typeface="BIZ UDゴシック" panose="020B0400000000000000" pitchFamily="49" charset="-128"/>
                          <a:ea typeface="BIZ UDゴシック" panose="020B0400000000000000" pitchFamily="49" charset="-128"/>
                        </a:rPr>
                        <a:t>２号</a:t>
                      </a:r>
                      <a:endParaRPr kumimoji="1" lang="en-US" altLang="zh-CN" sz="1800" b="0" dirty="0" smtClean="0">
                        <a:solidFill>
                          <a:srgbClr val="FF0000"/>
                        </a:solidFill>
                        <a:latin typeface="BIZ UDゴシック" panose="020B0400000000000000" pitchFamily="49" charset="-128"/>
                        <a:ea typeface="BIZ UDゴシック" panose="020B0400000000000000" pitchFamily="49" charset="-128"/>
                      </a:endParaRPr>
                    </a:p>
                    <a:p>
                      <a:pPr algn="l"/>
                      <a:r>
                        <a:rPr kumimoji="1" lang="en-US" altLang="zh-CN" sz="1800" b="0" baseline="0" dirty="0" smtClean="0">
                          <a:solidFill>
                            <a:srgbClr val="FF0000"/>
                          </a:solidFill>
                          <a:latin typeface="BIZ UDゴシック" panose="020B0400000000000000" pitchFamily="49" charset="-128"/>
                          <a:ea typeface="BIZ UDゴシック" panose="020B0400000000000000" pitchFamily="49" charset="-128"/>
                        </a:rPr>
                        <a:t> </a:t>
                      </a:r>
                      <a:r>
                        <a:rPr kumimoji="1" lang="ja-JP" altLang="en-US" sz="1800" b="0" baseline="0" dirty="0" smtClean="0">
                          <a:solidFill>
                            <a:srgbClr val="FF0000"/>
                          </a:solidFill>
                          <a:latin typeface="BIZ UDゴシック" panose="020B0400000000000000" pitchFamily="49" charset="-128"/>
                          <a:ea typeface="BIZ UDゴシック" panose="020B0400000000000000" pitchFamily="49" charset="-128"/>
                        </a:rPr>
                        <a:t>参考様式第７号</a:t>
                      </a:r>
                      <a:endParaRPr kumimoji="1" lang="zh-CN" altLang="en-US" sz="1800" b="0" dirty="0" smtClean="0">
                        <a:solidFill>
                          <a:srgbClr val="FF0000"/>
                        </a:solidFill>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b="0" dirty="0" smtClean="0">
                          <a:latin typeface="BIZ UDゴシック" panose="020B0400000000000000" pitchFamily="49" charset="-128"/>
                          <a:ea typeface="BIZ UDゴシック" panose="020B0400000000000000" pitchFamily="49" charset="-128"/>
                        </a:rPr>
                        <a:t>県協議会</a:t>
                      </a:r>
                      <a:endParaRPr kumimoji="1" lang="ja-JP" altLang="en-US" sz="1800" b="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55763147"/>
                  </a:ext>
                </a:extLst>
              </a:tr>
            </a:tbl>
          </a:graphicData>
        </a:graphic>
      </p:graphicFrame>
      <p:sp>
        <p:nvSpPr>
          <p:cNvPr id="2" name="正方形/長方形 1"/>
          <p:cNvSpPr/>
          <p:nvPr/>
        </p:nvSpPr>
        <p:spPr>
          <a:xfrm>
            <a:off x="4378226" y="1984729"/>
            <a:ext cx="5762171" cy="122531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①変更がない場合の提出方法と提出資料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・様式第５号の鑑文書</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・様式第</a:t>
            </a:r>
            <a:r>
              <a:rPr kumimoji="1" lang="en-US" altLang="ja-JP" sz="1400" dirty="0" smtClean="0">
                <a:latin typeface="BIZ UDゴシック" panose="020B0400000000000000" pitchFamily="49" charset="-128"/>
                <a:ea typeface="BIZ UDゴシック" panose="020B0400000000000000" pitchFamily="49" charset="-128"/>
              </a:rPr>
              <a:t>1-1</a:t>
            </a:r>
            <a:r>
              <a:rPr kumimoji="1" lang="ja-JP" altLang="en-US" sz="1400" dirty="0" smtClean="0">
                <a:latin typeface="BIZ UDゴシック" panose="020B0400000000000000" pitchFamily="49" charset="-128"/>
                <a:ea typeface="BIZ UDゴシック" panose="020B0400000000000000" pitchFamily="49" charset="-128"/>
              </a:rPr>
              <a:t>号の別添を実績報告書としたもの</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・様式第</a:t>
            </a:r>
            <a:r>
              <a:rPr kumimoji="1" lang="en-US" altLang="ja-JP" sz="1400" dirty="0" smtClean="0">
                <a:latin typeface="BIZ UDゴシック" panose="020B0400000000000000" pitchFamily="49" charset="-128"/>
                <a:ea typeface="BIZ UDゴシック" panose="020B0400000000000000" pitchFamily="49" charset="-128"/>
              </a:rPr>
              <a:t>1-2</a:t>
            </a:r>
            <a:r>
              <a:rPr kumimoji="1" lang="ja-JP" altLang="en-US" sz="1400" dirty="0" smtClean="0">
                <a:latin typeface="BIZ UDゴシック" panose="020B0400000000000000" pitchFamily="49" charset="-128"/>
                <a:ea typeface="BIZ UDゴシック" panose="020B0400000000000000" pitchFamily="49" charset="-128"/>
              </a:rPr>
              <a:t>号の「支援予定額」→「支援額」に変更</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smtClean="0">
                <a:latin typeface="BIZ UDゴシック" panose="020B0400000000000000" pitchFamily="49" charset="-128"/>
                <a:ea typeface="BIZ UDゴシック" panose="020B0400000000000000" pitchFamily="49" charset="-128"/>
              </a:rPr>
              <a:t>したもの</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12" name="正方形/長方形 11"/>
          <p:cNvSpPr/>
          <p:nvPr/>
        </p:nvSpPr>
        <p:spPr>
          <a:xfrm>
            <a:off x="4378225" y="3300562"/>
            <a:ext cx="5762171" cy="13534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②変更がある場合の提出方法と提出資料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・様式第５号の鑑文書</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・様式第</a:t>
            </a:r>
            <a:r>
              <a:rPr kumimoji="1" lang="en-US" altLang="ja-JP" sz="1400" dirty="0" smtClean="0">
                <a:latin typeface="BIZ UDゴシック" panose="020B0400000000000000" pitchFamily="49" charset="-128"/>
                <a:ea typeface="BIZ UDゴシック" panose="020B0400000000000000" pitchFamily="49" charset="-128"/>
              </a:rPr>
              <a:t>1-1</a:t>
            </a:r>
            <a:r>
              <a:rPr kumimoji="1" lang="ja-JP" altLang="en-US" sz="1400" dirty="0" smtClean="0">
                <a:latin typeface="BIZ UDゴシック" panose="020B0400000000000000" pitchFamily="49" charset="-128"/>
                <a:ea typeface="BIZ UDゴシック" panose="020B0400000000000000" pitchFamily="49" charset="-128"/>
              </a:rPr>
              <a:t>号の別添を赤字修正し、実績報告書とし</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err="1" smtClean="0">
                <a:latin typeface="BIZ UDゴシック" panose="020B0400000000000000" pitchFamily="49" charset="-128"/>
                <a:ea typeface="BIZ UDゴシック" panose="020B0400000000000000" pitchFamily="49" charset="-128"/>
              </a:rPr>
              <a:t>た</a:t>
            </a:r>
            <a:r>
              <a:rPr kumimoji="1" lang="ja-JP" altLang="en-US" sz="1400" dirty="0" smtClean="0">
                <a:latin typeface="BIZ UDゴシック" panose="020B0400000000000000" pitchFamily="49" charset="-128"/>
                <a:ea typeface="BIZ UDゴシック" panose="020B0400000000000000" pitchFamily="49" charset="-128"/>
              </a:rPr>
              <a:t>もの</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・様式第</a:t>
            </a:r>
            <a:r>
              <a:rPr kumimoji="1" lang="en-US" altLang="ja-JP" sz="1400" dirty="0" smtClean="0">
                <a:latin typeface="BIZ UDゴシック" panose="020B0400000000000000" pitchFamily="49" charset="-128"/>
                <a:ea typeface="BIZ UDゴシック" panose="020B0400000000000000" pitchFamily="49" charset="-128"/>
              </a:rPr>
              <a:t>1-2</a:t>
            </a:r>
            <a:r>
              <a:rPr kumimoji="1" lang="ja-JP" altLang="en-US" sz="1400" dirty="0" smtClean="0">
                <a:latin typeface="BIZ UDゴシック" panose="020B0400000000000000" pitchFamily="49" charset="-128"/>
                <a:ea typeface="BIZ UDゴシック" panose="020B0400000000000000" pitchFamily="49" charset="-128"/>
              </a:rPr>
              <a:t>号の「支援予定額」→「支援額」に変更</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smtClean="0">
                <a:latin typeface="BIZ UDゴシック" panose="020B0400000000000000" pitchFamily="49" charset="-128"/>
                <a:ea typeface="BIZ UDゴシック" panose="020B0400000000000000" pitchFamily="49" charset="-128"/>
              </a:rPr>
              <a:t>したもの</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5" name="角丸四角形 4"/>
          <p:cNvSpPr/>
          <p:nvPr/>
        </p:nvSpPr>
        <p:spPr>
          <a:xfrm>
            <a:off x="343313" y="2023011"/>
            <a:ext cx="9934543" cy="3518253"/>
          </a:xfrm>
          <a:prstGeom prst="roundRect">
            <a:avLst/>
          </a:prstGeom>
          <a:solidFill>
            <a:schemeClr val="bg1">
              <a:alpha val="70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b="1" dirty="0" smtClean="0">
                <a:solidFill>
                  <a:srgbClr val="FF0000"/>
                </a:solidFill>
              </a:rPr>
              <a:t>国庫事業において終了</a:t>
            </a:r>
            <a:endParaRPr kumimoji="1" lang="ja-JP" altLang="en-US" sz="4800" b="1" dirty="0">
              <a:solidFill>
                <a:srgbClr val="FF0000"/>
              </a:solidFill>
            </a:endParaRPr>
          </a:p>
        </p:txBody>
      </p:sp>
    </p:spTree>
    <p:extLst>
      <p:ext uri="{BB962C8B-B14F-4D97-AF65-F5344CB8AC3E}">
        <p14:creationId xmlns:p14="http://schemas.microsoft.com/office/powerpoint/2010/main" val="259903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32</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2" name="正方形/長方形 1"/>
          <p:cNvSpPr/>
          <p:nvPr/>
        </p:nvSpPr>
        <p:spPr>
          <a:xfrm>
            <a:off x="219456" y="566928"/>
            <a:ext cx="5455630" cy="716618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hangingPunct="0"/>
            <a:r>
              <a:rPr lang="ja-JP" altLang="ja-JP" sz="1400" b="1" dirty="0">
                <a:latin typeface="BIZ UDゴシック" panose="020B0400000000000000" pitchFamily="49" charset="-128"/>
                <a:ea typeface="BIZ UDゴシック" panose="020B0400000000000000" pitchFamily="49" charset="-128"/>
              </a:rPr>
              <a:t>様式第６－１号</a:t>
            </a:r>
            <a:endParaRPr lang="ja-JP" altLang="ja-JP" sz="1400" dirty="0">
              <a:latin typeface="BIZ UDゴシック" panose="020B0400000000000000" pitchFamily="49" charset="-128"/>
              <a:ea typeface="BIZ UDゴシック" panose="020B0400000000000000" pitchFamily="49" charset="-128"/>
            </a:endParaRPr>
          </a:p>
          <a:p>
            <a:pPr hangingPunct="0"/>
            <a:r>
              <a:rPr lang="en-US" altLang="ja-JP" sz="1400" b="1"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algn="r" latinLnBrk="1" hangingPunct="0"/>
            <a:r>
              <a:rPr lang="ja-JP" altLang="ja-JP" sz="1400" dirty="0">
                <a:latin typeface="BIZ UDゴシック" panose="020B0400000000000000" pitchFamily="49" charset="-128"/>
                <a:ea typeface="BIZ UDゴシック" panose="020B0400000000000000" pitchFamily="49" charset="-128"/>
              </a:rPr>
              <a:t>　年　月　日</a:t>
            </a:r>
          </a:p>
          <a:p>
            <a:pPr hangingPunct="0"/>
            <a:r>
              <a:rPr lang="en-US" altLang="ja-JP" sz="1400"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hangingPunct="0"/>
            <a:r>
              <a:rPr lang="ja-JP" altLang="en-US" sz="1400" dirty="0" smtClean="0">
                <a:solidFill>
                  <a:srgbClr val="0070C0"/>
                </a:solidFill>
                <a:latin typeface="BIZ UDゴシック" panose="020B0400000000000000" pitchFamily="49" charset="-128"/>
                <a:ea typeface="BIZ UDゴシック" panose="020B0400000000000000" pitchFamily="49" charset="-128"/>
              </a:rPr>
              <a:t>神奈川県燃油・肥料高騰対策協議会</a:t>
            </a:r>
            <a:endParaRPr lang="en-US" altLang="ja-JP" sz="1400" dirty="0" smtClean="0">
              <a:solidFill>
                <a:srgbClr val="0070C0"/>
              </a:solidFill>
              <a:latin typeface="BIZ UDゴシック" panose="020B0400000000000000" pitchFamily="49" charset="-128"/>
              <a:ea typeface="BIZ UDゴシック" panose="020B0400000000000000" pitchFamily="49" charset="-128"/>
            </a:endParaRPr>
          </a:p>
          <a:p>
            <a:pPr hangingPunct="0"/>
            <a:r>
              <a:rPr lang="ja-JP" altLang="en-US" sz="1400" dirty="0" smtClean="0">
                <a:solidFill>
                  <a:srgbClr val="0070C0"/>
                </a:solidFill>
                <a:latin typeface="BIZ UDゴシック" panose="020B0400000000000000" pitchFamily="49" charset="-128"/>
                <a:ea typeface="BIZ UDゴシック" panose="020B0400000000000000" pitchFamily="49" charset="-128"/>
              </a:rPr>
              <a:t>会　長　　四　條　信　仁　　</a:t>
            </a:r>
            <a:r>
              <a:rPr lang="ja-JP" altLang="ja-JP" sz="1400" dirty="0">
                <a:solidFill>
                  <a:srgbClr val="0070C0"/>
                </a:solidFill>
                <a:latin typeface="BIZ UDゴシック" panose="020B0400000000000000" pitchFamily="49" charset="-128"/>
                <a:ea typeface="BIZ UDゴシック" panose="020B0400000000000000" pitchFamily="49" charset="-128"/>
              </a:rPr>
              <a:t>　殿</a:t>
            </a:r>
          </a:p>
          <a:p>
            <a:pPr hangingPunct="0"/>
            <a:r>
              <a:rPr lang="ja-JP" altLang="ja-JP" sz="1400" dirty="0">
                <a:latin typeface="BIZ UDゴシック" panose="020B0400000000000000" pitchFamily="49" charset="-128"/>
                <a:ea typeface="BIZ UDゴシック" panose="020B0400000000000000" pitchFamily="49" charset="-128"/>
              </a:rPr>
              <a:t>　　　　　　　　　　　　　　　　</a:t>
            </a:r>
          </a:p>
          <a:p>
            <a:pPr hangingPunct="0"/>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所在地</a:t>
            </a:r>
            <a:endParaRPr lang="ja-JP" altLang="ja-JP" sz="1400" dirty="0">
              <a:latin typeface="BIZ UDゴシック" panose="020B0400000000000000" pitchFamily="49" charset="-128"/>
              <a:ea typeface="BIZ UDゴシック" panose="020B0400000000000000" pitchFamily="49" charset="-128"/>
            </a:endParaRPr>
          </a:p>
          <a:p>
            <a:pPr hangingPunct="0"/>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取組</a:t>
            </a:r>
            <a:r>
              <a:rPr lang="ja-JP" altLang="ja-JP" sz="1400" dirty="0">
                <a:latin typeface="BIZ UDゴシック" panose="020B0400000000000000" pitchFamily="49" charset="-128"/>
                <a:ea typeface="BIZ UDゴシック" panose="020B0400000000000000" pitchFamily="49" charset="-128"/>
              </a:rPr>
              <a:t>実施者名</a:t>
            </a:r>
          </a:p>
          <a:p>
            <a:pPr hangingPunct="0"/>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代表者</a:t>
            </a:r>
            <a:r>
              <a:rPr lang="ja-JP" altLang="ja-JP" sz="1400" dirty="0">
                <a:latin typeface="BIZ UDゴシック" panose="020B0400000000000000" pitchFamily="49" charset="-128"/>
                <a:ea typeface="BIZ UDゴシック" panose="020B0400000000000000" pitchFamily="49" charset="-128"/>
              </a:rPr>
              <a:t>氏名　　</a:t>
            </a:r>
          </a:p>
          <a:p>
            <a:pPr hangingPunct="0"/>
            <a:r>
              <a:rPr lang="en-US" altLang="ja-JP" sz="1400"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hangingPunct="0"/>
            <a:r>
              <a:rPr lang="en-US" altLang="ja-JP" sz="1400"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algn="ctr" hangingPunct="0"/>
            <a:r>
              <a:rPr lang="ja-JP" altLang="ja-JP" sz="1400" dirty="0" smtClean="0">
                <a:latin typeface="BIZ UDゴシック" panose="020B0400000000000000" pitchFamily="49" charset="-128"/>
                <a:ea typeface="BIZ UDゴシック" panose="020B0400000000000000" pitchFamily="49" charset="-128"/>
              </a:rPr>
              <a:t>令和</a:t>
            </a:r>
            <a:r>
              <a:rPr lang="ja-JP" altLang="en-US" sz="1400" dirty="0" smtClean="0">
                <a:latin typeface="BIZ UDゴシック" panose="020B0400000000000000" pitchFamily="49" charset="-128"/>
                <a:ea typeface="BIZ UDゴシック" panose="020B0400000000000000" pitchFamily="49" charset="-128"/>
              </a:rPr>
              <a:t>４</a:t>
            </a:r>
            <a:r>
              <a:rPr lang="ja-JP" altLang="ja-JP" sz="1400" dirty="0" smtClean="0">
                <a:latin typeface="BIZ UDゴシック" panose="020B0400000000000000" pitchFamily="49" charset="-128"/>
                <a:ea typeface="BIZ UDゴシック" panose="020B0400000000000000" pitchFamily="49" charset="-128"/>
              </a:rPr>
              <a:t>年度</a:t>
            </a:r>
            <a:r>
              <a:rPr lang="ja-JP" altLang="ja-JP" sz="1400" dirty="0">
                <a:latin typeface="BIZ UDゴシック" panose="020B0400000000000000" pitchFamily="49" charset="-128"/>
                <a:ea typeface="BIZ UDゴシック" panose="020B0400000000000000" pitchFamily="49" charset="-128"/>
              </a:rPr>
              <a:t>肥料価格高騰対策事業取組実施状況</a:t>
            </a:r>
            <a:r>
              <a:rPr lang="ja-JP" altLang="ja-JP" sz="1400" dirty="0" smtClean="0">
                <a:latin typeface="BIZ UDゴシック" panose="020B0400000000000000" pitchFamily="49" charset="-128"/>
                <a:ea typeface="BIZ UDゴシック" panose="020B0400000000000000" pitchFamily="49" charset="-128"/>
              </a:rPr>
              <a:t>報告書</a:t>
            </a:r>
            <a:endParaRPr lang="en-US" altLang="ja-JP" sz="1400" dirty="0" smtClean="0">
              <a:latin typeface="BIZ UDゴシック" panose="020B0400000000000000" pitchFamily="49" charset="-128"/>
              <a:ea typeface="BIZ UDゴシック" panose="020B0400000000000000" pitchFamily="49" charset="-128"/>
            </a:endParaRPr>
          </a:p>
          <a:p>
            <a:pPr algn="ctr" hangingPunct="0"/>
            <a:endParaRPr lang="ja-JP" altLang="ja-JP" sz="1400" dirty="0">
              <a:latin typeface="BIZ UDゴシック" panose="020B0400000000000000" pitchFamily="49" charset="-128"/>
              <a:ea typeface="BIZ UDゴシック" panose="020B0400000000000000" pitchFamily="49" charset="-128"/>
            </a:endParaRPr>
          </a:p>
          <a:p>
            <a:pPr hangingPunct="0"/>
            <a:r>
              <a:rPr lang="en-US" altLang="ja-JP" sz="1400" b="1"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hangingPunct="0"/>
            <a:r>
              <a:rPr lang="ja-JP" altLang="en-US" sz="1400" dirty="0" smtClean="0">
                <a:latin typeface="BIZ UDゴシック" panose="020B0400000000000000" pitchFamily="49" charset="-128"/>
                <a:ea typeface="BIZ UDゴシック" panose="020B0400000000000000" pitchFamily="49" charset="-128"/>
              </a:rPr>
              <a:t>　</a:t>
            </a:r>
            <a:r>
              <a:rPr lang="ja-JP" altLang="ja-JP" sz="1400" dirty="0" smtClean="0">
                <a:latin typeface="BIZ UDゴシック" panose="020B0400000000000000" pitchFamily="49" charset="-128"/>
                <a:ea typeface="BIZ UDゴシック" panose="020B0400000000000000" pitchFamily="49" charset="-128"/>
              </a:rPr>
              <a:t>肥料</a:t>
            </a:r>
            <a:r>
              <a:rPr lang="ja-JP" altLang="ja-JP" sz="1400" dirty="0">
                <a:latin typeface="BIZ UDゴシック" panose="020B0400000000000000" pitchFamily="49" charset="-128"/>
                <a:ea typeface="BIZ UDゴシック" panose="020B0400000000000000" pitchFamily="49" charset="-128"/>
              </a:rPr>
              <a:t>価格高騰対策事業実施要領（令和３年</a:t>
            </a:r>
            <a:r>
              <a:rPr lang="en-US" altLang="ja-JP" sz="1400" dirty="0">
                <a:latin typeface="BIZ UDゴシック" panose="020B0400000000000000" pitchFamily="49" charset="-128"/>
                <a:ea typeface="BIZ UDゴシック" panose="020B0400000000000000" pitchFamily="49" charset="-128"/>
              </a:rPr>
              <a:t>12</a:t>
            </a:r>
            <a:r>
              <a:rPr lang="ja-JP" altLang="ja-JP" sz="1400" dirty="0">
                <a:latin typeface="BIZ UDゴシック" panose="020B0400000000000000" pitchFamily="49" charset="-128"/>
                <a:ea typeface="BIZ UDゴシック" panose="020B0400000000000000" pitchFamily="49" charset="-128"/>
              </a:rPr>
              <a:t>月</a:t>
            </a:r>
            <a:r>
              <a:rPr lang="en-US" altLang="ja-JP" sz="1400" dirty="0">
                <a:latin typeface="BIZ UDゴシック" panose="020B0400000000000000" pitchFamily="49" charset="-128"/>
                <a:ea typeface="BIZ UDゴシック" panose="020B0400000000000000" pitchFamily="49" charset="-128"/>
              </a:rPr>
              <a:t>20</a:t>
            </a:r>
            <a:r>
              <a:rPr lang="ja-JP" altLang="ja-JP" sz="1400" dirty="0">
                <a:latin typeface="BIZ UDゴシック" panose="020B0400000000000000" pitchFamily="49" charset="-128"/>
                <a:ea typeface="BIZ UDゴシック" panose="020B0400000000000000" pitchFamily="49" charset="-128"/>
              </a:rPr>
              <a:t>日付け３農産第</a:t>
            </a:r>
            <a:r>
              <a:rPr lang="en-US" altLang="ja-JP" sz="1400" dirty="0">
                <a:latin typeface="BIZ UDゴシック" panose="020B0400000000000000" pitchFamily="49" charset="-128"/>
                <a:ea typeface="BIZ UDゴシック" panose="020B0400000000000000" pitchFamily="49" charset="-128"/>
              </a:rPr>
              <a:t>2156</a:t>
            </a:r>
            <a:r>
              <a:rPr lang="ja-JP" altLang="ja-JP" sz="1400" dirty="0">
                <a:latin typeface="BIZ UDゴシック" panose="020B0400000000000000" pitchFamily="49" charset="-128"/>
                <a:ea typeface="BIZ UDゴシック" panose="020B0400000000000000" pitchFamily="49" charset="-128"/>
              </a:rPr>
              <a:t>号農林水産省農産局長通知）第</a:t>
            </a:r>
            <a:r>
              <a:rPr lang="en-US" altLang="ja-JP" sz="1400" dirty="0">
                <a:latin typeface="BIZ UDゴシック" panose="020B0400000000000000" pitchFamily="49" charset="-128"/>
                <a:ea typeface="BIZ UDゴシック" panose="020B0400000000000000" pitchFamily="49" charset="-128"/>
              </a:rPr>
              <a:t>12</a:t>
            </a:r>
            <a:r>
              <a:rPr lang="ja-JP" altLang="ja-JP" sz="1400" dirty="0">
                <a:latin typeface="BIZ UDゴシック" panose="020B0400000000000000" pitchFamily="49" charset="-128"/>
                <a:ea typeface="BIZ UDゴシック" panose="020B0400000000000000" pitchFamily="49" charset="-128"/>
              </a:rPr>
              <a:t>の２の（２）の規定に基づき、別添のとおり報告する。　</a:t>
            </a:r>
          </a:p>
          <a:p>
            <a:pPr hangingPunct="0"/>
            <a:r>
              <a:rPr lang="en-US" altLang="ja-JP" sz="1400" dirty="0">
                <a:latin typeface="BIZ UDゴシック" panose="020B0400000000000000" pitchFamily="49" charset="-128"/>
                <a:ea typeface="BIZ UDゴシック" panose="020B0400000000000000" pitchFamily="49" charset="-128"/>
              </a:rPr>
              <a:t> </a:t>
            </a:r>
            <a:endParaRPr lang="ja-JP" altLang="ja-JP" sz="1400" dirty="0">
              <a:latin typeface="BIZ UDゴシック" panose="020B0400000000000000" pitchFamily="49" charset="-128"/>
              <a:ea typeface="BIZ UDゴシック" panose="020B0400000000000000" pitchFamily="49" charset="-128"/>
            </a:endParaRPr>
          </a:p>
          <a:p>
            <a:pPr hangingPunct="0"/>
            <a:r>
              <a:rPr lang="ja-JP" altLang="ja-JP" sz="1400" dirty="0">
                <a:latin typeface="BIZ UDゴシック" panose="020B0400000000000000" pitchFamily="49" charset="-128"/>
                <a:ea typeface="BIZ UDゴシック" panose="020B0400000000000000" pitchFamily="49" charset="-128"/>
              </a:rPr>
              <a:t>（添付資料）</a:t>
            </a:r>
          </a:p>
          <a:p>
            <a:pPr hangingPunct="0"/>
            <a:r>
              <a:rPr lang="ja-JP" altLang="ja-JP" sz="1400" dirty="0">
                <a:latin typeface="BIZ UDゴシック" panose="020B0400000000000000" pitchFamily="49" charset="-128"/>
                <a:ea typeface="BIZ UDゴシック" panose="020B0400000000000000" pitchFamily="49" charset="-128"/>
              </a:rPr>
              <a:t>・様式第６－２号</a:t>
            </a:r>
          </a:p>
          <a:p>
            <a:pPr hangingPunct="0"/>
            <a:r>
              <a:rPr lang="ja-JP" altLang="ja-JP" sz="1400" dirty="0">
                <a:latin typeface="BIZ UDゴシック" panose="020B0400000000000000" pitchFamily="49" charset="-128"/>
                <a:ea typeface="BIZ UDゴシック" panose="020B0400000000000000" pitchFamily="49" charset="-128"/>
              </a:rPr>
              <a:t>・様式第７号</a:t>
            </a:r>
          </a:p>
          <a:p>
            <a:pPr hangingPunct="0"/>
            <a:r>
              <a:rPr lang="ja-JP" altLang="ja-JP" sz="1400" dirty="0">
                <a:latin typeface="BIZ UDゴシック" panose="020B0400000000000000" pitchFamily="49" charset="-128"/>
                <a:ea typeface="BIZ UDゴシック" panose="020B0400000000000000" pitchFamily="49" charset="-128"/>
              </a:rPr>
              <a:t>・その他農政局長等が必要と認める</a:t>
            </a:r>
            <a:r>
              <a:rPr lang="ja-JP" altLang="ja-JP" sz="1400" dirty="0" smtClean="0">
                <a:latin typeface="BIZ UDゴシック" panose="020B0400000000000000" pitchFamily="49" charset="-128"/>
                <a:ea typeface="BIZ UDゴシック" panose="020B0400000000000000" pitchFamily="49" charset="-128"/>
              </a:rPr>
              <a:t>書類</a:t>
            </a:r>
            <a:endParaRPr lang="en-US" altLang="ja-JP" sz="1400" dirty="0" smtClean="0">
              <a:latin typeface="BIZ UDゴシック" panose="020B0400000000000000" pitchFamily="49" charset="-128"/>
              <a:ea typeface="BIZ UDゴシック" panose="020B0400000000000000" pitchFamily="49" charset="-128"/>
            </a:endParaRPr>
          </a:p>
          <a:p>
            <a:pPr hangingPunct="0"/>
            <a:endParaRPr lang="en-US" altLang="ja-JP" sz="1400" dirty="0">
              <a:latin typeface="BIZ UDゴシック" panose="020B0400000000000000" pitchFamily="49" charset="-128"/>
              <a:ea typeface="BIZ UDゴシック" panose="020B0400000000000000" pitchFamily="49" charset="-128"/>
            </a:endParaRPr>
          </a:p>
          <a:p>
            <a:pPr hangingPunct="0"/>
            <a:endParaRPr lang="en-US" altLang="ja-JP" sz="1400" dirty="0" smtClean="0">
              <a:latin typeface="BIZ UDゴシック" panose="020B0400000000000000" pitchFamily="49" charset="-128"/>
              <a:ea typeface="BIZ UDゴシック" panose="020B0400000000000000" pitchFamily="49" charset="-128"/>
            </a:endParaRPr>
          </a:p>
          <a:p>
            <a:pPr hangingPunct="0"/>
            <a:endParaRPr lang="en-US" altLang="ja-JP" sz="1400" dirty="0">
              <a:latin typeface="BIZ UDゴシック" panose="020B0400000000000000" pitchFamily="49" charset="-128"/>
              <a:ea typeface="BIZ UDゴシック" panose="020B0400000000000000" pitchFamily="49" charset="-128"/>
            </a:endParaRPr>
          </a:p>
          <a:p>
            <a:pPr hangingPunct="0"/>
            <a:endParaRPr lang="en-US" altLang="ja-JP" sz="1400" dirty="0" smtClean="0">
              <a:latin typeface="BIZ UDゴシック" panose="020B0400000000000000" pitchFamily="49" charset="-128"/>
              <a:ea typeface="BIZ UDゴシック" panose="020B0400000000000000" pitchFamily="49" charset="-128"/>
            </a:endParaRPr>
          </a:p>
          <a:p>
            <a:pPr hangingPunct="0"/>
            <a:endParaRPr lang="en-US" altLang="ja-JP" sz="1400" dirty="0">
              <a:latin typeface="BIZ UDゴシック" panose="020B0400000000000000" pitchFamily="49" charset="-128"/>
              <a:ea typeface="BIZ UDゴシック" panose="020B0400000000000000" pitchFamily="49" charset="-128"/>
            </a:endParaRPr>
          </a:p>
          <a:p>
            <a:pPr hangingPunct="0"/>
            <a:endParaRPr lang="en-US" altLang="ja-JP" sz="1400" dirty="0" smtClean="0">
              <a:latin typeface="BIZ UDゴシック" panose="020B0400000000000000" pitchFamily="49" charset="-128"/>
              <a:ea typeface="BIZ UDゴシック" panose="020B0400000000000000" pitchFamily="49" charset="-128"/>
            </a:endParaRPr>
          </a:p>
          <a:p>
            <a:pPr hangingPunct="0"/>
            <a:endParaRPr lang="en-US" altLang="ja-JP" sz="1400" dirty="0">
              <a:latin typeface="BIZ UDゴシック" panose="020B0400000000000000" pitchFamily="49" charset="-128"/>
              <a:ea typeface="BIZ UDゴシック" panose="020B0400000000000000" pitchFamily="49" charset="-128"/>
            </a:endParaRPr>
          </a:p>
          <a:p>
            <a:pPr hangingPunct="0"/>
            <a:endParaRPr lang="en-US" altLang="ja-JP" sz="1400" dirty="0" smtClean="0">
              <a:latin typeface="BIZ UDゴシック" panose="020B0400000000000000" pitchFamily="49" charset="-128"/>
              <a:ea typeface="BIZ UDゴシック" panose="020B0400000000000000" pitchFamily="49" charset="-128"/>
            </a:endParaRPr>
          </a:p>
          <a:p>
            <a:pPr hangingPunct="0"/>
            <a:endParaRPr lang="en-US" altLang="ja-JP" sz="1400" dirty="0">
              <a:latin typeface="BIZ UDゴシック" panose="020B0400000000000000" pitchFamily="49" charset="-128"/>
              <a:ea typeface="BIZ UDゴシック" panose="020B0400000000000000" pitchFamily="49" charset="-128"/>
            </a:endParaRPr>
          </a:p>
          <a:p>
            <a:pPr hangingPunct="0"/>
            <a:endParaRPr lang="ja-JP" altLang="ja-JP" sz="1400" dirty="0">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5834743" y="566928"/>
            <a:ext cx="6046601" cy="716618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zh-CN" sz="1400" b="1" dirty="0" smtClean="0">
              <a:latin typeface="BIZ UDゴシック" panose="020B0400000000000000" pitchFamily="49" charset="-128"/>
              <a:ea typeface="BIZ UDゴシック" panose="020B0400000000000000" pitchFamily="49" charset="-128"/>
            </a:endParaRPr>
          </a:p>
          <a:p>
            <a:endParaRPr lang="en-US" altLang="zh-CN" sz="1400" b="1" dirty="0" smtClean="0">
              <a:latin typeface="BIZ UDゴシック" panose="020B0400000000000000" pitchFamily="49" charset="-128"/>
              <a:ea typeface="BIZ UDゴシック" panose="020B0400000000000000" pitchFamily="49" charset="-128"/>
            </a:endParaRPr>
          </a:p>
          <a:p>
            <a:endParaRPr lang="en-US" altLang="zh-CN" sz="1400" b="1" dirty="0">
              <a:latin typeface="BIZ UDゴシック" panose="020B0400000000000000" pitchFamily="49" charset="-128"/>
              <a:ea typeface="BIZ UDゴシック" panose="020B0400000000000000" pitchFamily="49" charset="-128"/>
            </a:endParaRPr>
          </a:p>
          <a:p>
            <a:endParaRPr lang="en-US" altLang="zh-CN" sz="1400" b="1" dirty="0" smtClean="0">
              <a:latin typeface="BIZ UDゴシック" panose="020B0400000000000000" pitchFamily="49" charset="-128"/>
              <a:ea typeface="BIZ UDゴシック" panose="020B0400000000000000" pitchFamily="49" charset="-128"/>
            </a:endParaRPr>
          </a:p>
          <a:p>
            <a:r>
              <a:rPr lang="zh-CN" altLang="en-US" sz="1400" b="1" dirty="0" smtClean="0">
                <a:latin typeface="BIZ UDゴシック" panose="020B0400000000000000" pitchFamily="49" charset="-128"/>
                <a:ea typeface="BIZ UDゴシック" panose="020B0400000000000000" pitchFamily="49" charset="-128"/>
              </a:rPr>
              <a:t>様式第６</a:t>
            </a:r>
            <a:r>
              <a:rPr lang="en-US" altLang="zh-CN" sz="1400" b="1" dirty="0" smtClean="0">
                <a:latin typeface="BIZ UDゴシック" panose="020B0400000000000000" pitchFamily="49" charset="-128"/>
                <a:ea typeface="BIZ UDゴシック" panose="020B0400000000000000" pitchFamily="49" charset="-128"/>
              </a:rPr>
              <a:t>-</a:t>
            </a:r>
            <a:r>
              <a:rPr lang="zh-CN" altLang="en-US" sz="1400" b="1" dirty="0" smtClean="0">
                <a:latin typeface="BIZ UDゴシック" panose="020B0400000000000000" pitchFamily="49" charset="-128"/>
                <a:ea typeface="BIZ UDゴシック" panose="020B0400000000000000" pitchFamily="49" charset="-128"/>
              </a:rPr>
              <a:t>２号</a:t>
            </a:r>
            <a:endParaRPr lang="en-US" altLang="zh-CN" sz="1400" b="1" dirty="0" smtClean="0">
              <a:latin typeface="BIZ UDゴシック" panose="020B0400000000000000" pitchFamily="49" charset="-128"/>
              <a:ea typeface="BIZ UDゴシック" panose="020B0400000000000000" pitchFamily="49" charset="-128"/>
            </a:endParaRPr>
          </a:p>
          <a:p>
            <a:r>
              <a:rPr lang="zh-TW" altLang="en-US" sz="1400" dirty="0">
                <a:latin typeface="BIZ UDゴシック" panose="020B0400000000000000" pitchFamily="49" charset="-128"/>
                <a:ea typeface="BIZ UDゴシック" panose="020B0400000000000000" pitchFamily="49" charset="-128"/>
              </a:rPr>
              <a:t>肥料価格高騰対策事業　参加農業者</a:t>
            </a:r>
            <a:r>
              <a:rPr lang="zh-TW" altLang="en-US" sz="1400" dirty="0" smtClean="0">
                <a:latin typeface="BIZ UDゴシック" panose="020B0400000000000000" pitchFamily="49" charset="-128"/>
                <a:ea typeface="BIZ UDゴシック" panose="020B0400000000000000" pitchFamily="49" charset="-128"/>
              </a:rPr>
              <a:t>名簿</a:t>
            </a:r>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ja-JP" sz="1400" dirty="0" smtClean="0">
              <a:latin typeface="BIZ UDゴシック" panose="020B0400000000000000" pitchFamily="49" charset="-128"/>
              <a:ea typeface="BIZ UDゴシック" panose="020B0400000000000000" pitchFamily="49" charset="-128"/>
            </a:endParaRPr>
          </a:p>
          <a:p>
            <a:r>
              <a:rPr lang="ja-JP" altLang="en-US" sz="1400" dirty="0" smtClean="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注</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r>
              <a:rPr lang="ja-JP" altLang="en-US" sz="1400" dirty="0" smtClean="0">
                <a:latin typeface="BIZ UDゴシック" panose="020B0400000000000000" pitchFamily="49" charset="-128"/>
                <a:ea typeface="BIZ UDゴシック" panose="020B0400000000000000" pitchFamily="49" charset="-128"/>
              </a:rPr>
              <a:t>　１</a:t>
            </a:r>
            <a:r>
              <a:rPr lang="ja-JP" altLang="en-US" sz="1400" dirty="0">
                <a:latin typeface="BIZ UDゴシック" panose="020B0400000000000000" pitchFamily="49" charset="-128"/>
                <a:ea typeface="BIZ UDゴシック" panose="020B0400000000000000" pitchFamily="49" charset="-128"/>
              </a:rPr>
              <a:t>　適宜、行を追加すること</a:t>
            </a:r>
            <a:r>
              <a:rPr lang="ja-JP" altLang="en-US" sz="1400" dirty="0" smtClean="0">
                <a:latin typeface="BIZ UDゴシック" panose="020B0400000000000000" pitchFamily="49" charset="-128"/>
                <a:ea typeface="BIZ UDゴシック" panose="020B0400000000000000" pitchFamily="49" charset="-128"/>
              </a:rPr>
              <a:t>。</a:t>
            </a:r>
            <a:endParaRPr lang="en-US" altLang="ja-JP" sz="1400" dirty="0" smtClean="0">
              <a:latin typeface="BIZ UDゴシック" panose="020B0400000000000000" pitchFamily="49" charset="-128"/>
              <a:ea typeface="BIZ UDゴシック" panose="020B0400000000000000" pitchFamily="49" charset="-128"/>
            </a:endParaRPr>
          </a:p>
          <a:p>
            <a:r>
              <a:rPr lang="ja-JP" altLang="en-US" sz="1400" dirty="0" smtClean="0">
                <a:latin typeface="BIZ UDゴシック" panose="020B0400000000000000" pitchFamily="49" charset="-128"/>
                <a:ea typeface="BIZ UDゴシック" panose="020B0400000000000000" pitchFamily="49" charset="-128"/>
              </a:rPr>
              <a:t>　２</a:t>
            </a:r>
            <a:r>
              <a:rPr lang="ja-JP" altLang="en-US" sz="1400" dirty="0">
                <a:latin typeface="BIZ UDゴシック" panose="020B0400000000000000" pitchFamily="49" charset="-128"/>
                <a:ea typeface="BIZ UDゴシック" panose="020B0400000000000000" pitchFamily="49" charset="-128"/>
              </a:rPr>
              <a:t>　表中に十分に記載できない場合には、別紙で提出すること。</a:t>
            </a:r>
            <a:endParaRPr lang="en-US" altLang="zh-TW" sz="1400" dirty="0" smtClean="0">
              <a:latin typeface="BIZ UDゴシック" panose="020B0400000000000000" pitchFamily="49" charset="-128"/>
              <a:ea typeface="BIZ UDゴシック" panose="020B0400000000000000" pitchFamily="49" charset="-128"/>
            </a:endParaRPr>
          </a:p>
          <a:p>
            <a:endParaRPr lang="en-US" altLang="zh-TW" sz="1400" dirty="0">
              <a:latin typeface="BIZ UDゴシック" panose="020B0400000000000000" pitchFamily="49" charset="-128"/>
              <a:ea typeface="BIZ UDゴシック" panose="020B0400000000000000" pitchFamily="49" charset="-128"/>
            </a:endParaRPr>
          </a:p>
          <a:p>
            <a:endParaRPr lang="en-US" altLang="zh-TW" sz="1400" dirty="0" smtClean="0">
              <a:latin typeface="BIZ UDゴシック" panose="020B0400000000000000" pitchFamily="49" charset="-128"/>
              <a:ea typeface="BIZ UDゴシック" panose="020B0400000000000000" pitchFamily="49" charset="-128"/>
            </a:endParaRPr>
          </a:p>
          <a:p>
            <a:r>
              <a:rPr lang="zh-TW" altLang="en-US" sz="1400" dirty="0" smtClean="0">
                <a:latin typeface="BIZ UDゴシック" panose="020B0400000000000000" pitchFamily="49" charset="-128"/>
                <a:ea typeface="BIZ UDゴシック" panose="020B0400000000000000" pitchFamily="49" charset="-128"/>
              </a:rPr>
              <a:t> </a:t>
            </a:r>
            <a:endParaRPr lang="en-US" altLang="zh-TW" sz="1400" dirty="0" smtClean="0">
              <a:latin typeface="BIZ UDゴシック" panose="020B0400000000000000" pitchFamily="49" charset="-128"/>
              <a:ea typeface="BIZ UDゴシック" panose="020B0400000000000000" pitchFamily="49" charset="-128"/>
            </a:endParaRPr>
          </a:p>
          <a:p>
            <a:endParaRPr kumimoji="1" lang="en-US" altLang="ja-JP" dirty="0"/>
          </a:p>
          <a:p>
            <a:endParaRPr kumimoji="1" lang="en-US" altLang="ja-JP" dirty="0" smtClean="0"/>
          </a:p>
          <a:p>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590536152"/>
              </p:ext>
            </p:extLst>
          </p:nvPr>
        </p:nvGraphicFramePr>
        <p:xfrm>
          <a:off x="5966264" y="1311920"/>
          <a:ext cx="5660572" cy="4709241"/>
        </p:xfrm>
        <a:graphic>
          <a:graphicData uri="http://schemas.openxmlformats.org/drawingml/2006/table">
            <a:tbl>
              <a:tblPr>
                <a:tableStyleId>{5940675A-B579-460E-94D1-54222C63F5DA}</a:tableStyleId>
              </a:tblPr>
              <a:tblGrid>
                <a:gridCol w="1459224">
                  <a:extLst>
                    <a:ext uri="{9D8B030D-6E8A-4147-A177-3AD203B41FA5}">
                      <a16:colId xmlns:a16="http://schemas.microsoft.com/office/drawing/2014/main" val="1582879028"/>
                    </a:ext>
                  </a:extLst>
                </a:gridCol>
                <a:gridCol w="1459224">
                  <a:extLst>
                    <a:ext uri="{9D8B030D-6E8A-4147-A177-3AD203B41FA5}">
                      <a16:colId xmlns:a16="http://schemas.microsoft.com/office/drawing/2014/main" val="3487256276"/>
                    </a:ext>
                  </a:extLst>
                </a:gridCol>
                <a:gridCol w="1459224">
                  <a:extLst>
                    <a:ext uri="{9D8B030D-6E8A-4147-A177-3AD203B41FA5}">
                      <a16:colId xmlns:a16="http://schemas.microsoft.com/office/drawing/2014/main" val="1976836582"/>
                    </a:ext>
                  </a:extLst>
                </a:gridCol>
                <a:gridCol w="1282900">
                  <a:extLst>
                    <a:ext uri="{9D8B030D-6E8A-4147-A177-3AD203B41FA5}">
                      <a16:colId xmlns:a16="http://schemas.microsoft.com/office/drawing/2014/main" val="1860192493"/>
                    </a:ext>
                  </a:extLst>
                </a:gridCol>
              </a:tblGrid>
              <a:tr h="259715">
                <a:tc rowSpan="2">
                  <a:txBody>
                    <a:bodyPr/>
                    <a:lstStyle/>
                    <a:p>
                      <a:pPr algn="ctr" fontAlgn="ctr"/>
                      <a:r>
                        <a:rPr lang="en-US" sz="1200" u="none" strike="noStrike" dirty="0">
                          <a:effectLst/>
                          <a:latin typeface="BIZ UDゴシック" panose="020B0400000000000000" pitchFamily="49" charset="-128"/>
                          <a:ea typeface="BIZ UDゴシック" panose="020B0400000000000000" pitchFamily="49" charset="-128"/>
                        </a:rPr>
                        <a:t>No.</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参加農業者</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rowSpan="2">
                  <a:txBody>
                    <a:bodyPr/>
                    <a:lstStyle/>
                    <a:p>
                      <a:pPr algn="ctr" fontAlgn="ctr"/>
                      <a:r>
                        <a:rPr lang="zh-TW" altLang="en-US" sz="1200" u="none" strike="noStrike" dirty="0">
                          <a:effectLst/>
                          <a:latin typeface="BIZ UDゴシック" panose="020B0400000000000000" pitchFamily="49" charset="-128"/>
                          <a:ea typeface="BIZ UDゴシック" panose="020B0400000000000000" pitchFamily="49" charset="-128"/>
                        </a:rPr>
                        <a:t>取組面積（</a:t>
                      </a:r>
                      <a:r>
                        <a:rPr lang="en-US" altLang="zh-TW" sz="1200" u="none" strike="noStrike" dirty="0">
                          <a:effectLst/>
                          <a:latin typeface="BIZ UDゴシック" panose="020B0400000000000000" pitchFamily="49" charset="-128"/>
                          <a:ea typeface="BIZ UDゴシック" panose="020B0400000000000000" pitchFamily="49" charset="-128"/>
                        </a:rPr>
                        <a:t>ha</a:t>
                      </a:r>
                      <a:r>
                        <a:rPr lang="zh-TW" altLang="en-US" sz="1200" u="none" strike="noStrike" dirty="0">
                          <a:effectLst/>
                          <a:latin typeface="BIZ UDゴシック" panose="020B0400000000000000" pitchFamily="49" charset="-128"/>
                          <a:ea typeface="BIZ UDゴシック" panose="020B0400000000000000" pitchFamily="49" charset="-128"/>
                        </a:rPr>
                        <a:t>）</a:t>
                      </a:r>
                      <a:endParaRPr lang="zh-TW"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rowSpan="2">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計画時の取組メニューの実施</a:t>
                      </a:r>
                      <a:r>
                        <a:rPr lang="ja-JP" altLang="en-US" sz="1200" u="none" strike="noStrike" dirty="0" smtClean="0">
                          <a:effectLst/>
                          <a:latin typeface="BIZ UDゴシック" panose="020B0400000000000000" pitchFamily="49" charset="-128"/>
                          <a:ea typeface="BIZ UDゴシック" panose="020B0400000000000000" pitchFamily="49" charset="-128"/>
                        </a:rPr>
                        <a:t>の</a:t>
                      </a:r>
                      <a:endParaRPr lang="en-US" altLang="ja-JP" sz="1200" u="none" strike="noStrike" dirty="0" smtClean="0">
                        <a:effectLst/>
                        <a:latin typeface="BIZ UDゴシック" panose="020B0400000000000000" pitchFamily="49" charset="-128"/>
                        <a:ea typeface="BIZ UDゴシック" panose="020B0400000000000000" pitchFamily="49" charset="-128"/>
                      </a:endParaRPr>
                    </a:p>
                    <a:p>
                      <a:pPr algn="ctr" fontAlgn="ctr"/>
                      <a:r>
                        <a:rPr lang="ja-JP" altLang="en-US" sz="1200" u="none" strike="noStrike" dirty="0" smtClean="0">
                          <a:effectLst/>
                          <a:latin typeface="BIZ UDゴシック" panose="020B0400000000000000" pitchFamily="49" charset="-128"/>
                          <a:ea typeface="BIZ UDゴシック" panose="020B0400000000000000" pitchFamily="49" charset="-128"/>
                        </a:rPr>
                        <a:t>有無</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588903572"/>
                  </a:ext>
                </a:extLst>
              </a:tr>
              <a:tr h="649051">
                <a:tc vMerge="1">
                  <a:txBody>
                    <a:bodyPr/>
                    <a:lstStyle/>
                    <a:p>
                      <a:endParaRPr kumimoji="1" lang="ja-JP" altLang="en-US"/>
                    </a:p>
                  </a:txBody>
                  <a:tcP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氏名</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又は</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法人・組織名</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31130973"/>
                  </a:ext>
                </a:extLst>
              </a:tr>
              <a:tr h="466725">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34689265"/>
                  </a:ext>
                </a:extLst>
              </a:tr>
              <a:tr h="466725">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2559180135"/>
                  </a:ext>
                </a:extLst>
              </a:tr>
              <a:tr h="466725">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214699073"/>
                  </a:ext>
                </a:extLst>
              </a:tr>
              <a:tr h="466725">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449655347"/>
                  </a:ext>
                </a:extLst>
              </a:tr>
              <a:tr h="466725">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134734638"/>
                  </a:ext>
                </a:extLst>
              </a:tr>
              <a:tr h="466725">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139133326"/>
                  </a:ext>
                </a:extLst>
              </a:tr>
              <a:tr h="466725">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4095911569"/>
                  </a:ext>
                </a:extLst>
              </a:tr>
              <a:tr h="533400">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集計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2680154407"/>
                  </a:ext>
                </a:extLst>
              </a:tr>
            </a:tbl>
          </a:graphicData>
        </a:graphic>
      </p:graphicFrame>
      <p:sp>
        <p:nvSpPr>
          <p:cNvPr id="14" name="楕円 13"/>
          <p:cNvSpPr/>
          <p:nvPr/>
        </p:nvSpPr>
        <p:spPr>
          <a:xfrm>
            <a:off x="7740443" y="2498779"/>
            <a:ext cx="2235199" cy="27722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smtClean="0">
                <a:latin typeface="BIZ UDゴシック" panose="020B0400000000000000" pitchFamily="49" charset="-128"/>
                <a:ea typeface="BIZ UDゴシック" panose="020B0400000000000000" pitchFamily="49" charset="-128"/>
              </a:rPr>
              <a:t>様式第７号</a:t>
            </a:r>
            <a:endParaRPr kumimoji="1" lang="en-US" altLang="ja-JP" sz="1600" dirty="0" smtClean="0">
              <a:latin typeface="BIZ UDゴシック" panose="020B0400000000000000" pitchFamily="49" charset="-128"/>
              <a:ea typeface="BIZ UDゴシック" panose="020B0400000000000000" pitchFamily="49" charset="-128"/>
            </a:endParaRPr>
          </a:p>
          <a:p>
            <a:pPr algn="ctr"/>
            <a:r>
              <a:rPr kumimoji="1" lang="ja-JP" altLang="en-US" sz="1600" dirty="0" smtClean="0">
                <a:latin typeface="BIZ UDゴシック" panose="020B0400000000000000" pitchFamily="49" charset="-128"/>
                <a:ea typeface="BIZ UDゴシック" panose="020B0400000000000000" pitchFamily="49" charset="-128"/>
              </a:rPr>
              <a:t>から転記して作成</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5" name="角丸四角形吹き出し 4"/>
          <p:cNvSpPr/>
          <p:nvPr/>
        </p:nvSpPr>
        <p:spPr>
          <a:xfrm>
            <a:off x="9413036" y="228386"/>
            <a:ext cx="2468308" cy="968036"/>
          </a:xfrm>
          <a:prstGeom prst="wedgeRoundRectCallout">
            <a:avLst>
              <a:gd name="adj1" fmla="val -7029"/>
              <a:gd name="adj2" fmla="val 7596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t>「有」、「一部</a:t>
            </a:r>
            <a:r>
              <a:rPr kumimoji="1" lang="ja-JP" altLang="en-US" sz="1400" dirty="0"/>
              <a:t>無」（メニューを一部</a:t>
            </a:r>
            <a:r>
              <a:rPr kumimoji="1" lang="ja-JP" altLang="en-US" sz="1400" dirty="0" smtClean="0"/>
              <a:t>変更の場合）、「</a:t>
            </a:r>
            <a:r>
              <a:rPr kumimoji="1" lang="ja-JP" altLang="en-US" sz="1400" dirty="0"/>
              <a:t>無」（メニューを</a:t>
            </a:r>
            <a:r>
              <a:rPr kumimoji="1" lang="ja-JP" altLang="en-US" sz="1400" dirty="0" smtClean="0"/>
              <a:t>変更の場合）</a:t>
            </a:r>
            <a:r>
              <a:rPr kumimoji="1" lang="ja-JP" altLang="en-US" sz="1400" dirty="0"/>
              <a:t>等と状況を記載</a:t>
            </a:r>
          </a:p>
        </p:txBody>
      </p:sp>
      <p:sp>
        <p:nvSpPr>
          <p:cNvPr id="15" name="角丸四角形 14"/>
          <p:cNvSpPr/>
          <p:nvPr/>
        </p:nvSpPr>
        <p:spPr>
          <a:xfrm>
            <a:off x="1644807" y="229410"/>
            <a:ext cx="3695289" cy="675035"/>
          </a:xfrm>
          <a:prstGeom prst="roundRect">
            <a:avLst/>
          </a:prstGeom>
          <a:solidFill>
            <a:schemeClr val="accent4">
              <a:lumMod val="20000"/>
              <a:lumOff val="80000"/>
            </a:schemeClr>
          </a:solidFill>
          <a:ln w="2222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0000"/>
              </a:lnSpc>
            </a:pP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令和４年度事業の記載例。令和５年度県単独事業については参考様式第６－１号、６－２号を作成する。</a:t>
            </a:r>
            <a:endParaRPr kumimoji="1" lang="en-US" altLang="ja-JP" sz="1400" b="1" dirty="0" smtClean="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350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33</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5" name="正方形/長方形 4"/>
          <p:cNvSpPr/>
          <p:nvPr/>
        </p:nvSpPr>
        <p:spPr>
          <a:xfrm>
            <a:off x="1944915" y="445432"/>
            <a:ext cx="8084456" cy="74819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600" b="1" dirty="0" smtClean="0">
              <a:latin typeface="BIZ UDゴシック" panose="020B0400000000000000" pitchFamily="49" charset="-128"/>
              <a:ea typeface="BIZ UDゴシック" panose="020B0400000000000000" pitchFamily="49" charset="-128"/>
            </a:endParaRPr>
          </a:p>
          <a:p>
            <a:r>
              <a:rPr lang="ja-JP" altLang="en-US" sz="1200" b="1" dirty="0" smtClean="0">
                <a:latin typeface="BIZ UDゴシック" panose="020B0400000000000000" pitchFamily="49" charset="-128"/>
                <a:ea typeface="BIZ UDゴシック" panose="020B0400000000000000" pitchFamily="49" charset="-128"/>
              </a:rPr>
              <a:t>様式</a:t>
            </a:r>
            <a:r>
              <a:rPr lang="ja-JP" altLang="en-US" sz="1200" b="1" dirty="0">
                <a:latin typeface="BIZ UDゴシック" panose="020B0400000000000000" pitchFamily="49" charset="-128"/>
                <a:ea typeface="BIZ UDゴシック" panose="020B0400000000000000" pitchFamily="49" charset="-128"/>
              </a:rPr>
              <a:t>第</a:t>
            </a:r>
            <a:r>
              <a:rPr lang="en-US" altLang="ja-JP" sz="1200" b="1" dirty="0">
                <a:latin typeface="BIZ UDゴシック" panose="020B0400000000000000" pitchFamily="49" charset="-128"/>
                <a:ea typeface="BIZ UDゴシック" panose="020B0400000000000000" pitchFamily="49" charset="-128"/>
              </a:rPr>
              <a:t>7</a:t>
            </a:r>
            <a:r>
              <a:rPr lang="ja-JP" altLang="en-US" sz="1200" b="1" dirty="0" smtClean="0">
                <a:latin typeface="BIZ UDゴシック" panose="020B0400000000000000" pitchFamily="49" charset="-128"/>
                <a:ea typeface="BIZ UDゴシック" panose="020B0400000000000000" pitchFamily="49" charset="-128"/>
              </a:rPr>
              <a:t>号</a:t>
            </a:r>
            <a:endParaRPr lang="en-US" altLang="ja-JP" sz="1200" b="1" dirty="0" smtClean="0">
              <a:latin typeface="BIZ UDゴシック" panose="020B0400000000000000" pitchFamily="49" charset="-128"/>
              <a:ea typeface="BIZ UDゴシック" panose="020B0400000000000000" pitchFamily="49" charset="-128"/>
            </a:endParaRPr>
          </a:p>
          <a:p>
            <a:pPr algn="ctr"/>
            <a:r>
              <a:rPr lang="zh-TW" altLang="en-US" sz="1200" b="1" dirty="0">
                <a:latin typeface="BIZ UDゴシック" panose="020B0400000000000000" pitchFamily="49" charset="-128"/>
                <a:ea typeface="BIZ UDゴシック" panose="020B0400000000000000" pitchFamily="49" charset="-128"/>
              </a:rPr>
              <a:t>化学肥料低減実施報告書</a:t>
            </a:r>
            <a:r>
              <a:rPr lang="zh-TW" altLang="en-US" sz="1200" dirty="0">
                <a:latin typeface="BIZ UDゴシック" panose="020B0400000000000000" pitchFamily="49" charset="-128"/>
                <a:ea typeface="BIZ UDゴシック" panose="020B0400000000000000" pitchFamily="49" charset="-128"/>
              </a:rPr>
              <a:t> </a:t>
            </a:r>
            <a:endParaRPr lang="en-US" altLang="zh-TW"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作付</a:t>
            </a:r>
            <a:r>
              <a:rPr lang="ja-JP" altLang="en-US" sz="1200" dirty="0" smtClean="0">
                <a:latin typeface="BIZ UDゴシック" panose="020B0400000000000000" pitchFamily="49" charset="-128"/>
                <a:ea typeface="BIZ UDゴシック" panose="020B0400000000000000" pitchFamily="49" charset="-128"/>
              </a:rPr>
              <a:t>概要</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氏名（法人・組織名）　　　　</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住所</a:t>
            </a:r>
            <a:r>
              <a:rPr lang="ja-JP" altLang="en-US" sz="1200" u="sng" dirty="0" smtClean="0">
                <a:latin typeface="BIZ UDゴシック" panose="020B0400000000000000" pitchFamily="49" charset="-128"/>
                <a:ea typeface="BIZ UDゴシック" panose="020B0400000000000000" pitchFamily="49" charset="-128"/>
              </a:rPr>
              <a:t>　　　　　　　　　　　　</a:t>
            </a:r>
            <a:endParaRPr lang="en-US" altLang="ja-JP" sz="1200" u="sng"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電話番号　　　　　　　　　　</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１</a:t>
            </a:r>
            <a:r>
              <a:rPr lang="ja-JP" altLang="en-US" sz="1200" dirty="0">
                <a:latin typeface="BIZ UDゴシック" panose="020B0400000000000000" pitchFamily="49" charset="-128"/>
                <a:ea typeface="BIZ UDゴシック" panose="020B0400000000000000" pitchFamily="49" charset="-128"/>
              </a:rPr>
              <a:t>． 実施する（してきた）取組メニューに「○」を付してください。</a:t>
            </a:r>
          </a:p>
          <a:p>
            <a:r>
              <a:rPr lang="ja-JP" altLang="en-US" sz="1200" dirty="0">
                <a:latin typeface="BIZ UDゴシック" panose="020B0400000000000000" pitchFamily="49" charset="-128"/>
                <a:ea typeface="BIZ UDゴシック" panose="020B0400000000000000" pitchFamily="49" charset="-128"/>
              </a:rPr>
              <a:t>　　２． 「今後の取組」には、実施する取組メニューが２つ以上必要です。そのうち</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つ以上は</a:t>
            </a:r>
            <a:r>
              <a:rPr lang="ja-JP" altLang="en-US" sz="1200" dirty="0" smtClean="0">
                <a:latin typeface="BIZ UDゴシック" panose="020B0400000000000000" pitchFamily="49" charset="-128"/>
                <a:ea typeface="BIZ UDゴシック" panose="020B0400000000000000" pitchFamily="49" charset="-128"/>
              </a:rPr>
              <a:t>、新しい</a:t>
            </a:r>
            <a:r>
              <a:rPr lang="ja-JP" altLang="en-US" sz="1200" dirty="0">
                <a:latin typeface="BIZ UDゴシック" panose="020B0400000000000000" pitchFamily="49" charset="-128"/>
                <a:ea typeface="BIZ UDゴシック" panose="020B0400000000000000" pitchFamily="49" charset="-128"/>
              </a:rPr>
              <a:t>取組</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　　　従来</a:t>
            </a:r>
            <a:r>
              <a:rPr lang="ja-JP" altLang="en-US" sz="1200" dirty="0">
                <a:latin typeface="BIZ UDゴシック" panose="020B0400000000000000" pitchFamily="49" charset="-128"/>
                <a:ea typeface="BIZ UDゴシック" panose="020B0400000000000000" pitchFamily="49" charset="-128"/>
              </a:rPr>
              <a:t>の取組の強化・拡大（「◎」で記入）を含むようにしてください</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r>
              <a:rPr lang="ja-JP" altLang="en-US" sz="1400" dirty="0" smtClean="0">
                <a:latin typeface="BIZ UDゴシック" panose="020B0400000000000000" pitchFamily="49" charset="-128"/>
                <a:ea typeface="BIZ UDゴシック" panose="020B0400000000000000" pitchFamily="49" charset="-128"/>
              </a:rPr>
              <a:t>　　　</a:t>
            </a:r>
            <a:endParaRPr lang="en-US" altLang="ja-JP" sz="14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 </a:t>
            </a:r>
            <a:endParaRPr lang="en-US" altLang="ja-JP" sz="1600" dirty="0" smtClean="0">
              <a:latin typeface="BIZ UDゴシック" panose="020B0400000000000000" pitchFamily="49" charset="-128"/>
              <a:ea typeface="BIZ UDゴシック" panose="020B0400000000000000" pitchFamily="49" charset="-128"/>
            </a:endParaRPr>
          </a:p>
          <a:p>
            <a:endParaRPr kumimoji="1" lang="ja-JP" altLang="en-US" sz="1600" dirty="0">
              <a:latin typeface="BIZ UDゴシック" panose="020B0400000000000000" pitchFamily="49" charset="-128"/>
              <a:ea typeface="BIZ UDゴシック" panose="020B0400000000000000" pitchFamily="49" charset="-128"/>
            </a:endParaRPr>
          </a:p>
        </p:txBody>
      </p:sp>
      <p:graphicFrame>
        <p:nvGraphicFramePr>
          <p:cNvPr id="8" name="表 7"/>
          <p:cNvGraphicFramePr>
            <a:graphicFrameLocks noGrp="1"/>
          </p:cNvGraphicFramePr>
          <p:nvPr>
            <p:extLst/>
          </p:nvPr>
        </p:nvGraphicFramePr>
        <p:xfrm>
          <a:off x="2177143" y="1174990"/>
          <a:ext cx="3002643" cy="1071460"/>
        </p:xfrm>
        <a:graphic>
          <a:graphicData uri="http://schemas.openxmlformats.org/drawingml/2006/table">
            <a:tbl>
              <a:tblPr>
                <a:tableStyleId>{5940675A-B579-460E-94D1-54222C63F5DA}</a:tableStyleId>
              </a:tblPr>
              <a:tblGrid>
                <a:gridCol w="1291660">
                  <a:extLst>
                    <a:ext uri="{9D8B030D-6E8A-4147-A177-3AD203B41FA5}">
                      <a16:colId xmlns:a16="http://schemas.microsoft.com/office/drawing/2014/main" val="3370803906"/>
                    </a:ext>
                  </a:extLst>
                </a:gridCol>
                <a:gridCol w="1710983">
                  <a:extLst>
                    <a:ext uri="{9D8B030D-6E8A-4147-A177-3AD203B41FA5}">
                      <a16:colId xmlns:a16="http://schemas.microsoft.com/office/drawing/2014/main" val="1956728079"/>
                    </a:ext>
                  </a:extLst>
                </a:gridCol>
              </a:tblGrid>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作物名</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作付面積（</a:t>
                      </a:r>
                      <a:r>
                        <a:rPr lang="en-US" sz="1200" u="none" strike="noStrike" dirty="0">
                          <a:effectLst/>
                          <a:latin typeface="BIZ UDゴシック" panose="020B0400000000000000" pitchFamily="49" charset="-128"/>
                          <a:ea typeface="BIZ UDゴシック" panose="020B0400000000000000" pitchFamily="49" charset="-128"/>
                        </a:rPr>
                        <a:t>ha)</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2342069836"/>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323086354"/>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2729317630"/>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その他</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1005432608"/>
                  </a:ext>
                </a:extLst>
              </a:tr>
              <a:tr h="214292">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extLst>
                  <a:ext uri="{0D108BD9-81ED-4DB2-BD59-A6C34878D82A}">
                    <a16:rowId xmlns:a16="http://schemas.microsoft.com/office/drawing/2014/main" val="3383204598"/>
                  </a:ext>
                </a:extLst>
              </a:tr>
            </a:tbl>
          </a:graphicData>
        </a:graphic>
      </p:graphicFrame>
      <p:sp>
        <p:nvSpPr>
          <p:cNvPr id="11" name="正方形/長方形 10"/>
          <p:cNvSpPr/>
          <p:nvPr/>
        </p:nvSpPr>
        <p:spPr>
          <a:xfrm>
            <a:off x="2177143" y="2365773"/>
            <a:ext cx="7634514" cy="740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3" name="楕円 12"/>
          <p:cNvSpPr/>
          <p:nvPr/>
        </p:nvSpPr>
        <p:spPr>
          <a:xfrm>
            <a:off x="6366315" y="3157221"/>
            <a:ext cx="3481613" cy="617374"/>
          </a:xfrm>
          <a:prstGeom prst="ellipse">
            <a:avLst/>
          </a:prstGeom>
          <a:ln w="2222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421443755"/>
              </p:ext>
            </p:extLst>
          </p:nvPr>
        </p:nvGraphicFramePr>
        <p:xfrm>
          <a:off x="2122388" y="3225379"/>
          <a:ext cx="7763328" cy="4614159"/>
        </p:xfrm>
        <a:graphic>
          <a:graphicData uri="http://schemas.openxmlformats.org/drawingml/2006/table">
            <a:tbl>
              <a:tblPr>
                <a:tableStyleId>{5940675A-B579-460E-94D1-54222C63F5DA}</a:tableStyleId>
              </a:tblPr>
              <a:tblGrid>
                <a:gridCol w="4628243">
                  <a:extLst>
                    <a:ext uri="{9D8B030D-6E8A-4147-A177-3AD203B41FA5}">
                      <a16:colId xmlns:a16="http://schemas.microsoft.com/office/drawing/2014/main" val="197529711"/>
                    </a:ext>
                  </a:extLst>
                </a:gridCol>
                <a:gridCol w="1712686">
                  <a:extLst>
                    <a:ext uri="{9D8B030D-6E8A-4147-A177-3AD203B41FA5}">
                      <a16:colId xmlns:a16="http://schemas.microsoft.com/office/drawing/2014/main" val="3365595072"/>
                    </a:ext>
                  </a:extLst>
                </a:gridCol>
                <a:gridCol w="1422399">
                  <a:extLst>
                    <a:ext uri="{9D8B030D-6E8A-4147-A177-3AD203B41FA5}">
                      <a16:colId xmlns:a16="http://schemas.microsoft.com/office/drawing/2014/main" val="2826276100"/>
                    </a:ext>
                  </a:extLst>
                </a:gridCol>
              </a:tblGrid>
              <a:tr h="354933">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取組メニュー</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令和４年度又は</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令和５年度の取組</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今後の取組</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994299891"/>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ア　土壌診断による施肥設計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990032228"/>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イ　生育診断による施肥設計</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1342809409"/>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ウ　地域の低投入型の施肥設計の導入</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1938306637"/>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エ　堆肥の利用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804649008"/>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オ　汚泥肥料の利用（下水汚泥等）</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38994507"/>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カ　食品残渣など国内資源の利用（エとオ以外）</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3221356487"/>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キ　有機質肥料（指定混合肥料等を含む）の利用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06904438"/>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ク　緑肥作物の利用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3554175365"/>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ケ　肥料施用量の少ない品種の利用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066334155"/>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コ　低成分肥料</a:t>
                      </a:r>
                      <a:r>
                        <a:rPr lang="en-US" altLang="ja-JP" sz="1200" u="none" strike="noStrike" dirty="0">
                          <a:effectLst/>
                          <a:latin typeface="BIZ UDゴシック" panose="020B0400000000000000" pitchFamily="49" charset="-128"/>
                          <a:ea typeface="BIZ UDゴシック" panose="020B0400000000000000" pitchFamily="49" charset="-128"/>
                        </a:rPr>
                        <a:t>(</a:t>
                      </a:r>
                      <a:r>
                        <a:rPr lang="ja-JP" altLang="en-US" sz="1200" u="none" strike="noStrike" dirty="0">
                          <a:effectLst/>
                          <a:latin typeface="BIZ UDゴシック" panose="020B0400000000000000" pitchFamily="49" charset="-128"/>
                          <a:ea typeface="BIZ UDゴシック" panose="020B0400000000000000" pitchFamily="49" charset="-128"/>
                        </a:rPr>
                        <a:t>単肥配合を含む）の利用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233317284"/>
                  </a:ext>
                </a:extLst>
              </a:tr>
              <a:tr h="266872">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サ　可変施肥機の利用（ドローンの活用等を含む）</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817808535"/>
                  </a:ext>
                </a:extLst>
              </a:tr>
              <a:tr h="399104">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シ　局所施肥（側条施肥、うね立て同時施肥、</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　　灌注施肥等）の利用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157715673"/>
                  </a:ext>
                </a:extLst>
              </a:tr>
              <a:tr h="202060">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ス　育苗箱（ポット苗）施肥の利用</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602013905"/>
                  </a:ext>
                </a:extLst>
              </a:tr>
              <a:tr h="531337">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セ　化学肥料の使用量及びコスト節減の観点からの</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     施肥量・肥料銘柄の見直し</a:t>
                      </a:r>
                      <a:br>
                        <a:rPr lang="ja-JP" altLang="en-US" sz="1200" u="none" strike="noStrike" dirty="0">
                          <a:effectLst/>
                          <a:latin typeface="BIZ UDゴシック" panose="020B0400000000000000" pitchFamily="49" charset="-128"/>
                          <a:ea typeface="BIZ UDゴシック" panose="020B0400000000000000" pitchFamily="49" charset="-128"/>
                        </a:rPr>
                      </a:br>
                      <a:r>
                        <a:rPr lang="ja-JP" altLang="en-US" sz="1200" u="none" strike="noStrike" dirty="0">
                          <a:effectLst/>
                          <a:latin typeface="BIZ UDゴシック" panose="020B0400000000000000" pitchFamily="49" charset="-128"/>
                          <a:ea typeface="BIZ UDゴシック" panose="020B0400000000000000" pitchFamily="49" charset="-128"/>
                        </a:rPr>
                        <a:t>　　（ア～スに係るものを除く。）</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2270844593"/>
                  </a:ext>
                </a:extLst>
              </a:tr>
              <a:tr h="323780">
                <a:tc>
                  <a:txBody>
                    <a:bodyPr/>
                    <a:lstStyle/>
                    <a:p>
                      <a:pPr algn="l" fontAlgn="ctr"/>
                      <a:r>
                        <a:rPr lang="ja-JP" altLang="en-US" sz="1200" u="none" strike="noStrike">
                          <a:effectLst/>
                          <a:latin typeface="BIZ UDゴシック" panose="020B0400000000000000" pitchFamily="49" charset="-128"/>
                          <a:ea typeface="BIZ UDゴシック" panose="020B0400000000000000" pitchFamily="49" charset="-128"/>
                        </a:rPr>
                        <a:t>ソ　地域特認技術の利用（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4018746304"/>
                  </a:ext>
                </a:extLst>
              </a:tr>
              <a:tr h="286253">
                <a:tc>
                  <a:txBody>
                    <a:bodyPr/>
                    <a:lstStyle/>
                    <a:p>
                      <a:pPr algn="l" fontAlgn="ctr"/>
                      <a:r>
                        <a:rPr lang="zh-TW" altLang="en-US" sz="1200" u="none" strike="noStrike" dirty="0">
                          <a:effectLst/>
                          <a:latin typeface="BIZ UDゴシック" panose="020B0400000000000000" pitchFamily="49" charset="-128"/>
                          <a:ea typeface="BIZ UDゴシック" panose="020B0400000000000000" pitchFamily="49" charset="-128"/>
                        </a:rPr>
                        <a:t>　総取組面積</a:t>
                      </a:r>
                      <a:endParaRPr lang="zh-TW"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en-US" sz="1200" u="none" strike="noStrike" dirty="0">
                          <a:effectLst/>
                          <a:latin typeface="BIZ UDゴシック" panose="020B0400000000000000" pitchFamily="49" charset="-128"/>
                          <a:ea typeface="BIZ UDゴシック" panose="020B0400000000000000" pitchFamily="49" charset="-128"/>
                        </a:rPr>
                        <a:t>○○ha</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tc>
                  <a:txBody>
                    <a:bodyPr/>
                    <a:lstStyle/>
                    <a:p>
                      <a:pPr algn="ctr" fontAlgn="ctr"/>
                      <a:r>
                        <a:rPr lang="en-US" sz="1200" u="none" strike="noStrike" dirty="0">
                          <a:effectLst/>
                          <a:latin typeface="BIZ UDゴシック" panose="020B0400000000000000" pitchFamily="49" charset="-128"/>
                          <a:ea typeface="BIZ UDゴシック" panose="020B0400000000000000" pitchFamily="49" charset="-128"/>
                        </a:rPr>
                        <a:t>○○ha</a:t>
                      </a:r>
                      <a:endParaRPr 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327" marR="3327" marT="3327" marB="0" anchor="ctr"/>
                </a:tc>
                <a:extLst>
                  <a:ext uri="{0D108BD9-81ED-4DB2-BD59-A6C34878D82A}">
                    <a16:rowId xmlns:a16="http://schemas.microsoft.com/office/drawing/2014/main" val="1117087882"/>
                  </a:ext>
                </a:extLst>
              </a:tr>
            </a:tbl>
          </a:graphicData>
        </a:graphic>
      </p:graphicFrame>
      <p:cxnSp>
        <p:nvCxnSpPr>
          <p:cNvPr id="15" name="直線コネクタ 14"/>
          <p:cNvCxnSpPr/>
          <p:nvPr/>
        </p:nvCxnSpPr>
        <p:spPr>
          <a:xfrm>
            <a:off x="9785802" y="3439845"/>
            <a:ext cx="771270" cy="127447"/>
          </a:xfrm>
          <a:prstGeom prst="line">
            <a:avLst/>
          </a:prstGeom>
          <a:ln w="22225">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10159483" y="3106056"/>
            <a:ext cx="1795087" cy="3260238"/>
          </a:xfrm>
          <a:prstGeom prst="roundRect">
            <a:avLst/>
          </a:prstGeom>
          <a:ln w="2222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４年度・５年度は秋・春の取り組みを</a:t>
            </a:r>
            <a:r>
              <a:rPr kumimoji="1" lang="ja-JP" altLang="en-US" sz="1400" dirty="0">
                <a:latin typeface="BIZ UDゴシック" panose="020B0400000000000000" pitchFamily="49" charset="-128"/>
                <a:ea typeface="BIZ UDゴシック" panose="020B0400000000000000" pitchFamily="49" charset="-128"/>
              </a:rPr>
              <a:t>記載</a:t>
            </a:r>
            <a:r>
              <a:rPr kumimoji="1" lang="ja-JP" altLang="en-US" sz="1400" dirty="0" smtClean="0">
                <a:latin typeface="BIZ UDゴシック" panose="020B0400000000000000" pitchFamily="49" charset="-128"/>
                <a:ea typeface="BIZ UDゴシック" panose="020B0400000000000000" pitchFamily="49" charset="-128"/>
              </a:rPr>
              <a:t>。（計画書から</a:t>
            </a:r>
            <a:r>
              <a:rPr kumimoji="1" lang="ja-JP" altLang="en-US" sz="1400" dirty="0">
                <a:latin typeface="BIZ UDゴシック" panose="020B0400000000000000" pitchFamily="49" charset="-128"/>
                <a:ea typeface="BIZ UDゴシック" panose="020B0400000000000000" pitchFamily="49" charset="-128"/>
              </a:rPr>
              <a:t>取組メニューに変更がある場合</a:t>
            </a:r>
            <a:r>
              <a:rPr kumimoji="1" lang="ja-JP" altLang="en-US" sz="1400" dirty="0" smtClean="0">
                <a:latin typeface="BIZ UDゴシック" panose="020B0400000000000000" pitchFamily="49" charset="-128"/>
                <a:ea typeface="BIZ UDゴシック" panose="020B0400000000000000" pitchFamily="49" charset="-128"/>
              </a:rPr>
              <a:t>、実施した取組</a:t>
            </a:r>
            <a:r>
              <a:rPr kumimoji="1" lang="ja-JP" altLang="en-US" sz="1400" dirty="0">
                <a:latin typeface="BIZ UDゴシック" panose="020B0400000000000000" pitchFamily="49" charset="-128"/>
                <a:ea typeface="BIZ UDゴシック" panose="020B0400000000000000" pitchFamily="49" charset="-128"/>
              </a:rPr>
              <a:t>メニューに「〇」</a:t>
            </a:r>
            <a:endParaRPr kumimoji="1" lang="en-US" altLang="ja-JP" sz="1400" dirty="0" smtClean="0">
              <a:latin typeface="BIZ UDゴシック" panose="020B0400000000000000" pitchFamily="49" charset="-128"/>
              <a:ea typeface="BIZ UDゴシック" panose="020B0400000000000000" pitchFamily="49" charset="-128"/>
            </a:endParaRPr>
          </a:p>
          <a:p>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「今後の取組」は、時期に関係なく化学肥料を低減する自身の取り組み予定を記載。</a:t>
            </a:r>
            <a:endParaRPr kumimoji="1" lang="ja-JP" altLang="en-US" sz="1400" dirty="0">
              <a:latin typeface="BIZ UDゴシック" panose="020B0400000000000000" pitchFamily="49" charset="-128"/>
              <a:ea typeface="BIZ UDゴシック" panose="020B0400000000000000" pitchFamily="49" charset="-128"/>
            </a:endParaRPr>
          </a:p>
        </p:txBody>
      </p:sp>
      <p:cxnSp>
        <p:nvCxnSpPr>
          <p:cNvPr id="24" name="直線コネクタ 23"/>
          <p:cNvCxnSpPr/>
          <p:nvPr/>
        </p:nvCxnSpPr>
        <p:spPr>
          <a:xfrm>
            <a:off x="6081486" y="1451429"/>
            <a:ext cx="3704316" cy="0"/>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6081486" y="1618344"/>
            <a:ext cx="3704316" cy="0"/>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6081486" y="1843315"/>
            <a:ext cx="3704316" cy="0"/>
          </a:xfrm>
          <a:prstGeom prst="line">
            <a:avLst/>
          </a:prstGeom>
        </p:spPr>
        <p:style>
          <a:lnRef idx="1">
            <a:schemeClr val="dk1"/>
          </a:lnRef>
          <a:fillRef idx="0">
            <a:schemeClr val="dk1"/>
          </a:fillRef>
          <a:effectRef idx="0">
            <a:schemeClr val="dk1"/>
          </a:effectRef>
          <a:fontRef idx="minor">
            <a:schemeClr val="tx1"/>
          </a:fontRef>
        </p:style>
      </p:cxnSp>
      <p:sp>
        <p:nvSpPr>
          <p:cNvPr id="19" name="角丸四角形 18"/>
          <p:cNvSpPr/>
          <p:nvPr/>
        </p:nvSpPr>
        <p:spPr>
          <a:xfrm>
            <a:off x="7933644" y="448035"/>
            <a:ext cx="3947700" cy="675035"/>
          </a:xfrm>
          <a:prstGeom prst="roundRect">
            <a:avLst/>
          </a:prstGeom>
          <a:solidFill>
            <a:schemeClr val="accent4">
              <a:lumMod val="20000"/>
              <a:lumOff val="80000"/>
            </a:schemeClr>
          </a:solidFill>
          <a:ln w="2222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0000"/>
              </a:lnSpc>
            </a:pP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令和４年度事業の記載例。令和５年度県単独事業については参考様式第７号を作成する。</a:t>
            </a:r>
            <a:endParaRPr kumimoji="1" lang="en-US" altLang="ja-JP" sz="1400" b="1" dirty="0" smtClean="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51862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34</a:t>
            </a:fld>
            <a:endParaRPr kumimoji="1" lang="ja-JP" altLang="en-US" dirty="0"/>
          </a:p>
        </p:txBody>
      </p:sp>
      <p:grpSp>
        <p:nvGrpSpPr>
          <p:cNvPr id="13" name="グループ化 12"/>
          <p:cNvGrpSpPr/>
          <p:nvPr/>
        </p:nvGrpSpPr>
        <p:grpSpPr>
          <a:xfrm>
            <a:off x="6095870" y="-929518"/>
            <a:ext cx="5719731" cy="8717237"/>
            <a:chOff x="5966264" y="2075172"/>
            <a:chExt cx="5719731" cy="8717237"/>
          </a:xfrm>
        </p:grpSpPr>
        <p:pic>
          <p:nvPicPr>
            <p:cNvPr id="8" name="図 7"/>
            <p:cNvPicPr>
              <a:picLocks noChangeAspect="1"/>
            </p:cNvPicPr>
            <p:nvPr/>
          </p:nvPicPr>
          <p:blipFill>
            <a:blip r:embed="rId3"/>
            <a:stretch>
              <a:fillRect/>
            </a:stretch>
          </p:blipFill>
          <p:spPr>
            <a:xfrm>
              <a:off x="6066911" y="2200080"/>
              <a:ext cx="5426663" cy="8592329"/>
            </a:xfrm>
            <a:prstGeom prst="rect">
              <a:avLst/>
            </a:prstGeom>
            <a:ln>
              <a:solidFill>
                <a:schemeClr val="tx1"/>
              </a:solidFill>
            </a:ln>
          </p:spPr>
        </p:pic>
        <p:sp>
          <p:nvSpPr>
            <p:cNvPr id="12" name="テキスト ボックス 11"/>
            <p:cNvSpPr txBox="1"/>
            <p:nvPr/>
          </p:nvSpPr>
          <p:spPr>
            <a:xfrm>
              <a:off x="5966264" y="2075172"/>
              <a:ext cx="5719731" cy="3176592"/>
            </a:xfrm>
            <a:prstGeom prst="rect">
              <a:avLst/>
            </a:prstGeom>
            <a:solidFill>
              <a:schemeClr val="bg1"/>
            </a:solidFill>
          </p:spPr>
          <p:txBody>
            <a:bodyPr wrap="square" rtlCol="0">
              <a:spAutoFit/>
            </a:bodyPr>
            <a:lstStyle/>
            <a:p>
              <a:endParaRPr kumimoji="1" lang="ja-JP" altLang="en-US"/>
            </a:p>
          </p:txBody>
        </p:sp>
      </p:grpSp>
      <p:grpSp>
        <p:nvGrpSpPr>
          <p:cNvPr id="15" name="グループ化 14"/>
          <p:cNvGrpSpPr/>
          <p:nvPr/>
        </p:nvGrpSpPr>
        <p:grpSpPr>
          <a:xfrm>
            <a:off x="190582" y="1705369"/>
            <a:ext cx="5718544" cy="9258641"/>
            <a:chOff x="190581" y="-1342968"/>
            <a:chExt cx="5718544" cy="9258641"/>
          </a:xfrm>
        </p:grpSpPr>
        <p:pic>
          <p:nvPicPr>
            <p:cNvPr id="2" name="図 1"/>
            <p:cNvPicPr>
              <a:picLocks noChangeAspect="1"/>
            </p:cNvPicPr>
            <p:nvPr/>
          </p:nvPicPr>
          <p:blipFill>
            <a:blip r:embed="rId4"/>
            <a:stretch>
              <a:fillRect/>
            </a:stretch>
          </p:blipFill>
          <p:spPr>
            <a:xfrm>
              <a:off x="377325" y="-1342968"/>
              <a:ext cx="5345057" cy="8463119"/>
            </a:xfrm>
            <a:prstGeom prst="rect">
              <a:avLst/>
            </a:prstGeom>
            <a:ln>
              <a:solidFill>
                <a:schemeClr val="tx1"/>
              </a:solidFill>
            </a:ln>
          </p:spPr>
        </p:pic>
        <p:pic>
          <p:nvPicPr>
            <p:cNvPr id="14" name="図 13"/>
            <p:cNvPicPr>
              <a:picLocks noChangeAspect="1"/>
            </p:cNvPicPr>
            <p:nvPr/>
          </p:nvPicPr>
          <p:blipFill>
            <a:blip r:embed="rId5"/>
            <a:stretch>
              <a:fillRect/>
            </a:stretch>
          </p:blipFill>
          <p:spPr>
            <a:xfrm>
              <a:off x="190581" y="4739382"/>
              <a:ext cx="5718544" cy="3176291"/>
            </a:xfrm>
            <a:prstGeom prst="rect">
              <a:avLst/>
            </a:prstGeom>
          </p:spPr>
        </p:pic>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参考資料①</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参加農業者から申請書を受領する場合の参考例</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08821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35</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参考資料②</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組合員向け周知資材</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288929" y="1510704"/>
            <a:ext cx="5581519" cy="63655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正方形/長方形 4"/>
          <p:cNvSpPr/>
          <p:nvPr/>
        </p:nvSpPr>
        <p:spPr>
          <a:xfrm>
            <a:off x="6199632" y="1485121"/>
            <a:ext cx="5522976" cy="63911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6" name="図 5"/>
          <p:cNvPicPr>
            <a:picLocks noChangeAspect="1"/>
          </p:cNvPicPr>
          <p:nvPr/>
        </p:nvPicPr>
        <p:blipFill>
          <a:blip r:embed="rId3"/>
          <a:stretch>
            <a:fillRect/>
          </a:stretch>
        </p:blipFill>
        <p:spPr>
          <a:xfrm>
            <a:off x="508385" y="1529424"/>
            <a:ext cx="5257619" cy="6397985"/>
          </a:xfrm>
          <a:prstGeom prst="rect">
            <a:avLst/>
          </a:prstGeom>
        </p:spPr>
      </p:pic>
      <p:pic>
        <p:nvPicPr>
          <p:cNvPr id="9" name="図 8"/>
          <p:cNvPicPr>
            <a:picLocks noChangeAspect="1"/>
          </p:cNvPicPr>
          <p:nvPr/>
        </p:nvPicPr>
        <p:blipFill>
          <a:blip r:embed="rId4"/>
          <a:stretch>
            <a:fillRect/>
          </a:stretch>
        </p:blipFill>
        <p:spPr>
          <a:xfrm>
            <a:off x="6455042" y="1555839"/>
            <a:ext cx="5257619" cy="6345153"/>
          </a:xfrm>
          <a:prstGeom prst="rect">
            <a:avLst/>
          </a:prstGeom>
        </p:spPr>
      </p:pic>
    </p:spTree>
    <p:extLst>
      <p:ext uri="{BB962C8B-B14F-4D97-AF65-F5344CB8AC3E}">
        <p14:creationId xmlns:p14="http://schemas.microsoft.com/office/powerpoint/2010/main" val="2224389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36</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参考資料②</a:t>
            </a:r>
            <a:r>
              <a:rPr kumimoji="1" lang="en-US" altLang="ja-JP" sz="28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組合員向け周知資材</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288929" y="1510704"/>
            <a:ext cx="5581519" cy="63655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正方形/長方形 4"/>
          <p:cNvSpPr/>
          <p:nvPr/>
        </p:nvSpPr>
        <p:spPr>
          <a:xfrm>
            <a:off x="6199632" y="1485121"/>
            <a:ext cx="5522976" cy="63911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6" name="図 5"/>
          <p:cNvPicPr>
            <a:picLocks noChangeAspect="1"/>
          </p:cNvPicPr>
          <p:nvPr/>
        </p:nvPicPr>
        <p:blipFill>
          <a:blip r:embed="rId3"/>
          <a:stretch>
            <a:fillRect/>
          </a:stretch>
        </p:blipFill>
        <p:spPr>
          <a:xfrm>
            <a:off x="288929" y="1431730"/>
            <a:ext cx="5255207" cy="6389162"/>
          </a:xfrm>
          <a:prstGeom prst="rect">
            <a:avLst/>
          </a:prstGeom>
        </p:spPr>
      </p:pic>
    </p:spTree>
    <p:extLst>
      <p:ext uri="{BB962C8B-B14F-4D97-AF65-F5344CB8AC3E}">
        <p14:creationId xmlns:p14="http://schemas.microsoft.com/office/powerpoint/2010/main" val="349690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4</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１．事業概要</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617024" y="6803038"/>
            <a:ext cx="10959280" cy="102864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rgbClr val="FF0000"/>
                </a:solidFill>
                <a:latin typeface="BIZ UDゴシック" panose="020B0400000000000000" pitchFamily="49" charset="-128"/>
                <a:ea typeface="BIZ UDゴシック" panose="020B0400000000000000" pitchFamily="49" charset="-128"/>
              </a:rPr>
              <a:t>令和５年秋肥</a:t>
            </a:r>
            <a:r>
              <a:rPr lang="ja-JP" altLang="en-US" sz="2000" dirty="0" smtClean="0">
                <a:solidFill>
                  <a:schemeClr val="tx1"/>
                </a:solidFill>
                <a:latin typeface="BIZ UDゴシック" panose="020B0400000000000000" pitchFamily="49" charset="-128"/>
                <a:ea typeface="BIZ UDゴシック" panose="020B0400000000000000" pitchFamily="49" charset="-128"/>
              </a:rPr>
              <a:t>として購入した肥料を対象とする。</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6" name="ホームベース 5"/>
          <p:cNvSpPr/>
          <p:nvPr/>
        </p:nvSpPr>
        <p:spPr>
          <a:xfrm>
            <a:off x="397568" y="6491011"/>
            <a:ext cx="3054096" cy="603504"/>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対象となる肥料</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636379" y="1729632"/>
            <a:ext cx="10959280" cy="4710213"/>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rgbClr val="FF0000"/>
                </a:solidFill>
                <a:latin typeface="BIZ UDゴシック" panose="020B0400000000000000" pitchFamily="49" charset="-128"/>
                <a:ea typeface="BIZ UDゴシック" panose="020B0400000000000000" pitchFamily="49" charset="-128"/>
              </a:rPr>
              <a:t>令和５年の肥料費</a:t>
            </a:r>
            <a:r>
              <a:rPr lang="ja-JP" altLang="en-US" sz="2000" dirty="0" smtClean="0">
                <a:solidFill>
                  <a:schemeClr val="tx1"/>
                </a:solidFill>
                <a:latin typeface="BIZ UDゴシック" panose="020B0400000000000000" pitchFamily="49" charset="-128"/>
                <a:ea typeface="BIZ UDゴシック" panose="020B0400000000000000" pitchFamily="49" charset="-128"/>
              </a:rPr>
              <a:t>に対して、前年からの価格上昇率や使用量低減率（化学肥料低減の取り</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chemeClr val="tx1"/>
                </a:solidFill>
                <a:latin typeface="BIZ UDゴシック" panose="020B0400000000000000" pitchFamily="49" charset="-128"/>
                <a:ea typeface="BIZ UDゴシック" panose="020B0400000000000000" pitchFamily="49" charset="-128"/>
              </a:rPr>
              <a:t>組み）により、肥料費の増加額を算定し、その</a:t>
            </a:r>
            <a:r>
              <a:rPr lang="ja-JP" altLang="en-US" sz="2000" dirty="0" smtClean="0">
                <a:solidFill>
                  <a:srgbClr val="FF0000"/>
                </a:solidFill>
                <a:latin typeface="BIZ UDゴシック" panose="020B0400000000000000" pitchFamily="49" charset="-128"/>
                <a:ea typeface="BIZ UDゴシック" panose="020B0400000000000000" pitchFamily="49" charset="-128"/>
              </a:rPr>
              <a:t>５割（県助成）</a:t>
            </a:r>
            <a:r>
              <a:rPr lang="ja-JP" altLang="en-US" sz="2000" dirty="0" smtClean="0">
                <a:solidFill>
                  <a:schemeClr val="tx1"/>
                </a:solidFill>
                <a:latin typeface="BIZ UDゴシック" panose="020B0400000000000000" pitchFamily="49" charset="-128"/>
                <a:ea typeface="BIZ UDゴシック" panose="020B0400000000000000" pitchFamily="49" charset="-128"/>
              </a:rPr>
              <a:t>を補填する。肥料費は税込み</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chemeClr val="tx1"/>
                </a:solidFill>
                <a:latin typeface="BIZ UDゴシック" panose="020B0400000000000000" pitchFamily="49" charset="-128"/>
                <a:ea typeface="BIZ UDゴシック" panose="020B0400000000000000" pitchFamily="49" charset="-128"/>
              </a:rPr>
              <a:t>で申請。</a:t>
            </a:r>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sz="2000" dirty="0" smtClean="0">
                <a:solidFill>
                  <a:schemeClr val="tx1"/>
                </a:solidFill>
                <a:latin typeface="BIZ UDゴシック" panose="020B0400000000000000" pitchFamily="49" charset="-128"/>
                <a:ea typeface="BIZ UDゴシック" panose="020B0400000000000000" pitchFamily="49" charset="-128"/>
              </a:rPr>
              <a:t>　　　　　　　　　　　</a:t>
            </a:r>
            <a:r>
              <a:rPr kumimoji="1" lang="en-US" altLang="ja-JP" sz="20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000" dirty="0" smtClean="0">
                <a:solidFill>
                  <a:schemeClr val="tx1"/>
                </a:solidFill>
                <a:latin typeface="BIZ UDゴシック" panose="020B0400000000000000" pitchFamily="49" charset="-128"/>
                <a:ea typeface="BIZ UDゴシック" panose="020B0400000000000000" pitchFamily="49" charset="-128"/>
              </a:rPr>
              <a:t>支援金算定式</a:t>
            </a:r>
            <a:r>
              <a:rPr kumimoji="1" lang="en-US" altLang="ja-JP" sz="2000" dirty="0" smtClean="0">
                <a:solidFill>
                  <a:schemeClr val="tx1"/>
                </a:solidFill>
                <a:latin typeface="BIZ UDゴシック" panose="020B0400000000000000" pitchFamily="49" charset="-128"/>
                <a:ea typeface="BIZ UDゴシック" panose="020B0400000000000000" pitchFamily="49" charset="-128"/>
              </a:rPr>
              <a:t>】</a:t>
            </a:r>
          </a:p>
          <a:p>
            <a:endParaRPr kumimoji="1" lang="en-US" altLang="ja-JP" sz="20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000" dirty="0" smtClean="0">
              <a:solidFill>
                <a:schemeClr val="tx1"/>
              </a:solidFill>
              <a:latin typeface="BIZ UDゴシック" panose="020B0400000000000000" pitchFamily="49" charset="-128"/>
              <a:ea typeface="BIZ UDゴシック" panose="020B0400000000000000" pitchFamily="49" charset="-128"/>
            </a:endParaRPr>
          </a:p>
          <a:p>
            <a:endParaRPr kumimoji="1" lang="en-US" altLang="ja-JP" sz="20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000" dirty="0" smtClean="0">
              <a:solidFill>
                <a:schemeClr val="tx1"/>
              </a:solidFill>
              <a:latin typeface="BIZ UDゴシック" panose="020B0400000000000000" pitchFamily="49" charset="-128"/>
              <a:ea typeface="BIZ UDゴシック" panose="020B0400000000000000" pitchFamily="49" charset="-128"/>
            </a:endParaRPr>
          </a:p>
          <a:p>
            <a:endParaRPr kumimoji="1" lang="en-US" altLang="ja-JP" sz="2000" dirty="0" smtClean="0">
              <a:solidFill>
                <a:schemeClr val="tx1"/>
              </a:solidFill>
              <a:latin typeface="BIZ UDゴシック" panose="020B0400000000000000" pitchFamily="49" charset="-128"/>
              <a:ea typeface="BIZ UDゴシック" panose="020B0400000000000000" pitchFamily="49" charset="-128"/>
            </a:endParaRPr>
          </a:p>
          <a:p>
            <a:endParaRPr kumimoji="1" lang="en-US" altLang="ja-JP" sz="20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2000" dirty="0">
              <a:latin typeface="BIZ UDゴシック" panose="020B0400000000000000" pitchFamily="49" charset="-128"/>
              <a:ea typeface="BIZ UDゴシック" panose="020B0400000000000000" pitchFamily="49" charset="-128"/>
            </a:endParaRPr>
          </a:p>
        </p:txBody>
      </p:sp>
      <p:sp>
        <p:nvSpPr>
          <p:cNvPr id="15" name="ホームベース 14"/>
          <p:cNvSpPr/>
          <p:nvPr/>
        </p:nvSpPr>
        <p:spPr>
          <a:xfrm>
            <a:off x="397568" y="1453023"/>
            <a:ext cx="3054096" cy="603504"/>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支援額</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883517" y="3072850"/>
            <a:ext cx="10426294" cy="321335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4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smtClean="0">
              <a:latin typeface="BIZ UDゴシック" panose="020B0400000000000000" pitchFamily="49" charset="-128"/>
              <a:ea typeface="BIZ UDゴシック" panose="020B0400000000000000" pitchFamily="49" charset="-128"/>
            </a:endParaRPr>
          </a:p>
          <a:p>
            <a:pPr>
              <a:lnSpc>
                <a:spcPts val="100"/>
              </a:lnSpc>
            </a:pPr>
            <a:endParaRPr kumimoji="1" lang="en-US" altLang="ja-JP" sz="2000" dirty="0">
              <a:latin typeface="BIZ UDゴシック" panose="020B0400000000000000" pitchFamily="49" charset="-128"/>
              <a:ea typeface="BIZ UDゴシック" panose="020B0400000000000000" pitchFamily="49" charset="-128"/>
            </a:endParaRPr>
          </a:p>
          <a:p>
            <a:pPr>
              <a:lnSpc>
                <a:spcPts val="100"/>
              </a:lnSpc>
            </a:pPr>
            <a:r>
              <a:rPr kumimoji="1" lang="ja-JP" altLang="en-US" sz="2000" dirty="0" smtClean="0">
                <a:latin typeface="BIZ UDゴシック" panose="020B0400000000000000" pitchFamily="49" charset="-128"/>
                <a:ea typeface="BIZ UDゴシック" panose="020B0400000000000000" pitchFamily="49" charset="-128"/>
              </a:rPr>
              <a:t>　支援額 ＝ 肥料コスト増加分 </a:t>
            </a:r>
            <a:r>
              <a:rPr kumimoji="1" lang="en-US" altLang="ja-JP" sz="2000" dirty="0" smtClean="0">
                <a:latin typeface="BIZ UDゴシック" panose="020B0400000000000000" pitchFamily="49" charset="-128"/>
                <a:ea typeface="BIZ UDゴシック" panose="020B0400000000000000" pitchFamily="49" charset="-128"/>
              </a:rPr>
              <a:t>× </a:t>
            </a:r>
            <a:r>
              <a:rPr kumimoji="1" lang="ja-JP" altLang="en-US" sz="2000" dirty="0" smtClean="0">
                <a:latin typeface="BIZ UDゴシック" panose="020B0400000000000000" pitchFamily="49" charset="-128"/>
                <a:ea typeface="BIZ UDゴシック" panose="020B0400000000000000" pitchFamily="49" charset="-128"/>
              </a:rPr>
              <a:t>０</a:t>
            </a:r>
            <a:r>
              <a:rPr kumimoji="1" lang="en-US" altLang="ja-JP" sz="2000" dirty="0" smtClean="0">
                <a:latin typeface="BIZ UDゴシック" panose="020B0400000000000000" pitchFamily="49" charset="-128"/>
                <a:ea typeface="BIZ UDゴシック" panose="020B0400000000000000" pitchFamily="49" charset="-128"/>
              </a:rPr>
              <a:t>.</a:t>
            </a:r>
            <a:r>
              <a:rPr kumimoji="1" lang="ja-JP" altLang="en-US" sz="2000" dirty="0" smtClean="0">
                <a:latin typeface="BIZ UDゴシック" panose="020B0400000000000000" pitchFamily="49" charset="-128"/>
                <a:ea typeface="BIZ UDゴシック" panose="020B0400000000000000" pitchFamily="49" charset="-128"/>
              </a:rPr>
              <a:t>５</a:t>
            </a:r>
            <a:endParaRPr kumimoji="1" lang="en-US" altLang="ja-JP" sz="2000" dirty="0" smtClean="0">
              <a:latin typeface="BIZ UDゴシック" panose="020B0400000000000000" pitchFamily="49" charset="-128"/>
              <a:ea typeface="BIZ UDゴシック" panose="020B0400000000000000" pitchFamily="49" charset="-128"/>
            </a:endParaRPr>
          </a:p>
          <a:p>
            <a:endParaRPr kumimoji="1" lang="en-US" altLang="ja-JP" sz="2400" dirty="0" smtClean="0">
              <a:latin typeface="BIZ UDゴシック" panose="020B0400000000000000" pitchFamily="49" charset="-128"/>
              <a:ea typeface="BIZ UDゴシック" panose="020B0400000000000000" pitchFamily="49" charset="-128"/>
            </a:endParaRPr>
          </a:p>
          <a:p>
            <a:endParaRPr kumimoji="1" lang="en-US" altLang="ja-JP" sz="2400" dirty="0" smtClean="0">
              <a:latin typeface="BIZ UDゴシック" panose="020B0400000000000000" pitchFamily="49" charset="-128"/>
              <a:ea typeface="BIZ UDゴシック" panose="020B0400000000000000" pitchFamily="49" charset="-128"/>
            </a:endParaRPr>
          </a:p>
          <a:p>
            <a:pPr algn="ctr"/>
            <a:endParaRPr kumimoji="1" lang="en-US" altLang="ja-JP" sz="2400" dirty="0">
              <a:latin typeface="BIZ UDゴシック" panose="020B0400000000000000" pitchFamily="49" charset="-128"/>
              <a:ea typeface="BIZ UDゴシック" panose="020B0400000000000000" pitchFamily="49" charset="-128"/>
            </a:endParaRPr>
          </a:p>
          <a:p>
            <a:pPr algn="ctr"/>
            <a:endParaRPr kumimoji="1" lang="ja-JP" altLang="en-US" sz="2400" dirty="0">
              <a:latin typeface="BIZ UDゴシック" panose="020B0400000000000000" pitchFamily="49" charset="-128"/>
              <a:ea typeface="BIZ UDゴシック" panose="020B0400000000000000" pitchFamily="49" charset="-128"/>
            </a:endParaRPr>
          </a:p>
        </p:txBody>
      </p:sp>
      <p:pic>
        <p:nvPicPr>
          <p:cNvPr id="19" name="図 18"/>
          <p:cNvPicPr>
            <a:picLocks noChangeAspect="1"/>
          </p:cNvPicPr>
          <p:nvPr/>
        </p:nvPicPr>
        <p:blipFill>
          <a:blip r:embed="rId3"/>
          <a:stretch>
            <a:fillRect/>
          </a:stretch>
        </p:blipFill>
        <p:spPr>
          <a:xfrm>
            <a:off x="1260113" y="3602756"/>
            <a:ext cx="8981167" cy="1290860"/>
          </a:xfrm>
          <a:prstGeom prst="rect">
            <a:avLst/>
          </a:prstGeom>
        </p:spPr>
      </p:pic>
      <p:sp>
        <p:nvSpPr>
          <p:cNvPr id="29" name="テキスト ボックス 1"/>
          <p:cNvSpPr txBox="1"/>
          <p:nvPr/>
        </p:nvSpPr>
        <p:spPr>
          <a:xfrm>
            <a:off x="1260112" y="5018884"/>
            <a:ext cx="8981168" cy="1217949"/>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400" dirty="0" smtClean="0"/>
              <a:t>※</a:t>
            </a:r>
            <a:r>
              <a:rPr kumimoji="1" lang="ja-JP" altLang="en-US" sz="1400" dirty="0" smtClean="0"/>
              <a:t>事業期間の</a:t>
            </a:r>
            <a:r>
              <a:rPr kumimoji="1" lang="ja-JP" altLang="en-US" sz="1400" dirty="0"/>
              <a:t>肥料費について（令和</a:t>
            </a:r>
            <a:r>
              <a:rPr kumimoji="1" lang="en-US" altLang="ja-JP" sz="1400" dirty="0"/>
              <a:t>4</a:t>
            </a:r>
            <a:r>
              <a:rPr kumimoji="1" lang="ja-JP" altLang="en-US" sz="1400" dirty="0"/>
              <a:t>年度秋肥の肥料高騰対策事業を申請済みの</a:t>
            </a:r>
            <a:r>
              <a:rPr kumimoji="1" lang="ja-JP" altLang="en-US" sz="1400" dirty="0" smtClean="0"/>
              <a:t>場合</a:t>
            </a:r>
            <a:r>
              <a:rPr kumimoji="1" lang="en-US" altLang="ja-JP" sz="1400" dirty="0" smtClean="0"/>
              <a:t>(</a:t>
            </a:r>
            <a:r>
              <a:rPr kumimoji="1" lang="ja-JP" altLang="en-US" sz="1400" dirty="0" smtClean="0"/>
              <a:t>注</a:t>
            </a:r>
            <a:r>
              <a:rPr kumimoji="1" lang="en-US" altLang="ja-JP" sz="1400" dirty="0" smtClean="0"/>
              <a:t>1)</a:t>
            </a:r>
            <a:r>
              <a:rPr kumimoji="1" lang="ja-JP" altLang="en-US" sz="1400" dirty="0" smtClean="0"/>
              <a:t>）</a:t>
            </a:r>
            <a:endParaRPr kumimoji="1" lang="en-US" altLang="ja-JP" sz="1400" dirty="0"/>
          </a:p>
          <a:p>
            <a:r>
              <a:rPr kumimoji="1" lang="ja-JP" altLang="en-US" sz="1400" b="1" u="sng" dirty="0"/>
              <a:t> </a:t>
            </a:r>
            <a:r>
              <a:rPr kumimoji="1" lang="ja-JP" altLang="en-US" sz="1400" b="1" u="sng" dirty="0" smtClean="0"/>
              <a:t>令和</a:t>
            </a:r>
            <a:r>
              <a:rPr kumimoji="1" lang="en-US" altLang="ja-JP" sz="1400" b="1" u="sng" dirty="0"/>
              <a:t>4</a:t>
            </a:r>
            <a:r>
              <a:rPr kumimoji="1" lang="ja-JP" altLang="en-US" sz="1400" b="1" u="sng" dirty="0"/>
              <a:t>年秋肥の申請済金額</a:t>
            </a:r>
            <a:r>
              <a:rPr kumimoji="1" lang="ja-JP" altLang="en-US" sz="1400" b="1" u="none" dirty="0"/>
              <a:t> </a:t>
            </a:r>
            <a:r>
              <a:rPr kumimoji="1" lang="en-US" altLang="ja-JP" sz="1400" dirty="0"/>
              <a:t>× </a:t>
            </a:r>
            <a:r>
              <a:rPr kumimoji="1" lang="en-US" altLang="ja-JP" sz="1400" b="1" u="sng" dirty="0"/>
              <a:t>0.792</a:t>
            </a:r>
            <a:r>
              <a:rPr kumimoji="1" lang="en-US" altLang="ja-JP" sz="1400" dirty="0"/>
              <a:t>(</a:t>
            </a:r>
            <a:r>
              <a:rPr kumimoji="1" lang="ja-JP" altLang="en-US" sz="1400" dirty="0" smtClean="0"/>
              <a:t>注</a:t>
            </a:r>
            <a:r>
              <a:rPr kumimoji="1" lang="en-US" altLang="ja-JP" sz="1400" dirty="0"/>
              <a:t>2</a:t>
            </a:r>
            <a:r>
              <a:rPr kumimoji="1" lang="en-US" altLang="ja-JP" sz="1400" dirty="0" smtClean="0"/>
              <a:t>) </a:t>
            </a:r>
            <a:r>
              <a:rPr kumimoji="1" lang="en-US" altLang="ja-JP" sz="1400" dirty="0"/>
              <a:t>× </a:t>
            </a:r>
            <a:r>
              <a:rPr kumimoji="1" lang="ja-JP" altLang="en-US" sz="1400" b="1" u="sng" dirty="0"/>
              <a:t>秋肥を利用する作付面積の変動率</a:t>
            </a:r>
            <a:r>
              <a:rPr kumimoji="1" lang="en-US" altLang="ja-JP" sz="1400" dirty="0"/>
              <a:t>(</a:t>
            </a:r>
            <a:r>
              <a:rPr kumimoji="1" lang="ja-JP" altLang="en-US" sz="1400" dirty="0" smtClean="0"/>
              <a:t>注</a:t>
            </a:r>
            <a:r>
              <a:rPr kumimoji="1" lang="en-US" altLang="ja-JP" sz="1400" dirty="0"/>
              <a:t>3</a:t>
            </a:r>
            <a:r>
              <a:rPr kumimoji="1" lang="en-US" altLang="ja-JP" sz="1400" dirty="0" smtClean="0"/>
              <a:t>)</a:t>
            </a:r>
            <a:endParaRPr kumimoji="1" lang="en-US" altLang="ja-JP" sz="1400" dirty="0"/>
          </a:p>
          <a:p>
            <a:r>
              <a:rPr kumimoji="1" lang="ja-JP" altLang="en-US" sz="1400" baseline="0" dirty="0"/>
              <a:t> </a:t>
            </a:r>
            <a:r>
              <a:rPr kumimoji="1" lang="ja-JP" altLang="en-US" sz="1400" dirty="0"/>
              <a:t> </a:t>
            </a:r>
            <a:r>
              <a:rPr kumimoji="1" lang="ja-JP" altLang="en-US" sz="1400" dirty="0" smtClean="0"/>
              <a:t> </a:t>
            </a:r>
            <a:r>
              <a:rPr kumimoji="1" lang="en-US" altLang="ja-JP" sz="1400" dirty="0" smtClean="0"/>
              <a:t>(</a:t>
            </a:r>
            <a:r>
              <a:rPr kumimoji="1" lang="ja-JP" altLang="en-US" sz="1400" dirty="0" smtClean="0"/>
              <a:t>注</a:t>
            </a:r>
            <a:r>
              <a:rPr kumimoji="1" lang="en-US" altLang="ja-JP" sz="1400" dirty="0" smtClean="0"/>
              <a:t>1)</a:t>
            </a:r>
            <a:r>
              <a:rPr kumimoji="1" lang="ja-JP" altLang="en-US" sz="1400" dirty="0"/>
              <a:t> </a:t>
            </a:r>
            <a:r>
              <a:rPr kumimoji="1" lang="ja-JP" altLang="en-US" sz="1400" dirty="0" smtClean="0"/>
              <a:t>申請</a:t>
            </a:r>
            <a:r>
              <a:rPr kumimoji="1" lang="ja-JP" altLang="en-US" sz="1400" dirty="0"/>
              <a:t>していない場合は令和</a:t>
            </a:r>
            <a:r>
              <a:rPr kumimoji="1" lang="en-US" altLang="ja-JP" sz="1400" dirty="0"/>
              <a:t>5</a:t>
            </a:r>
            <a:r>
              <a:rPr kumimoji="1" lang="ja-JP" altLang="en-US" sz="1400" dirty="0"/>
              <a:t>年</a:t>
            </a:r>
            <a:r>
              <a:rPr kumimoji="1" lang="en-US" altLang="ja-JP" sz="1400" dirty="0"/>
              <a:t>6</a:t>
            </a:r>
            <a:r>
              <a:rPr kumimoji="1" lang="ja-JP" altLang="en-US" sz="1400" dirty="0"/>
              <a:t>月から令和</a:t>
            </a:r>
            <a:r>
              <a:rPr kumimoji="1" lang="en-US" altLang="ja-JP" sz="1400" dirty="0"/>
              <a:t>5</a:t>
            </a:r>
            <a:r>
              <a:rPr kumimoji="1" lang="ja-JP" altLang="en-US" sz="1400" dirty="0"/>
              <a:t>年</a:t>
            </a:r>
            <a:r>
              <a:rPr kumimoji="1" lang="en-US" altLang="ja-JP" sz="1400" dirty="0"/>
              <a:t>10</a:t>
            </a:r>
            <a:r>
              <a:rPr kumimoji="1" lang="ja-JP" altLang="en-US" sz="1400" dirty="0"/>
              <a:t>月に購入した肥料費により申請します</a:t>
            </a:r>
            <a:r>
              <a:rPr kumimoji="1" lang="ja-JP" altLang="en-US" sz="1400" dirty="0" smtClean="0"/>
              <a:t>。</a:t>
            </a:r>
            <a:endParaRPr kumimoji="1" lang="en-US" altLang="ja-JP" sz="1400" baseline="0" dirty="0" smtClean="0"/>
          </a:p>
          <a:p>
            <a:r>
              <a:rPr kumimoji="1" lang="ja-JP" altLang="en-US" sz="1400" baseline="0" dirty="0" smtClean="0"/>
              <a:t>   </a:t>
            </a:r>
            <a:r>
              <a:rPr kumimoji="1" lang="en-US" altLang="ja-JP" sz="1400" dirty="0" smtClean="0"/>
              <a:t>(</a:t>
            </a:r>
            <a:r>
              <a:rPr kumimoji="1" lang="ja-JP" altLang="en-US" sz="1400" dirty="0" smtClean="0"/>
              <a:t>注</a:t>
            </a:r>
            <a:r>
              <a:rPr kumimoji="1" lang="en-US" altLang="ja-JP" sz="1400" dirty="0"/>
              <a:t>2</a:t>
            </a:r>
            <a:r>
              <a:rPr kumimoji="1" lang="en-US" altLang="ja-JP" sz="1400" dirty="0" smtClean="0"/>
              <a:t>)  0.792 = 1.1</a:t>
            </a:r>
            <a:r>
              <a:rPr kumimoji="1" lang="ja-JP" altLang="en-US" sz="1400" dirty="0"/>
              <a:t>（令和</a:t>
            </a:r>
            <a:r>
              <a:rPr kumimoji="1" lang="en-US" altLang="ja-JP" sz="1400" dirty="0"/>
              <a:t>4</a:t>
            </a:r>
            <a:r>
              <a:rPr kumimoji="1" lang="ja-JP" altLang="en-US" sz="1400" dirty="0"/>
              <a:t>年秋肥⇒</a:t>
            </a:r>
            <a:r>
              <a:rPr kumimoji="1" lang="en-US" altLang="ja-JP" sz="1400" dirty="0"/>
              <a:t>4</a:t>
            </a:r>
            <a:r>
              <a:rPr kumimoji="1" lang="ja-JP" altLang="en-US" sz="1400" dirty="0"/>
              <a:t>年春肥の化成肥料価格推移）</a:t>
            </a:r>
            <a:r>
              <a:rPr kumimoji="1" lang="en-US" altLang="ja-JP" sz="1400" dirty="0"/>
              <a:t>×</a:t>
            </a:r>
            <a:r>
              <a:rPr kumimoji="1" lang="ja-JP" altLang="en-US" sz="1400" baseline="0" dirty="0"/>
              <a:t> </a:t>
            </a:r>
            <a:r>
              <a:rPr kumimoji="1" lang="en-US" altLang="ja-JP" sz="1400" dirty="0" smtClean="0"/>
              <a:t>0.72</a:t>
            </a:r>
            <a:r>
              <a:rPr kumimoji="1" lang="ja-JP" altLang="en-US" sz="1400" dirty="0"/>
              <a:t>（</a:t>
            </a:r>
            <a:r>
              <a:rPr kumimoji="1" lang="en-US" altLang="ja-JP" sz="1400" dirty="0"/>
              <a:t>4</a:t>
            </a:r>
            <a:r>
              <a:rPr kumimoji="1" lang="ja-JP" altLang="en-US" sz="1400" dirty="0"/>
              <a:t>年春</a:t>
            </a:r>
            <a:r>
              <a:rPr kumimoji="1" lang="ja-JP" altLang="en-US" sz="1400" dirty="0" smtClean="0"/>
              <a:t>肥</a:t>
            </a:r>
            <a:r>
              <a:rPr kumimoji="1" lang="ja-JP" altLang="en-US" sz="1400" dirty="0"/>
              <a:t>⇒</a:t>
            </a:r>
            <a:r>
              <a:rPr kumimoji="1" lang="en-US" altLang="ja-JP" sz="1400" dirty="0" smtClean="0"/>
              <a:t>5</a:t>
            </a:r>
            <a:r>
              <a:rPr kumimoji="1" lang="ja-JP" altLang="en-US" sz="1400" dirty="0"/>
              <a:t>年秋肥の</a:t>
            </a:r>
            <a:r>
              <a:rPr kumimoji="1" lang="ja-JP" altLang="en-US" sz="1400" dirty="0" smtClean="0"/>
              <a:t>同価格推移</a:t>
            </a:r>
            <a:r>
              <a:rPr kumimoji="1" lang="en-US" altLang="ja-JP" sz="1400" dirty="0"/>
              <a:t>)</a:t>
            </a:r>
          </a:p>
          <a:p>
            <a:r>
              <a:rPr kumimoji="1" lang="en-US" altLang="ja-JP" sz="1400" dirty="0"/>
              <a:t>  </a:t>
            </a:r>
            <a:r>
              <a:rPr kumimoji="1" lang="en-US" altLang="ja-JP" sz="1400" dirty="0" smtClean="0"/>
              <a:t> (</a:t>
            </a:r>
            <a:r>
              <a:rPr kumimoji="1" lang="ja-JP" altLang="en-US" sz="1400" dirty="0" smtClean="0"/>
              <a:t>注</a:t>
            </a:r>
            <a:r>
              <a:rPr kumimoji="1" lang="en-US" altLang="ja-JP" sz="1400" dirty="0"/>
              <a:t>3</a:t>
            </a:r>
            <a:r>
              <a:rPr kumimoji="1" lang="en-US" altLang="ja-JP" sz="1400" dirty="0" smtClean="0"/>
              <a:t>) </a:t>
            </a:r>
            <a:r>
              <a:rPr kumimoji="1" lang="ja-JP" altLang="en-US" sz="1400" dirty="0" smtClean="0"/>
              <a:t>令和</a:t>
            </a:r>
            <a:r>
              <a:rPr kumimoji="1" lang="en-US" altLang="ja-JP" sz="1400" dirty="0" smtClean="0"/>
              <a:t>5</a:t>
            </a:r>
            <a:r>
              <a:rPr kumimoji="1" lang="ja-JP" altLang="en-US" sz="1400" dirty="0"/>
              <a:t>年度秋肥を利用した作付面積</a:t>
            </a:r>
            <a:r>
              <a:rPr kumimoji="1" lang="ja-JP" altLang="en-US" sz="1400" baseline="0" dirty="0"/>
              <a:t> </a:t>
            </a:r>
            <a:r>
              <a:rPr kumimoji="1" lang="en-US" altLang="ja-JP" sz="1400" dirty="0"/>
              <a:t>/ 4</a:t>
            </a:r>
            <a:r>
              <a:rPr kumimoji="1" lang="ja-JP" altLang="en-US" sz="1400" dirty="0"/>
              <a:t>年度秋肥を利用した作付面積（面積変動がない場合は１</a:t>
            </a:r>
            <a:r>
              <a:rPr kumimoji="1" lang="ja-JP" altLang="en-US" sz="1400" dirty="0" smtClean="0"/>
              <a:t>）</a:t>
            </a:r>
            <a:endParaRPr kumimoji="1" lang="en-US" altLang="ja-JP" sz="1400" dirty="0"/>
          </a:p>
        </p:txBody>
      </p:sp>
    </p:spTree>
    <p:extLst>
      <p:ext uri="{BB962C8B-B14F-4D97-AF65-F5344CB8AC3E}">
        <p14:creationId xmlns:p14="http://schemas.microsoft.com/office/powerpoint/2010/main" val="349543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5</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１．事業概要</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617023" y="1765905"/>
            <a:ext cx="10994405" cy="517767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化学</a:t>
            </a:r>
            <a:r>
              <a:rPr lang="ja-JP" altLang="en-US" sz="2000" dirty="0">
                <a:solidFill>
                  <a:schemeClr val="tx1"/>
                </a:solidFill>
                <a:latin typeface="BIZ UDゴシック" panose="020B0400000000000000" pitchFamily="49" charset="-128"/>
                <a:ea typeface="BIZ UDゴシック" panose="020B0400000000000000" pitchFamily="49" charset="-128"/>
              </a:rPr>
              <a:t>肥料の使用量の２割低減に向けて取り組む農業者のグループ（取組実施者</a:t>
            </a:r>
            <a:r>
              <a:rPr lang="ja-JP" altLang="en-US" sz="2000" dirty="0" smtClean="0">
                <a:solidFill>
                  <a:schemeClr val="tx1"/>
                </a:solidFill>
                <a:latin typeface="BIZ UDゴシック" panose="020B0400000000000000" pitchFamily="49" charset="-128"/>
                <a:ea typeface="BIZ UDゴシック" panose="020B0400000000000000" pitchFamily="49" charset="-128"/>
              </a:rPr>
              <a:t>）</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農業</a:t>
            </a:r>
            <a:r>
              <a:rPr lang="ja-JP" altLang="en-US" dirty="0">
                <a:solidFill>
                  <a:schemeClr val="tx1"/>
                </a:solidFill>
                <a:latin typeface="BIZ UDゴシック" panose="020B0400000000000000" pitchFamily="49" charset="-128"/>
                <a:ea typeface="BIZ UDゴシック" panose="020B0400000000000000" pitchFamily="49" charset="-128"/>
              </a:rPr>
              <a:t>協同組合、特定農業団体、民間事業者、一般社団法人、一般財団法人、</a:t>
            </a:r>
            <a:r>
              <a:rPr lang="en-US" altLang="ja-JP" dirty="0">
                <a:solidFill>
                  <a:schemeClr val="tx1"/>
                </a:solidFill>
                <a:latin typeface="BIZ UDゴシック" panose="020B0400000000000000" pitchFamily="49" charset="-128"/>
                <a:ea typeface="BIZ UDゴシック" panose="020B0400000000000000" pitchFamily="49" charset="-128"/>
              </a:rPr>
              <a:t>NPO</a:t>
            </a:r>
            <a:r>
              <a:rPr lang="ja-JP" altLang="en-US" dirty="0" smtClean="0">
                <a:solidFill>
                  <a:schemeClr val="tx1"/>
                </a:solidFill>
                <a:latin typeface="BIZ UDゴシック" panose="020B0400000000000000" pitchFamily="49" charset="-128"/>
                <a:ea typeface="BIZ UDゴシック" panose="020B0400000000000000" pitchFamily="49" charset="-128"/>
              </a:rPr>
              <a:t>法人、その他農業</a:t>
            </a:r>
            <a:endParaRPr lang="en-US" altLang="ja-JP" dirty="0" smtClean="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者</a:t>
            </a:r>
            <a:r>
              <a:rPr lang="ja-JP" altLang="en-US" dirty="0">
                <a:solidFill>
                  <a:schemeClr val="tx1"/>
                </a:solidFill>
                <a:latin typeface="BIZ UDゴシック" panose="020B0400000000000000" pitchFamily="49" charset="-128"/>
                <a:ea typeface="BIZ UDゴシック" panose="020B0400000000000000" pitchFamily="49" charset="-128"/>
              </a:rPr>
              <a:t>の組織</a:t>
            </a:r>
            <a:r>
              <a:rPr lang="ja-JP" altLang="en-US" dirty="0" smtClean="0">
                <a:solidFill>
                  <a:schemeClr val="tx1"/>
                </a:solidFill>
                <a:latin typeface="BIZ UDゴシック" panose="020B0400000000000000" pitchFamily="49" charset="-128"/>
                <a:ea typeface="BIZ UDゴシック" panose="020B0400000000000000" pitchFamily="49" charset="-128"/>
              </a:rPr>
              <a:t>する 団体など</a:t>
            </a:r>
            <a:endParaRPr lang="en-US" altLang="ja-JP"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参加</a:t>
            </a:r>
            <a:r>
              <a:rPr lang="ja-JP" altLang="en-US" sz="2000" dirty="0">
                <a:solidFill>
                  <a:schemeClr val="tx1"/>
                </a:solidFill>
                <a:latin typeface="BIZ UDゴシック" panose="020B0400000000000000" pitchFamily="49" charset="-128"/>
                <a:ea typeface="BIZ UDゴシック" panose="020B0400000000000000" pitchFamily="49" charset="-128"/>
              </a:rPr>
              <a:t>農業者は５戸以上の販売</a:t>
            </a:r>
            <a:r>
              <a:rPr lang="ja-JP" altLang="en-US" sz="2000" dirty="0" smtClean="0">
                <a:solidFill>
                  <a:schemeClr val="tx1"/>
                </a:solidFill>
                <a:latin typeface="BIZ UDゴシック" panose="020B0400000000000000" pitchFamily="49" charset="-128"/>
                <a:ea typeface="BIZ UDゴシック" panose="020B0400000000000000" pitchFamily="49" charset="-128"/>
              </a:rPr>
              <a:t>農家（農産物の販売実績がある農業者）</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化学</a:t>
            </a:r>
            <a:r>
              <a:rPr lang="ja-JP" altLang="en-US" dirty="0">
                <a:solidFill>
                  <a:schemeClr val="tx1"/>
                </a:solidFill>
                <a:latin typeface="BIZ UDゴシック" panose="020B0400000000000000" pitchFamily="49" charset="-128"/>
                <a:ea typeface="BIZ UDゴシック" panose="020B0400000000000000" pitchFamily="49" charset="-128"/>
              </a:rPr>
              <a:t>肥料低減計画書</a:t>
            </a:r>
            <a:r>
              <a:rPr lang="ja-JP" altLang="en-US" dirty="0" smtClean="0">
                <a:solidFill>
                  <a:schemeClr val="tx1"/>
                </a:solidFill>
                <a:latin typeface="BIZ UDゴシック" panose="020B0400000000000000" pitchFamily="49" charset="-128"/>
                <a:ea typeface="BIZ UDゴシック" panose="020B0400000000000000" pitchFamily="49" charset="-128"/>
              </a:rPr>
              <a:t>を提出かつ支援金を申請する農業者が５戸以上であること</a:t>
            </a:r>
            <a:endParaRPr lang="en-US" altLang="ja-JP"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農業法人は、基本的に他の参加農業者とともに取組実施者でまとめて申請することを想定している</a:t>
            </a:r>
            <a:endParaRPr lang="en-US" altLang="ja-JP" dirty="0" smtClean="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が、他の参加農業者との申請が困難な場合であって、農業法人において農作業に従事する構成員や</a:t>
            </a:r>
            <a:endParaRPr lang="en-US" altLang="ja-JP" dirty="0" smtClean="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従業員が５人以上いる場合は、単独で取組実施者となり申請することも可能</a:t>
            </a:r>
            <a:endParaRPr lang="en-US" altLang="ja-JP"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新た</a:t>
            </a:r>
            <a:r>
              <a:rPr lang="ja-JP" altLang="en-US" sz="2000" dirty="0">
                <a:solidFill>
                  <a:schemeClr val="tx1"/>
                </a:solidFill>
                <a:latin typeface="BIZ UDゴシック" panose="020B0400000000000000" pitchFamily="49" charset="-128"/>
                <a:ea typeface="BIZ UDゴシック" panose="020B0400000000000000" pitchFamily="49" charset="-128"/>
              </a:rPr>
              <a:t>に「農業者の組織する団体」を設立する</a:t>
            </a:r>
            <a:r>
              <a:rPr lang="ja-JP" altLang="en-US" sz="2000" dirty="0" smtClean="0">
                <a:solidFill>
                  <a:schemeClr val="tx1"/>
                </a:solidFill>
                <a:latin typeface="BIZ UDゴシック" panose="020B0400000000000000" pitchFamily="49" charset="-128"/>
                <a:ea typeface="BIZ UDゴシック" panose="020B0400000000000000" pitchFamily="49" charset="-128"/>
              </a:rPr>
              <a:t>場合</a:t>
            </a:r>
            <a:endParaRPr lang="en-US" altLang="ja-JP" sz="2000" dirty="0" smtClean="0">
              <a:solidFill>
                <a:schemeClr val="tx1"/>
              </a:solidFill>
              <a:latin typeface="BIZ UDゴシック" panose="020B0400000000000000" pitchFamily="49" charset="-128"/>
              <a:ea typeface="BIZ UDゴシック" panose="020B0400000000000000" pitchFamily="49" charset="-128"/>
            </a:endParaRPr>
          </a:p>
          <a:p>
            <a:r>
              <a:rPr lang="ja-JP" altLang="en-US" sz="2000" dirty="0" smtClean="0">
                <a:solidFill>
                  <a:schemeClr val="tx1"/>
                </a:solidFill>
                <a:latin typeface="BIZ UDゴシック" panose="020B0400000000000000" pitchFamily="49" charset="-128"/>
                <a:ea typeface="BIZ UDゴシック" panose="020B0400000000000000" pitchFamily="49" charset="-128"/>
              </a:rPr>
              <a:t>　</a:t>
            </a:r>
            <a:r>
              <a:rPr lang="ja-JP" altLang="en-US" dirty="0" smtClean="0">
                <a:solidFill>
                  <a:schemeClr val="tx1"/>
                </a:solidFill>
                <a:latin typeface="BIZ UDゴシック" panose="020B0400000000000000" pitchFamily="49" charset="-128"/>
                <a:ea typeface="BIZ UDゴシック" panose="020B0400000000000000" pitchFamily="49" charset="-128"/>
              </a:rPr>
              <a:t>➢　組織</a:t>
            </a:r>
            <a:r>
              <a:rPr lang="ja-JP" altLang="en-US" dirty="0">
                <a:solidFill>
                  <a:schemeClr val="tx1"/>
                </a:solidFill>
                <a:latin typeface="BIZ UDゴシック" panose="020B0400000000000000" pitchFamily="49" charset="-128"/>
                <a:ea typeface="BIZ UDゴシック" panose="020B0400000000000000" pitchFamily="49" charset="-128"/>
              </a:rPr>
              <a:t>運営に関する</a:t>
            </a:r>
            <a:r>
              <a:rPr lang="ja-JP" altLang="en-US" dirty="0" smtClean="0">
                <a:solidFill>
                  <a:schemeClr val="tx1"/>
                </a:solidFill>
                <a:latin typeface="BIZ UDゴシック" panose="020B0400000000000000" pitchFamily="49" charset="-128"/>
                <a:ea typeface="BIZ UDゴシック" panose="020B0400000000000000" pitchFamily="49" charset="-128"/>
              </a:rPr>
              <a:t>規程や</a:t>
            </a:r>
            <a:r>
              <a:rPr lang="ja-JP" altLang="en-US" dirty="0">
                <a:solidFill>
                  <a:schemeClr val="tx1"/>
                </a:solidFill>
                <a:latin typeface="BIZ UDゴシック" panose="020B0400000000000000" pitchFamily="49" charset="-128"/>
                <a:ea typeface="BIZ UDゴシック" panose="020B0400000000000000" pitchFamily="49" charset="-128"/>
              </a:rPr>
              <a:t>代表者の</a:t>
            </a:r>
            <a:r>
              <a:rPr lang="ja-JP" altLang="en-US" dirty="0" smtClean="0">
                <a:solidFill>
                  <a:schemeClr val="tx1"/>
                </a:solidFill>
                <a:latin typeface="BIZ UDゴシック" panose="020B0400000000000000" pitchFamily="49" charset="-128"/>
                <a:ea typeface="BIZ UDゴシック" panose="020B0400000000000000" pitchFamily="49" charset="-128"/>
              </a:rPr>
              <a:t>定め、</a:t>
            </a:r>
            <a:r>
              <a:rPr lang="ja-JP" altLang="en-US" dirty="0">
                <a:solidFill>
                  <a:schemeClr val="tx1"/>
                </a:solidFill>
                <a:latin typeface="BIZ UDゴシック" panose="020B0400000000000000" pitchFamily="49" charset="-128"/>
                <a:ea typeface="BIZ UDゴシック" panose="020B0400000000000000" pitchFamily="49" charset="-128"/>
              </a:rPr>
              <a:t>銀行口座が</a:t>
            </a:r>
            <a:r>
              <a:rPr lang="ja-JP" altLang="en-US" dirty="0" smtClean="0">
                <a:solidFill>
                  <a:schemeClr val="tx1"/>
                </a:solidFill>
                <a:latin typeface="BIZ UDゴシック" panose="020B0400000000000000" pitchFamily="49" charset="-128"/>
                <a:ea typeface="BIZ UDゴシック" panose="020B0400000000000000" pitchFamily="49" charset="-128"/>
              </a:rPr>
              <a:t>必要</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5" name="ホームベース 14"/>
          <p:cNvSpPr/>
          <p:nvPr/>
        </p:nvSpPr>
        <p:spPr>
          <a:xfrm>
            <a:off x="397568" y="1453023"/>
            <a:ext cx="3054096" cy="603504"/>
          </a:xfrm>
          <a:prstGeom prst="homePlat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支援の対象者</a:t>
            </a:r>
            <a:endParaRPr kumimoji="1" lang="ja-JP" altLang="en-US" sz="2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42110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6</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２．事業の基本スキーム</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5" name="角丸四角形 4"/>
          <p:cNvSpPr/>
          <p:nvPr/>
        </p:nvSpPr>
        <p:spPr>
          <a:xfrm>
            <a:off x="650615" y="1791425"/>
            <a:ext cx="1219200" cy="585052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神奈川県</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51" name="角丸四角形 50"/>
          <p:cNvSpPr/>
          <p:nvPr/>
        </p:nvSpPr>
        <p:spPr>
          <a:xfrm>
            <a:off x="3933045" y="1809353"/>
            <a:ext cx="1219200" cy="585052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神奈川県燃油・肥料対策協議会</a:t>
            </a:r>
            <a:endParaRPr kumimoji="1" lang="en-US" altLang="ja-JP" sz="2400" dirty="0" smtClean="0">
              <a:latin typeface="BIZ UDゴシック" panose="020B0400000000000000" pitchFamily="49" charset="-128"/>
              <a:ea typeface="BIZ UDゴシック" panose="020B0400000000000000" pitchFamily="49" charset="-128"/>
            </a:endParaRPr>
          </a:p>
          <a:p>
            <a:pPr algn="ctr"/>
            <a:r>
              <a:rPr kumimoji="1" lang="ja-JP" altLang="en-US" sz="2400" dirty="0" smtClean="0">
                <a:latin typeface="BIZ UDゴシック" panose="020B0400000000000000" pitchFamily="49" charset="-128"/>
                <a:ea typeface="BIZ UDゴシック" panose="020B0400000000000000" pitchFamily="49" charset="-128"/>
              </a:rPr>
              <a:t>（事業実施主体）</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52" name="角丸四角形 51"/>
          <p:cNvSpPr/>
          <p:nvPr/>
        </p:nvSpPr>
        <p:spPr>
          <a:xfrm>
            <a:off x="7225526" y="1791425"/>
            <a:ext cx="1219200" cy="585052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ＪＡ・生産部会の農業者グループ、</a:t>
            </a:r>
            <a:endParaRPr kumimoji="1" lang="en-US" altLang="ja-JP" sz="2400" dirty="0" smtClean="0">
              <a:latin typeface="BIZ UDゴシック" panose="020B0400000000000000" pitchFamily="49" charset="-128"/>
              <a:ea typeface="BIZ UDゴシック" panose="020B0400000000000000" pitchFamily="49" charset="-128"/>
            </a:endParaRPr>
          </a:p>
          <a:p>
            <a:pPr algn="ctr"/>
            <a:r>
              <a:rPr kumimoji="1" lang="ja-JP" altLang="en-US" sz="2400" dirty="0" smtClean="0">
                <a:latin typeface="BIZ UDゴシック" panose="020B0400000000000000" pitchFamily="49" charset="-128"/>
                <a:ea typeface="BIZ UDゴシック" panose="020B0400000000000000" pitchFamily="49" charset="-128"/>
              </a:rPr>
              <a:t>肥料商等（取組実施者）</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53" name="角丸四角形 52"/>
          <p:cNvSpPr/>
          <p:nvPr/>
        </p:nvSpPr>
        <p:spPr>
          <a:xfrm>
            <a:off x="10517314" y="1809353"/>
            <a:ext cx="1219200" cy="585052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smtClean="0">
                <a:latin typeface="BIZ UDゴシック" panose="020B0400000000000000" pitchFamily="49" charset="-128"/>
                <a:ea typeface="BIZ UDゴシック" panose="020B0400000000000000" pitchFamily="49" charset="-128"/>
              </a:rPr>
              <a:t>参加農業者</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6" name="右矢印 5"/>
          <p:cNvSpPr/>
          <p:nvPr/>
        </p:nvSpPr>
        <p:spPr>
          <a:xfrm>
            <a:off x="1869815" y="2599765"/>
            <a:ext cx="2065810" cy="788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右矢印 53"/>
          <p:cNvSpPr/>
          <p:nvPr/>
        </p:nvSpPr>
        <p:spPr>
          <a:xfrm>
            <a:off x="5158537" y="2599765"/>
            <a:ext cx="2065810" cy="788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右矢印 54"/>
          <p:cNvSpPr/>
          <p:nvPr/>
        </p:nvSpPr>
        <p:spPr>
          <a:xfrm>
            <a:off x="8444849" y="2564599"/>
            <a:ext cx="2065810" cy="788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正方形/長方形 47"/>
          <p:cNvSpPr/>
          <p:nvPr/>
        </p:nvSpPr>
        <p:spPr>
          <a:xfrm>
            <a:off x="1937110" y="3432101"/>
            <a:ext cx="1926206" cy="14191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BIZ UDゴシック" panose="020B0400000000000000" pitchFamily="49" charset="-128"/>
                <a:ea typeface="BIZ UDゴシック" panose="020B0400000000000000" pitchFamily="49" charset="-128"/>
              </a:rPr>
              <a:t> 計画認定</a:t>
            </a:r>
            <a:endParaRPr kumimoji="1" lang="en-US" altLang="ja-JP" sz="2000" dirty="0" smtClean="0">
              <a:latin typeface="BIZ UDゴシック" panose="020B0400000000000000" pitchFamily="49" charset="-128"/>
              <a:ea typeface="BIZ UDゴシック" panose="020B0400000000000000" pitchFamily="49" charset="-128"/>
            </a:endParaRPr>
          </a:p>
          <a:p>
            <a:r>
              <a:rPr kumimoji="1" lang="ja-JP" altLang="en-US" sz="2000" dirty="0" smtClean="0">
                <a:latin typeface="BIZ UDゴシック" panose="020B0400000000000000" pitchFamily="49" charset="-128"/>
                <a:ea typeface="BIZ UDゴシック" panose="020B0400000000000000" pitchFamily="49" charset="-128"/>
              </a:rPr>
              <a:t> 補助金交付</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57" name="正方形/長方形 56"/>
          <p:cNvSpPr/>
          <p:nvPr/>
        </p:nvSpPr>
        <p:spPr>
          <a:xfrm>
            <a:off x="5224627" y="3477189"/>
            <a:ext cx="1926206" cy="14191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BIZ UDゴシック" panose="020B0400000000000000" pitchFamily="49" charset="-128"/>
                <a:ea typeface="BIZ UDゴシック" panose="020B0400000000000000" pitchFamily="49" charset="-128"/>
              </a:rPr>
              <a:t> 計画認定</a:t>
            </a:r>
            <a:endParaRPr kumimoji="1" lang="en-US" altLang="ja-JP" sz="2000" dirty="0" smtClean="0">
              <a:latin typeface="BIZ UDゴシック" panose="020B0400000000000000" pitchFamily="49" charset="-128"/>
              <a:ea typeface="BIZ UDゴシック" panose="020B0400000000000000" pitchFamily="49" charset="-128"/>
            </a:endParaRPr>
          </a:p>
          <a:p>
            <a:r>
              <a:rPr kumimoji="1" lang="ja-JP" altLang="en-US" sz="2000" dirty="0" smtClean="0">
                <a:latin typeface="BIZ UDゴシック" panose="020B0400000000000000" pitchFamily="49" charset="-128"/>
                <a:ea typeface="BIZ UDゴシック" panose="020B0400000000000000" pitchFamily="49" charset="-128"/>
              </a:rPr>
              <a:t> 支援金交付</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58" name="正方形/長方形 57"/>
          <p:cNvSpPr/>
          <p:nvPr/>
        </p:nvSpPr>
        <p:spPr>
          <a:xfrm>
            <a:off x="8517917" y="3537210"/>
            <a:ext cx="1926206" cy="14191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latin typeface="BIZ UDゴシック" panose="020B0400000000000000" pitchFamily="49" charset="-128"/>
                <a:ea typeface="BIZ UDゴシック" panose="020B0400000000000000" pitchFamily="49" charset="-128"/>
              </a:rPr>
              <a:t>支援金支払</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59" name="左矢印 58"/>
          <p:cNvSpPr/>
          <p:nvPr/>
        </p:nvSpPr>
        <p:spPr>
          <a:xfrm>
            <a:off x="1892338" y="5407310"/>
            <a:ext cx="2039575" cy="78889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左矢印 60"/>
          <p:cNvSpPr/>
          <p:nvPr/>
        </p:nvSpPr>
        <p:spPr>
          <a:xfrm>
            <a:off x="8473591" y="5419225"/>
            <a:ext cx="2039575" cy="78889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左矢印 61"/>
          <p:cNvSpPr/>
          <p:nvPr/>
        </p:nvSpPr>
        <p:spPr>
          <a:xfrm>
            <a:off x="5191136" y="5407310"/>
            <a:ext cx="2039575" cy="78889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3" name="正方形/長方形 62"/>
          <p:cNvSpPr/>
          <p:nvPr/>
        </p:nvSpPr>
        <p:spPr>
          <a:xfrm>
            <a:off x="2032460" y="6224320"/>
            <a:ext cx="1926206" cy="14191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latin typeface="BIZ UDゴシック" panose="020B0400000000000000" pitchFamily="49" charset="-128"/>
                <a:ea typeface="BIZ UDゴシック" panose="020B0400000000000000" pitchFamily="49" charset="-128"/>
              </a:rPr>
              <a:t> </a:t>
            </a:r>
            <a:r>
              <a:rPr kumimoji="1" lang="ja-JP" altLang="en-US" sz="2000" dirty="0" smtClean="0">
                <a:latin typeface="BIZ UDゴシック" panose="020B0400000000000000" pitchFamily="49" charset="-128"/>
                <a:ea typeface="BIZ UDゴシック" panose="020B0400000000000000" pitchFamily="49" charset="-128"/>
              </a:rPr>
              <a:t>計画申請</a:t>
            </a:r>
            <a:endParaRPr kumimoji="1" lang="en-US" altLang="ja-JP" sz="2000" dirty="0" smtClean="0">
              <a:latin typeface="BIZ UDゴシック" panose="020B0400000000000000" pitchFamily="49" charset="-128"/>
              <a:ea typeface="BIZ UDゴシック" panose="020B0400000000000000" pitchFamily="49" charset="-128"/>
            </a:endParaRPr>
          </a:p>
          <a:p>
            <a:r>
              <a:rPr kumimoji="1" lang="ja-JP" altLang="en-US" sz="2000" dirty="0" smtClean="0">
                <a:latin typeface="BIZ UDゴシック" panose="020B0400000000000000" pitchFamily="49" charset="-128"/>
                <a:ea typeface="BIZ UDゴシック" panose="020B0400000000000000" pitchFamily="49" charset="-128"/>
              </a:rPr>
              <a:t> 実績報告</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64" name="正方形/長方形 63"/>
          <p:cNvSpPr/>
          <p:nvPr/>
        </p:nvSpPr>
        <p:spPr>
          <a:xfrm>
            <a:off x="5284754" y="6222759"/>
            <a:ext cx="1926206" cy="14191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latin typeface="BIZ UDゴシック" panose="020B0400000000000000" pitchFamily="49" charset="-128"/>
                <a:ea typeface="BIZ UDゴシック" panose="020B0400000000000000" pitchFamily="49" charset="-128"/>
              </a:rPr>
              <a:t>計画申請</a:t>
            </a:r>
            <a:endParaRPr kumimoji="1" lang="en-US" altLang="ja-JP" sz="2000" dirty="0" smtClean="0">
              <a:latin typeface="BIZ UDゴシック" panose="020B0400000000000000" pitchFamily="49" charset="-128"/>
              <a:ea typeface="BIZ UDゴシック" panose="020B0400000000000000" pitchFamily="49" charset="-128"/>
            </a:endParaRPr>
          </a:p>
          <a:p>
            <a:pPr algn="ctr"/>
            <a:r>
              <a:rPr kumimoji="1" lang="ja-JP" altLang="en-US" sz="2000" dirty="0" smtClean="0">
                <a:latin typeface="BIZ UDゴシック" panose="020B0400000000000000" pitchFamily="49" charset="-128"/>
                <a:ea typeface="BIZ UDゴシック" panose="020B0400000000000000" pitchFamily="49" charset="-128"/>
              </a:rPr>
              <a:t>実績報告</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65" name="正方形/長方形 64"/>
          <p:cNvSpPr/>
          <p:nvPr/>
        </p:nvSpPr>
        <p:spPr>
          <a:xfrm>
            <a:off x="8610804" y="6248852"/>
            <a:ext cx="1926206" cy="14191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BIZ UDゴシック" panose="020B0400000000000000" pitchFamily="49" charset="-128"/>
                <a:ea typeface="BIZ UDゴシック" panose="020B0400000000000000" pitchFamily="49" charset="-128"/>
              </a:rPr>
              <a:t>　申込</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smtClean="0">
                <a:latin typeface="BIZ UDゴシック" panose="020B0400000000000000" pitchFamily="49" charset="-128"/>
                <a:ea typeface="BIZ UDゴシック" panose="020B0400000000000000" pitchFamily="49" charset="-128"/>
              </a:rPr>
              <a:t>　実績報告</a:t>
            </a:r>
            <a:endParaRPr kumimoji="1" lang="ja-JP" altLang="en-US"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42380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7</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３</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．申請・報告スケジュール</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77062809"/>
              </p:ext>
            </p:extLst>
          </p:nvPr>
        </p:nvGraphicFramePr>
        <p:xfrm>
          <a:off x="114964" y="1653837"/>
          <a:ext cx="11702599" cy="6495090"/>
        </p:xfrm>
        <a:graphic>
          <a:graphicData uri="http://schemas.openxmlformats.org/drawingml/2006/table">
            <a:tbl>
              <a:tblPr firstRow="1" bandRow="1">
                <a:tableStyleId>{93296810-A885-4BE3-A3E7-6D5BEEA58F35}</a:tableStyleId>
              </a:tblPr>
              <a:tblGrid>
                <a:gridCol w="2207612">
                  <a:extLst>
                    <a:ext uri="{9D8B030D-6E8A-4147-A177-3AD203B41FA5}">
                      <a16:colId xmlns:a16="http://schemas.microsoft.com/office/drawing/2014/main" val="447628687"/>
                    </a:ext>
                  </a:extLst>
                </a:gridCol>
                <a:gridCol w="2267712">
                  <a:extLst>
                    <a:ext uri="{9D8B030D-6E8A-4147-A177-3AD203B41FA5}">
                      <a16:colId xmlns:a16="http://schemas.microsoft.com/office/drawing/2014/main" val="2898220733"/>
                    </a:ext>
                  </a:extLst>
                </a:gridCol>
                <a:gridCol w="3772755">
                  <a:extLst>
                    <a:ext uri="{9D8B030D-6E8A-4147-A177-3AD203B41FA5}">
                      <a16:colId xmlns:a16="http://schemas.microsoft.com/office/drawing/2014/main" val="4104631055"/>
                    </a:ext>
                  </a:extLst>
                </a:gridCol>
                <a:gridCol w="3454520">
                  <a:extLst>
                    <a:ext uri="{9D8B030D-6E8A-4147-A177-3AD203B41FA5}">
                      <a16:colId xmlns:a16="http://schemas.microsoft.com/office/drawing/2014/main" val="1865158671"/>
                    </a:ext>
                  </a:extLst>
                </a:gridCol>
              </a:tblGrid>
              <a:tr h="426923">
                <a:tc>
                  <a:txBody>
                    <a:bodyPr/>
                    <a:lstStyle/>
                    <a:p>
                      <a:pPr algn="ctr">
                        <a:lnSpc>
                          <a:spcPts val="2700"/>
                        </a:lnSpc>
                      </a:pPr>
                      <a:r>
                        <a:rPr kumimoji="1" lang="ja-JP" altLang="en-US" sz="1800" dirty="0" smtClean="0">
                          <a:latin typeface="BIZ UDゴシック" panose="020B0400000000000000" pitchFamily="49" charset="-128"/>
                          <a:ea typeface="BIZ UDゴシック" panose="020B0400000000000000" pitchFamily="49" charset="-128"/>
                        </a:rPr>
                        <a:t>時　期</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lnSpc>
                          <a:spcPts val="2700"/>
                        </a:lnSpc>
                      </a:pPr>
                      <a:r>
                        <a:rPr kumimoji="1" lang="ja-JP" altLang="en-US" sz="1800" dirty="0" smtClean="0">
                          <a:latin typeface="BIZ UDゴシック" panose="020B0400000000000000" pitchFamily="49" charset="-128"/>
                          <a:ea typeface="BIZ UDゴシック" panose="020B0400000000000000" pitchFamily="49" charset="-128"/>
                        </a:rPr>
                        <a:t>内　容</a:t>
                      </a:r>
                      <a:endParaRPr kumimoji="1" lang="ja-JP" altLang="en-US" sz="1800" dirty="0">
                        <a:latin typeface="BIZ UDゴシック" panose="020B0400000000000000" pitchFamily="49" charset="-128"/>
                        <a:ea typeface="BIZ UDゴシック" panose="020B0400000000000000" pitchFamily="49" charset="-128"/>
                      </a:endParaRPr>
                    </a:p>
                  </a:txBody>
                  <a:tcPr/>
                </a:tc>
                <a:tc gridSpan="2">
                  <a:txBody>
                    <a:bodyPr/>
                    <a:lstStyle/>
                    <a:p>
                      <a:pPr algn="ctr">
                        <a:lnSpc>
                          <a:spcPts val="2700"/>
                        </a:lnSpc>
                      </a:pPr>
                      <a:r>
                        <a:rPr kumimoji="1" lang="ja-JP" altLang="en-US" sz="1800" dirty="0" smtClean="0">
                          <a:latin typeface="BIZ UDゴシック" panose="020B0400000000000000" pitchFamily="49" charset="-128"/>
                          <a:ea typeface="BIZ UDゴシック" panose="020B0400000000000000" pitchFamily="49" charset="-128"/>
                        </a:rPr>
                        <a:t>備　考</a:t>
                      </a:r>
                      <a:endParaRPr kumimoji="1" lang="ja-JP" altLang="en-US" sz="1800" dirty="0">
                        <a:latin typeface="BIZ UDゴシック" panose="020B0400000000000000" pitchFamily="49" charset="-128"/>
                        <a:ea typeface="BIZ UDゴシック" panose="020B0400000000000000" pitchFamily="49" charset="-128"/>
                      </a:endParaRPr>
                    </a:p>
                  </a:txBody>
                  <a:tcPr/>
                </a:tc>
                <a:tc hMerge="1">
                  <a:txBody>
                    <a:bodyPr/>
                    <a:lstStyle/>
                    <a:p>
                      <a:pPr algn="ctr"/>
                      <a:endParaRPr kumimoji="1" lang="ja-JP" altLang="en-US" sz="24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902980063"/>
                  </a:ext>
                </a:extLst>
              </a:tr>
              <a:tr h="426923">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令和５年</a:t>
                      </a:r>
                      <a:r>
                        <a:rPr kumimoji="1" lang="en-US" altLang="ja-JP" sz="1800" dirty="0" smtClean="0">
                          <a:latin typeface="BIZ UDゴシック" panose="020B0400000000000000" pitchFamily="49" charset="-128"/>
                          <a:ea typeface="BIZ UDゴシック" panose="020B0400000000000000" pitchFamily="49" charset="-128"/>
                        </a:rPr>
                        <a:t>12</a:t>
                      </a:r>
                      <a:r>
                        <a:rPr kumimoji="1" lang="ja-JP" altLang="en-US" sz="1800" dirty="0" smtClean="0">
                          <a:latin typeface="BIZ UDゴシック" panose="020B0400000000000000" pitchFamily="49" charset="-128"/>
                          <a:ea typeface="BIZ UDゴシック" panose="020B0400000000000000" pitchFamily="49" charset="-128"/>
                        </a:rPr>
                        <a:t>月６日</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県域説明会開催</a:t>
                      </a:r>
                      <a:endParaRPr kumimoji="1" lang="ja-JP" altLang="en-US" sz="1800" dirty="0">
                        <a:latin typeface="BIZ UDゴシック" panose="020B0400000000000000" pitchFamily="49" charset="-128"/>
                        <a:ea typeface="BIZ UDゴシック" panose="020B0400000000000000" pitchFamily="49" charset="-128"/>
                      </a:endParaRPr>
                    </a:p>
                  </a:txBody>
                  <a:tcPr anchor="ctr"/>
                </a:tc>
                <a:tc gridSpan="2">
                  <a:txBody>
                    <a:bodyPr/>
                    <a:lstStyle/>
                    <a:p>
                      <a:pPr>
                        <a:lnSpc>
                          <a:spcPts val="2700"/>
                        </a:lnSpc>
                      </a:pPr>
                      <a:endParaRPr kumimoji="1" lang="ja-JP" altLang="en-US" sz="1800" dirty="0">
                        <a:latin typeface="BIZ UDゴシック" panose="020B0400000000000000" pitchFamily="49" charset="-128"/>
                        <a:ea typeface="BIZ UDゴシック" panose="020B0400000000000000" pitchFamily="49" charset="-128"/>
                      </a:endParaRPr>
                    </a:p>
                  </a:txBody>
                  <a:tcPr anchor="ctr"/>
                </a:tc>
                <a:tc hMerge="1">
                  <a:txBody>
                    <a:bodyPr/>
                    <a:lstStyle/>
                    <a:p>
                      <a:endParaRPr kumimoji="1" lang="ja-JP" altLang="en-US" sz="20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07059456"/>
                  </a:ext>
                </a:extLst>
              </a:tr>
              <a:tr h="426923">
                <a:tc rowSpan="2">
                  <a:txBody>
                    <a:bodyPr/>
                    <a:lstStyle/>
                    <a:p>
                      <a:pPr>
                        <a:lnSpc>
                          <a:spcPts val="2700"/>
                        </a:lnSpc>
                      </a:pPr>
                      <a:r>
                        <a:rPr kumimoji="1" lang="en-US" altLang="ja-JP" sz="1800" dirty="0" smtClean="0">
                          <a:latin typeface="BIZ UDゴシック" panose="020B0400000000000000" pitchFamily="49" charset="-128"/>
                          <a:ea typeface="BIZ UDゴシック" panose="020B0400000000000000" pitchFamily="49" charset="-128"/>
                        </a:rPr>
                        <a:t>12</a:t>
                      </a:r>
                      <a:r>
                        <a:rPr kumimoji="1" lang="ja-JP" altLang="en-US" sz="1800" dirty="0" smtClean="0">
                          <a:latin typeface="BIZ UDゴシック" panose="020B0400000000000000" pitchFamily="49" charset="-128"/>
                          <a:ea typeface="BIZ UDゴシック" panose="020B0400000000000000" pitchFamily="49" charset="-128"/>
                        </a:rPr>
                        <a:t>月７日～</a:t>
                      </a:r>
                      <a:endParaRPr kumimoji="1" lang="en-US" altLang="ja-JP" sz="1800" dirty="0" smtClean="0">
                        <a:latin typeface="BIZ UDゴシック" panose="020B0400000000000000" pitchFamily="49" charset="-128"/>
                        <a:ea typeface="BIZ UDゴシック" panose="020B0400000000000000" pitchFamily="49" charset="-128"/>
                      </a:endParaRPr>
                    </a:p>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６年１月下旬</a:t>
                      </a:r>
                      <a:endParaRPr kumimoji="1" lang="ja-JP" altLang="en-US" sz="1800" dirty="0">
                        <a:latin typeface="BIZ UDゴシック" panose="020B0400000000000000" pitchFamily="49" charset="-128"/>
                        <a:ea typeface="BIZ UDゴシック" panose="020B0400000000000000" pitchFamily="49" charset="-128"/>
                      </a:endParaRPr>
                    </a:p>
                  </a:txBody>
                  <a:tcPr anchor="ctr"/>
                </a:tc>
                <a:tc rowSpan="2">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申請期間</a:t>
                      </a:r>
                      <a:endParaRPr kumimoji="1" lang="ja-JP" altLang="en-US" sz="1800" dirty="0">
                        <a:latin typeface="BIZ UDゴシック" panose="020B0400000000000000" pitchFamily="49" charset="-128"/>
                        <a:ea typeface="BIZ UDゴシック" panose="020B0400000000000000" pitchFamily="49" charset="-128"/>
                      </a:endParaRPr>
                    </a:p>
                  </a:txBody>
                  <a:tcPr anchor="ctr"/>
                </a:tc>
                <a:tc gridSpan="2">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県協議会締切日を踏まえて取組実施者の締切期日を設定</a:t>
                      </a:r>
                      <a:endParaRPr kumimoji="1" lang="ja-JP" altLang="en-US" sz="1800" dirty="0">
                        <a:latin typeface="BIZ UDゴシック" panose="020B0400000000000000" pitchFamily="49" charset="-128"/>
                        <a:ea typeface="BIZ UDゴシック" panose="020B0400000000000000" pitchFamily="49" charset="-128"/>
                      </a:endParaRPr>
                    </a:p>
                  </a:txBody>
                  <a:tcPr anchor="ctr"/>
                </a:tc>
                <a:tc hMerge="1">
                  <a:txBody>
                    <a:bodyPr/>
                    <a:lstStyle/>
                    <a:p>
                      <a:endParaRPr kumimoji="1" lang="ja-JP" altLang="en-US" sz="20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60128992"/>
                  </a:ext>
                </a:extLst>
              </a:tr>
              <a:tr h="1101011">
                <a:tc vMerge="1">
                  <a:txBody>
                    <a:bodyPr/>
                    <a:lstStyle/>
                    <a:p>
                      <a:endParaRPr kumimoji="1" lang="ja-JP" altLang="en-US" sz="20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nSpc>
                          <a:spcPts val="2700"/>
                        </a:lnSpc>
                      </a:pPr>
                      <a:r>
                        <a:rPr kumimoji="1" lang="zh-CN"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2</a:t>
                      </a:r>
                      <a:r>
                        <a:rPr kumimoji="1" lang="zh-CN" altLang="en-US" sz="1800" dirty="0" smtClean="0">
                          <a:latin typeface="BIZ UDゴシック" panose="020B0400000000000000" pitchFamily="49" charset="-128"/>
                          <a:ea typeface="BIZ UDゴシック" panose="020B0400000000000000" pitchFamily="49" charset="-128"/>
                        </a:rPr>
                        <a:t>号</a:t>
                      </a:r>
                    </a:p>
                    <a:p>
                      <a:pPr>
                        <a:lnSpc>
                          <a:spcPts val="2700"/>
                        </a:lnSpc>
                      </a:pPr>
                      <a:r>
                        <a:rPr kumimoji="1" lang="zh-CN" altLang="en-US" sz="1800" dirty="0" smtClean="0">
                          <a:latin typeface="BIZ UDゴシック" panose="020B0400000000000000" pitchFamily="49" charset="-128"/>
                          <a:ea typeface="BIZ UDゴシック" panose="020B0400000000000000" pitchFamily="49" charset="-128"/>
                        </a:rPr>
                        <a:t>申請書参考</a:t>
                      </a:r>
                      <a:r>
                        <a:rPr kumimoji="1" lang="ja-JP" altLang="en-US" sz="1800" dirty="0" smtClean="0">
                          <a:latin typeface="BIZ UDゴシック" panose="020B0400000000000000" pitchFamily="49" charset="-128"/>
                          <a:ea typeface="BIZ UDゴシック" panose="020B0400000000000000" pitchFamily="49" charset="-128"/>
                        </a:rPr>
                        <a:t>（</a:t>
                      </a:r>
                      <a:r>
                        <a:rPr kumimoji="1" lang="zh-CN" altLang="en-US" sz="1800" dirty="0" smtClean="0">
                          <a:latin typeface="BIZ UDゴシック" panose="020B0400000000000000" pitchFamily="49" charset="-128"/>
                          <a:ea typeface="BIZ UDゴシック" panose="020B0400000000000000" pitchFamily="49" charset="-128"/>
                        </a:rPr>
                        <a:t>任意</a:t>
                      </a:r>
                      <a:r>
                        <a:rPr kumimoji="1" lang="ja-JP" altLang="en-US" sz="1800" dirty="0" smtClean="0">
                          <a:latin typeface="BIZ UDゴシック" panose="020B0400000000000000" pitchFamily="49" charset="-128"/>
                          <a:ea typeface="BIZ UDゴシック" panose="020B0400000000000000" pitchFamily="49" charset="-128"/>
                        </a:rPr>
                        <a:t>様式）</a:t>
                      </a:r>
                      <a:endParaRPr kumimoji="1" lang="en-US" altLang="zh-CN" sz="1800" dirty="0" smtClean="0">
                        <a:latin typeface="BIZ UDゴシック" panose="020B0400000000000000" pitchFamily="49" charset="-128"/>
                        <a:ea typeface="BIZ UDゴシック" panose="020B0400000000000000" pitchFamily="49" charset="-128"/>
                      </a:endParaRPr>
                    </a:p>
                    <a:p>
                      <a:pPr>
                        <a:lnSpc>
                          <a:spcPts val="2700"/>
                        </a:lnSpc>
                      </a:pPr>
                      <a:r>
                        <a:rPr kumimoji="1" lang="zh-CN"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3</a:t>
                      </a:r>
                      <a:r>
                        <a:rPr kumimoji="1" lang="zh-CN" altLang="en-US" sz="1800" dirty="0" smtClean="0">
                          <a:latin typeface="BIZ UDゴシック" panose="020B0400000000000000" pitchFamily="49" charset="-128"/>
                          <a:ea typeface="BIZ UDゴシック" panose="020B0400000000000000" pitchFamily="49" charset="-128"/>
                        </a:rPr>
                        <a:t>号</a:t>
                      </a:r>
                      <a:r>
                        <a:rPr kumimoji="1" lang="ja-JP" altLang="en-US" sz="1800" dirty="0" smtClean="0">
                          <a:latin typeface="BIZ UDゴシック" panose="020B0400000000000000" pitchFamily="49" charset="-128"/>
                          <a:ea typeface="BIZ UDゴシック" panose="020B0400000000000000" pitchFamily="49" charset="-128"/>
                        </a:rPr>
                        <a:t>（未申請者のみ）</a:t>
                      </a:r>
                      <a:endParaRPr kumimoji="1" lang="zh-CN" altLang="en-US" sz="1800" dirty="0" smtClean="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参加農業者→取組実施者</a:t>
                      </a:r>
                      <a:endParaRPr kumimoji="1" lang="ja-JP" altLang="en-US" sz="18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51594848"/>
                  </a:ext>
                </a:extLst>
              </a:tr>
              <a:tr h="763967">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６年２月５日</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県協議会締切日</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1-1</a:t>
                      </a:r>
                      <a:r>
                        <a:rPr kumimoji="1" lang="ja-JP" altLang="en-US" sz="1800" dirty="0" smtClean="0">
                          <a:latin typeface="BIZ UDゴシック" panose="020B0400000000000000" pitchFamily="49" charset="-128"/>
                          <a:ea typeface="BIZ UDゴシック" panose="020B0400000000000000" pitchFamily="49" charset="-128"/>
                        </a:rPr>
                        <a:t>号、</a:t>
                      </a:r>
                      <a:r>
                        <a:rPr kumimoji="1" lang="en-US" altLang="ja-JP" sz="1800" dirty="0" smtClean="0">
                          <a:latin typeface="BIZ UDゴシック" panose="020B0400000000000000" pitchFamily="49" charset="-128"/>
                          <a:ea typeface="BIZ UDゴシック" panose="020B0400000000000000" pitchFamily="49" charset="-128"/>
                        </a:rPr>
                        <a:t>1-2</a:t>
                      </a:r>
                      <a:r>
                        <a:rPr kumimoji="1" lang="ja-JP" altLang="en-US" sz="1800" dirty="0" smtClean="0">
                          <a:latin typeface="BIZ UDゴシック" panose="020B0400000000000000" pitchFamily="49" charset="-128"/>
                          <a:ea typeface="BIZ UDゴシック" panose="020B0400000000000000" pitchFamily="49" charset="-128"/>
                        </a:rPr>
                        <a:t>号</a:t>
                      </a:r>
                      <a:endParaRPr kumimoji="1" lang="en-US" altLang="ja-JP" sz="1800" dirty="0" smtClean="0">
                        <a:latin typeface="BIZ UDゴシック" panose="020B0400000000000000" pitchFamily="49" charset="-128"/>
                        <a:ea typeface="BIZ UDゴシック" panose="020B0400000000000000" pitchFamily="49" charset="-128"/>
                      </a:endParaRPr>
                    </a:p>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3</a:t>
                      </a:r>
                      <a:r>
                        <a:rPr kumimoji="1" lang="ja-JP" altLang="en-US" sz="1800" dirty="0" smtClean="0">
                          <a:latin typeface="BIZ UDゴシック" panose="020B0400000000000000" pitchFamily="49" charset="-128"/>
                          <a:ea typeface="BIZ UDゴシック" panose="020B0400000000000000" pitchFamily="49" charset="-128"/>
                        </a:rPr>
                        <a:t>号（未申請者分のみ）</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取組実施者→県協議会</a:t>
                      </a:r>
                      <a:endParaRPr kumimoji="1" lang="en-US" altLang="ja-JP" sz="1800" dirty="0" smtClean="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521432931"/>
                  </a:ext>
                </a:extLst>
              </a:tr>
              <a:tr h="441610">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２月中旬～</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採択通知</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4</a:t>
                      </a:r>
                      <a:r>
                        <a:rPr kumimoji="1" lang="ja-JP" altLang="en-US" sz="1800" dirty="0" smtClean="0">
                          <a:latin typeface="BIZ UDゴシック" panose="020B0400000000000000" pitchFamily="49" charset="-128"/>
                          <a:ea typeface="BIZ UDゴシック" panose="020B0400000000000000" pitchFamily="49" charset="-128"/>
                        </a:rPr>
                        <a:t>号</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県協議会→取組実施者</a:t>
                      </a:r>
                      <a:endParaRPr kumimoji="1" lang="ja-JP" altLang="en-US" sz="18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861013008"/>
                  </a:ext>
                </a:extLst>
              </a:tr>
              <a:tr h="426923">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２月中旬～</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振込先口座情報</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i="0" dirty="0" smtClean="0">
                          <a:solidFill>
                            <a:srgbClr val="00B0F0"/>
                          </a:solidFill>
                          <a:latin typeface="BIZ UDゴシック" panose="020B0400000000000000" pitchFamily="49" charset="-128"/>
                          <a:ea typeface="BIZ UDゴシック" panose="020B0400000000000000" pitchFamily="49" charset="-128"/>
                        </a:rPr>
                        <a:t>様式第</a:t>
                      </a:r>
                      <a:r>
                        <a:rPr kumimoji="1" lang="en-US" altLang="ja-JP" sz="1800" i="0" dirty="0" smtClean="0">
                          <a:solidFill>
                            <a:srgbClr val="00B0F0"/>
                          </a:solidFill>
                          <a:latin typeface="BIZ UDゴシック" panose="020B0400000000000000" pitchFamily="49" charset="-128"/>
                          <a:ea typeface="BIZ UDゴシック" panose="020B0400000000000000" pitchFamily="49" charset="-128"/>
                        </a:rPr>
                        <a:t>4</a:t>
                      </a:r>
                      <a:r>
                        <a:rPr kumimoji="1" lang="ja-JP" altLang="en-US" sz="1800" i="0" dirty="0" smtClean="0">
                          <a:solidFill>
                            <a:srgbClr val="00B0F0"/>
                          </a:solidFill>
                          <a:latin typeface="BIZ UDゴシック" panose="020B0400000000000000" pitchFamily="49" charset="-128"/>
                          <a:ea typeface="BIZ UDゴシック" panose="020B0400000000000000" pitchFamily="49" charset="-128"/>
                        </a:rPr>
                        <a:t>号</a:t>
                      </a:r>
                      <a:r>
                        <a:rPr kumimoji="1" lang="en-US" altLang="ja-JP" sz="1800" i="0" dirty="0" smtClean="0">
                          <a:solidFill>
                            <a:srgbClr val="00B0F0"/>
                          </a:solidFill>
                          <a:latin typeface="BIZ UDゴシック" panose="020B0400000000000000" pitchFamily="49" charset="-128"/>
                          <a:ea typeface="BIZ UDゴシック" panose="020B0400000000000000" pitchFamily="49" charset="-128"/>
                        </a:rPr>
                        <a:t>(</a:t>
                      </a:r>
                      <a:r>
                        <a:rPr kumimoji="1" lang="ja-JP" altLang="en-US" sz="1800" i="0" dirty="0" smtClean="0">
                          <a:solidFill>
                            <a:srgbClr val="00B0F0"/>
                          </a:solidFill>
                          <a:latin typeface="BIZ UDゴシック" panose="020B0400000000000000" pitchFamily="49" charset="-128"/>
                          <a:ea typeface="BIZ UDゴシック" panose="020B0400000000000000" pitchFamily="49" charset="-128"/>
                        </a:rPr>
                        <a:t>振込先が変更の場合</a:t>
                      </a:r>
                      <a:r>
                        <a:rPr kumimoji="1" lang="en-US" altLang="ja-JP" sz="1800" i="0" dirty="0" smtClean="0">
                          <a:solidFill>
                            <a:srgbClr val="00B0F0"/>
                          </a:solidFill>
                          <a:latin typeface="BIZ UDゴシック" panose="020B0400000000000000" pitchFamily="49" charset="-128"/>
                          <a:ea typeface="BIZ UDゴシック" panose="020B0400000000000000" pitchFamily="49" charset="-128"/>
                        </a:rPr>
                        <a:t>)</a:t>
                      </a:r>
                      <a:endParaRPr kumimoji="1" lang="ja-JP" altLang="en-US" sz="1800" i="0" dirty="0">
                        <a:solidFill>
                          <a:srgbClr val="00B0F0"/>
                        </a:solidFill>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取組実施者→県協議会</a:t>
                      </a:r>
                      <a:endParaRPr kumimoji="1" lang="ja-JP" altLang="en-US" sz="18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604473046"/>
                  </a:ext>
                </a:extLst>
              </a:tr>
              <a:tr h="470356">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２月下旬～</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支援金交付</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県協議会→取組実施者</a:t>
                      </a:r>
                      <a:endParaRPr kumimoji="1" lang="en-US" altLang="ja-JP" sz="1800" dirty="0" smtClean="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556476328"/>
                  </a:ext>
                </a:extLst>
              </a:tr>
              <a:tr h="485344">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２月下旬～</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支援金支払</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取組実施者→参加農業者</a:t>
                      </a:r>
                      <a:endParaRPr kumimoji="1" lang="en-US" altLang="ja-JP" sz="1800" dirty="0" smtClean="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82697550"/>
                  </a:ext>
                </a:extLst>
              </a:tr>
              <a:tr h="1382568">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（２月</a:t>
                      </a:r>
                      <a:r>
                        <a:rPr kumimoji="1" lang="en-US" altLang="ja-JP" sz="1800" dirty="0" smtClean="0">
                          <a:latin typeface="BIZ UDゴシック" panose="020B0400000000000000" pitchFamily="49" charset="-128"/>
                          <a:ea typeface="BIZ UDゴシック" panose="020B0400000000000000" pitchFamily="49" charset="-128"/>
                        </a:rPr>
                        <a:t>28</a:t>
                      </a:r>
                      <a:r>
                        <a:rPr kumimoji="1" lang="ja-JP" altLang="en-US" sz="1800" dirty="0" smtClean="0">
                          <a:latin typeface="BIZ UDゴシック" panose="020B0400000000000000" pitchFamily="49" charset="-128"/>
                          <a:ea typeface="BIZ UDゴシック" panose="020B0400000000000000" pitchFamily="49" charset="-128"/>
                        </a:rPr>
                        <a:t>日）</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（取組実績報告書）</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5</a:t>
                      </a:r>
                      <a:r>
                        <a:rPr kumimoji="1" lang="ja-JP" altLang="en-US" sz="1800" dirty="0" smtClean="0">
                          <a:latin typeface="BIZ UDゴシック" panose="020B0400000000000000" pitchFamily="49" charset="-128"/>
                          <a:ea typeface="BIZ UDゴシック" panose="020B0400000000000000" pitchFamily="49" charset="-128"/>
                        </a:rPr>
                        <a:t>号）</a:t>
                      </a:r>
                      <a:endParaRPr kumimoji="1" lang="en-US" altLang="ja-JP" sz="1800" dirty="0" smtClean="0">
                        <a:latin typeface="BIZ UDゴシック" panose="020B0400000000000000" pitchFamily="49" charset="-128"/>
                        <a:ea typeface="BIZ UDゴシック" panose="020B0400000000000000" pitchFamily="49" charset="-128"/>
                      </a:endParaRPr>
                    </a:p>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（参考様式第</a:t>
                      </a:r>
                      <a:r>
                        <a:rPr kumimoji="1" lang="en-US" altLang="ja-JP" sz="1800" dirty="0" smtClean="0">
                          <a:latin typeface="BIZ UDゴシック" panose="020B0400000000000000" pitchFamily="49" charset="-128"/>
                          <a:ea typeface="BIZ UDゴシック" panose="020B0400000000000000" pitchFamily="49" charset="-128"/>
                        </a:rPr>
                        <a:t>1-1</a:t>
                      </a:r>
                      <a:r>
                        <a:rPr kumimoji="1" lang="ja-JP" altLang="en-US" sz="1800" dirty="0" smtClean="0">
                          <a:latin typeface="BIZ UDゴシック" panose="020B0400000000000000" pitchFamily="49" charset="-128"/>
                          <a:ea typeface="BIZ UDゴシック" panose="020B0400000000000000" pitchFamily="49" charset="-128"/>
                        </a:rPr>
                        <a:t>号別添、</a:t>
                      </a:r>
                      <a:r>
                        <a:rPr kumimoji="1" lang="en-US" altLang="ja-JP" sz="1800" dirty="0" smtClean="0">
                          <a:latin typeface="BIZ UDゴシック" panose="020B0400000000000000" pitchFamily="49" charset="-128"/>
                          <a:ea typeface="BIZ UDゴシック" panose="020B0400000000000000" pitchFamily="49" charset="-128"/>
                        </a:rPr>
                        <a:t>1-2</a:t>
                      </a:r>
                      <a:r>
                        <a:rPr kumimoji="1" lang="ja-JP" altLang="en-US" sz="1800" dirty="0" smtClean="0">
                          <a:latin typeface="BIZ UDゴシック" panose="020B0400000000000000" pitchFamily="49" charset="-128"/>
                          <a:ea typeface="BIZ UDゴシック" panose="020B0400000000000000" pitchFamily="49" charset="-128"/>
                        </a:rPr>
                        <a:t>号）</a:t>
                      </a:r>
                      <a:endParaRPr kumimoji="1" lang="ja-JP" altLang="en-US" sz="1800" dirty="0">
                        <a:latin typeface="BIZ UDゴシック" panose="020B0400000000000000" pitchFamily="49" charset="-128"/>
                        <a:ea typeface="BIZ UDゴシック" panose="020B0400000000000000" pitchFamily="49" charset="-128"/>
                      </a:endParaRPr>
                    </a:p>
                  </a:txBody>
                  <a:tcPr anchor="ctr"/>
                </a:tc>
                <a:tc>
                  <a:txBody>
                    <a:bodyPr/>
                    <a:lstStyle/>
                    <a:p>
                      <a:pPr>
                        <a:lnSpc>
                          <a:spcPts val="2700"/>
                        </a:lnSpc>
                      </a:pPr>
                      <a:r>
                        <a:rPr kumimoji="1" lang="ja-JP" altLang="en-US" sz="1800" dirty="0" smtClean="0">
                          <a:latin typeface="BIZ UDゴシック" panose="020B0400000000000000" pitchFamily="49" charset="-128"/>
                          <a:ea typeface="BIZ UDゴシック" panose="020B0400000000000000" pitchFamily="49" charset="-128"/>
                        </a:rPr>
                        <a:t>（取組実施者→県協議会）</a:t>
                      </a:r>
                      <a:endParaRPr kumimoji="1" lang="en-US" altLang="ja-JP" sz="1800" dirty="0" smtClean="0">
                        <a:latin typeface="BIZ UDゴシック" panose="020B0400000000000000" pitchFamily="49" charset="-128"/>
                        <a:ea typeface="BIZ UDゴシック" panose="020B0400000000000000" pitchFamily="49" charset="-128"/>
                      </a:endParaRPr>
                    </a:p>
                    <a:p>
                      <a:pPr>
                        <a:lnSpc>
                          <a:spcPts val="2700"/>
                        </a:lnSpc>
                      </a:pPr>
                      <a:r>
                        <a:rPr kumimoji="1" lang="ja-JP" altLang="en-US" sz="1600" u="sng" dirty="0" smtClean="0">
                          <a:solidFill>
                            <a:srgbClr val="FF0000"/>
                          </a:solidFill>
                          <a:latin typeface="BIZ UDゴシック" panose="020B0400000000000000" pitchFamily="49" charset="-128"/>
                          <a:ea typeface="BIZ UDゴシック" panose="020B0400000000000000" pitchFamily="49" charset="-128"/>
                        </a:rPr>
                        <a:t>申請時の提出書類（確定後）を報告書として扱うため、変更がない場合は対応不要</a:t>
                      </a:r>
                      <a:endParaRPr kumimoji="1" lang="ja-JP" altLang="en-US" sz="1600" u="sng" dirty="0">
                        <a:solidFill>
                          <a:srgbClr val="FF0000"/>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836794824"/>
                  </a:ext>
                </a:extLst>
              </a:tr>
            </a:tbl>
          </a:graphicData>
        </a:graphic>
      </p:graphicFrame>
      <p:sp>
        <p:nvSpPr>
          <p:cNvPr id="11" name="正方形/長方形 10"/>
          <p:cNvSpPr/>
          <p:nvPr/>
        </p:nvSpPr>
        <p:spPr>
          <a:xfrm>
            <a:off x="4864608" y="5747135"/>
            <a:ext cx="3383280" cy="11964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・支援金は円単位。小数点以下は</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smtClean="0">
                <a:latin typeface="BIZ UDゴシック" panose="020B0400000000000000" pitchFamily="49" charset="-128"/>
                <a:ea typeface="BIZ UDゴシック" panose="020B0400000000000000" pitchFamily="49" charset="-128"/>
              </a:rPr>
              <a:t>切り捨て</a:t>
            </a:r>
            <a:r>
              <a:rPr kumimoji="1" lang="en-US" altLang="ja-JP" sz="1400" dirty="0" smtClean="0">
                <a:latin typeface="BIZ UDゴシック" panose="020B0400000000000000" pitchFamily="49" charset="-128"/>
                <a:ea typeface="BIZ UDゴシック" panose="020B0400000000000000" pitchFamily="49" charset="-128"/>
              </a:rPr>
              <a:t>(</a:t>
            </a:r>
            <a:r>
              <a:rPr kumimoji="1" lang="ja-JP" altLang="en-US" sz="1400" dirty="0" smtClean="0">
                <a:latin typeface="BIZ UDゴシック" panose="020B0400000000000000" pitchFamily="49" charset="-128"/>
                <a:ea typeface="BIZ UDゴシック" panose="020B0400000000000000" pitchFamily="49" charset="-128"/>
              </a:rPr>
              <a:t>参考様式</a:t>
            </a:r>
            <a:r>
              <a:rPr kumimoji="1" lang="en-US" altLang="ja-JP" sz="1400" dirty="0" smtClean="0">
                <a:latin typeface="BIZ UDゴシック" panose="020B0400000000000000" pitchFamily="49" charset="-128"/>
                <a:ea typeface="BIZ UDゴシック" panose="020B0400000000000000" pitchFamily="49" charset="-128"/>
              </a:rPr>
              <a:t>1</a:t>
            </a:r>
            <a:r>
              <a:rPr kumimoji="1" lang="ja-JP" altLang="en-US" sz="1400" dirty="0" smtClean="0">
                <a:latin typeface="BIZ UDゴシック" panose="020B0400000000000000" pitchFamily="49" charset="-128"/>
                <a:ea typeface="BIZ UDゴシック" panose="020B0400000000000000" pitchFamily="49" charset="-128"/>
              </a:rPr>
              <a:t>－</a:t>
            </a:r>
            <a:r>
              <a:rPr kumimoji="1" lang="en-US" altLang="ja-JP" sz="1400" dirty="0" smtClean="0">
                <a:latin typeface="BIZ UDゴシック" panose="020B0400000000000000" pitchFamily="49" charset="-128"/>
                <a:ea typeface="BIZ UDゴシック" panose="020B0400000000000000" pitchFamily="49" charset="-128"/>
              </a:rPr>
              <a:t>2</a:t>
            </a:r>
            <a:r>
              <a:rPr kumimoji="1" lang="ja-JP" altLang="en-US" sz="1400" dirty="0" smtClean="0">
                <a:latin typeface="BIZ UDゴシック" panose="020B0400000000000000" pitchFamily="49" charset="-128"/>
                <a:ea typeface="BIZ UDゴシック" panose="020B0400000000000000" pitchFamily="49" charset="-128"/>
              </a:rPr>
              <a:t>号参照</a:t>
            </a:r>
            <a:r>
              <a:rPr kumimoji="1" lang="en-US" altLang="ja-JP" sz="1400" dirty="0" smtClean="0">
                <a:latin typeface="BIZ UDゴシック" panose="020B0400000000000000" pitchFamily="49" charset="-128"/>
                <a:ea typeface="BIZ UDゴシック" panose="020B0400000000000000" pitchFamily="49" charset="-128"/>
              </a:rPr>
              <a:t>)</a:t>
            </a:r>
          </a:p>
          <a:p>
            <a:r>
              <a:rPr kumimoji="1" lang="ja-JP" altLang="en-US" sz="1400" dirty="0" smtClean="0">
                <a:latin typeface="BIZ UDゴシック" panose="020B0400000000000000" pitchFamily="49" charset="-128"/>
                <a:ea typeface="BIZ UDゴシック" panose="020B0400000000000000" pitchFamily="49" charset="-128"/>
              </a:rPr>
              <a:t>・取組実施者が参加農業者に振り込む</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　場合に発生する振込手数料を支援金</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smtClean="0">
                <a:latin typeface="BIZ UDゴシック" panose="020B0400000000000000" pitchFamily="49" charset="-128"/>
                <a:ea typeface="BIZ UDゴシック" panose="020B0400000000000000" pitchFamily="49" charset="-128"/>
              </a:rPr>
              <a:t>から控除することは可能とする</a:t>
            </a:r>
            <a:endParaRPr kumimoji="1"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96601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8</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a:solidFill>
                  <a:schemeClr val="tx1"/>
                </a:solidFill>
                <a:latin typeface="BIZ UDゴシック" panose="020B0400000000000000" pitchFamily="49" charset="-128"/>
                <a:ea typeface="BIZ UDゴシック" panose="020B0400000000000000" pitchFamily="49" charset="-128"/>
              </a:rPr>
              <a:t>４</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．支援金シミュレーション</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p:cNvSpPr/>
          <p:nvPr/>
        </p:nvSpPr>
        <p:spPr>
          <a:xfrm>
            <a:off x="471774" y="6818393"/>
            <a:ext cx="11062206" cy="10972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smtClean="0">
                <a:latin typeface="BIZ UDゴシック" panose="020B0400000000000000" pitchFamily="49" charset="-128"/>
                <a:ea typeface="BIZ UDゴシック" panose="020B0400000000000000" pitchFamily="49" charset="-128"/>
              </a:rPr>
              <a:t>注１）肥料費は秋肥の購入額</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注２）支援金受領額は、市町村やＪＡが助成する額を反映していない。</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注３）令和４年秋肥と申請金額同額で比較した場合の支援金受取額は約</a:t>
            </a:r>
            <a:r>
              <a:rPr kumimoji="1" lang="en-US" altLang="ja-JP" sz="1600" dirty="0" smtClean="0">
                <a:latin typeface="BIZ UDゴシック" panose="020B0400000000000000" pitchFamily="49" charset="-128"/>
                <a:ea typeface="BIZ UDゴシック" panose="020B0400000000000000" pitchFamily="49" charset="-128"/>
              </a:rPr>
              <a:t>21.8</a:t>
            </a:r>
            <a:r>
              <a:rPr kumimoji="1" lang="ja-JP" altLang="en-US" sz="1600" dirty="0" smtClean="0">
                <a:latin typeface="BIZ UDゴシック" panose="020B0400000000000000" pitchFamily="49" charset="-128"/>
                <a:ea typeface="BIZ UDゴシック" panose="020B0400000000000000" pitchFamily="49" charset="-128"/>
              </a:rPr>
              <a:t>％</a:t>
            </a:r>
            <a:endParaRPr kumimoji="1" lang="en-US" altLang="ja-JP" sz="1600" dirty="0" smtClean="0">
              <a:latin typeface="BIZ UDゴシック" panose="020B0400000000000000" pitchFamily="49" charset="-128"/>
              <a:ea typeface="BIZ UDゴシック" panose="020B0400000000000000" pitchFamily="49" charset="-128"/>
            </a:endParaRPr>
          </a:p>
          <a:p>
            <a:r>
              <a:rPr kumimoji="1" lang="ja-JP" altLang="en-US" sz="1600" dirty="0" smtClean="0">
                <a:latin typeface="BIZ UDゴシック" panose="020B0400000000000000" pitchFamily="49" charset="-128"/>
                <a:ea typeface="BIZ UDゴシック" panose="020B0400000000000000" pitchFamily="49" charset="-128"/>
              </a:rPr>
              <a:t>注４）支援金受領額は小数点以下を切り捨てする。</a:t>
            </a:r>
            <a:endParaRPr kumimoji="1" lang="ja-JP" altLang="en-US" sz="1600" dirty="0">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8936613"/>
              </p:ext>
            </p:extLst>
          </p:nvPr>
        </p:nvGraphicFramePr>
        <p:xfrm>
          <a:off x="182882" y="1585231"/>
          <a:ext cx="11781262" cy="5085080"/>
        </p:xfrm>
        <a:graphic>
          <a:graphicData uri="http://schemas.openxmlformats.org/drawingml/2006/table">
            <a:tbl>
              <a:tblPr firstRow="1" bandRow="1">
                <a:tableStyleId>{5940675A-B579-460E-94D1-54222C63F5DA}</a:tableStyleId>
              </a:tblPr>
              <a:tblGrid>
                <a:gridCol w="1591054">
                  <a:extLst>
                    <a:ext uri="{9D8B030D-6E8A-4147-A177-3AD203B41FA5}">
                      <a16:colId xmlns:a16="http://schemas.microsoft.com/office/drawing/2014/main" val="2026008023"/>
                    </a:ext>
                  </a:extLst>
                </a:gridCol>
                <a:gridCol w="1847088">
                  <a:extLst>
                    <a:ext uri="{9D8B030D-6E8A-4147-A177-3AD203B41FA5}">
                      <a16:colId xmlns:a16="http://schemas.microsoft.com/office/drawing/2014/main" val="2289115281"/>
                    </a:ext>
                  </a:extLst>
                </a:gridCol>
                <a:gridCol w="457200">
                  <a:extLst>
                    <a:ext uri="{9D8B030D-6E8A-4147-A177-3AD203B41FA5}">
                      <a16:colId xmlns:a16="http://schemas.microsoft.com/office/drawing/2014/main" val="2074061360"/>
                    </a:ext>
                  </a:extLst>
                </a:gridCol>
                <a:gridCol w="1591056">
                  <a:extLst>
                    <a:ext uri="{9D8B030D-6E8A-4147-A177-3AD203B41FA5}">
                      <a16:colId xmlns:a16="http://schemas.microsoft.com/office/drawing/2014/main" val="2237420892"/>
                    </a:ext>
                  </a:extLst>
                </a:gridCol>
                <a:gridCol w="932688">
                  <a:extLst>
                    <a:ext uri="{9D8B030D-6E8A-4147-A177-3AD203B41FA5}">
                      <a16:colId xmlns:a16="http://schemas.microsoft.com/office/drawing/2014/main" val="3220821383"/>
                    </a:ext>
                  </a:extLst>
                </a:gridCol>
                <a:gridCol w="950976">
                  <a:extLst>
                    <a:ext uri="{9D8B030D-6E8A-4147-A177-3AD203B41FA5}">
                      <a16:colId xmlns:a16="http://schemas.microsoft.com/office/drawing/2014/main" val="822506942"/>
                    </a:ext>
                  </a:extLst>
                </a:gridCol>
                <a:gridCol w="896112">
                  <a:extLst>
                    <a:ext uri="{9D8B030D-6E8A-4147-A177-3AD203B41FA5}">
                      <a16:colId xmlns:a16="http://schemas.microsoft.com/office/drawing/2014/main" val="4009672140"/>
                    </a:ext>
                  </a:extLst>
                </a:gridCol>
                <a:gridCol w="1627632">
                  <a:extLst>
                    <a:ext uri="{9D8B030D-6E8A-4147-A177-3AD203B41FA5}">
                      <a16:colId xmlns:a16="http://schemas.microsoft.com/office/drawing/2014/main" val="4119920142"/>
                    </a:ext>
                  </a:extLst>
                </a:gridCol>
                <a:gridCol w="1887456">
                  <a:extLst>
                    <a:ext uri="{9D8B030D-6E8A-4147-A177-3AD203B41FA5}">
                      <a16:colId xmlns:a16="http://schemas.microsoft.com/office/drawing/2014/main" val="2311369306"/>
                    </a:ext>
                  </a:extLst>
                </a:gridCol>
              </a:tblGrid>
              <a:tr h="320040">
                <a:tc rowSpan="2">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令和４年</a:t>
                      </a:r>
                      <a:endParaRPr kumimoji="1" lang="en-US" altLang="ja-JP" sz="1800" dirty="0" smtClean="0">
                        <a:latin typeface="BIZ UDゴシック" panose="020B0400000000000000" pitchFamily="49" charset="-128"/>
                        <a:ea typeface="BIZ UDゴシック" panose="020B0400000000000000" pitchFamily="49" charset="-128"/>
                      </a:endParaRPr>
                    </a:p>
                    <a:p>
                      <a:pPr algn="ctr"/>
                      <a:r>
                        <a:rPr kumimoji="1" lang="ja-JP" altLang="en-US" sz="1800" dirty="0" smtClean="0">
                          <a:latin typeface="BIZ UDゴシック" panose="020B0400000000000000" pitchFamily="49" charset="-128"/>
                          <a:ea typeface="BIZ UDゴシック" panose="020B0400000000000000" pitchFamily="49" charset="-128"/>
                        </a:rPr>
                        <a:t>肥料費①</a:t>
                      </a:r>
                      <a:endParaRPr kumimoji="1" lang="ja-JP" altLang="en-US" sz="1800" dirty="0">
                        <a:latin typeface="BIZ UDゴシック" panose="020B0400000000000000" pitchFamily="49" charset="-128"/>
                        <a:ea typeface="BIZ UDゴシック" panose="020B0400000000000000" pitchFamily="49" charset="-128"/>
                      </a:endParaRPr>
                    </a:p>
                  </a:txBody>
                  <a:tcPr anchor="ctr">
                    <a:solidFill>
                      <a:srgbClr val="99FF66"/>
                    </a:solidFill>
                  </a:tcPr>
                </a:tc>
                <a:tc rowSpan="2">
                  <a:txBody>
                    <a:bodyPr/>
                    <a:lstStyle/>
                    <a:p>
                      <a:pPr marL="0" indent="0" algn="ctr"/>
                      <a:r>
                        <a:rPr kumimoji="1" lang="ja-JP" altLang="en-US" sz="1800" dirty="0" smtClean="0">
                          <a:latin typeface="BIZ UDゴシック" panose="020B0400000000000000" pitchFamily="49" charset="-128"/>
                          <a:ea typeface="BIZ UDゴシック" panose="020B0400000000000000" pitchFamily="49" charset="-128"/>
                        </a:rPr>
                        <a:t>令和５年みなし</a:t>
                      </a:r>
                      <a:endParaRPr kumimoji="1" lang="en-US" altLang="ja-JP" sz="1800" dirty="0" smtClean="0">
                        <a:latin typeface="BIZ UDゴシック" panose="020B0400000000000000" pitchFamily="49" charset="-128"/>
                        <a:ea typeface="BIZ UDゴシック" panose="020B0400000000000000" pitchFamily="49" charset="-128"/>
                      </a:endParaRPr>
                    </a:p>
                    <a:p>
                      <a:pPr marL="0" indent="0" algn="ctr"/>
                      <a:r>
                        <a:rPr kumimoji="1" lang="ja-JP" altLang="en-US" sz="1800" dirty="0" smtClean="0">
                          <a:latin typeface="BIZ UDゴシック" panose="020B0400000000000000" pitchFamily="49" charset="-128"/>
                          <a:ea typeface="BIZ UDゴシック" panose="020B0400000000000000" pitchFamily="49" charset="-128"/>
                        </a:rPr>
                        <a:t>肥料費②</a:t>
                      </a:r>
                      <a:endParaRPr kumimoji="1" lang="en-US" altLang="ja-JP" sz="1800" dirty="0" smtClean="0">
                        <a:latin typeface="BIZ UDゴシック" panose="020B0400000000000000" pitchFamily="49" charset="-128"/>
                        <a:ea typeface="BIZ UDゴシック" panose="020B0400000000000000" pitchFamily="49" charset="-128"/>
                      </a:endParaRPr>
                    </a:p>
                    <a:p>
                      <a:pPr marL="0" indent="0" algn="ctr"/>
                      <a:r>
                        <a:rPr kumimoji="1" lang="ja-JP" altLang="en-US" sz="1800" dirty="0" smtClean="0">
                          <a:latin typeface="BIZ UDゴシック" panose="020B0400000000000000" pitchFamily="49" charset="-128"/>
                          <a:ea typeface="BIZ UDゴシック" panose="020B0400000000000000" pitchFamily="49" charset="-128"/>
                        </a:rPr>
                        <a:t>（①</a:t>
                      </a:r>
                      <a:r>
                        <a:rPr kumimoji="1" lang="en-US" altLang="ja-JP" sz="1800" dirty="0" smtClean="0">
                          <a:latin typeface="BIZ UDゴシック" panose="020B0400000000000000" pitchFamily="49" charset="-128"/>
                          <a:ea typeface="BIZ UDゴシック" panose="020B0400000000000000" pitchFamily="49" charset="-128"/>
                        </a:rPr>
                        <a:t>×0.792</a:t>
                      </a:r>
                      <a:r>
                        <a:rPr kumimoji="1" lang="ja-JP" altLang="en-US" sz="1800" dirty="0" smtClean="0">
                          <a:latin typeface="BIZ UDゴシック" panose="020B0400000000000000" pitchFamily="49" charset="-128"/>
                          <a:ea typeface="BIZ UDゴシック" panose="020B0400000000000000" pitchFamily="49" charset="-128"/>
                        </a:rPr>
                        <a:t>）</a:t>
                      </a:r>
                      <a:endParaRPr kumimoji="1" lang="ja-JP" altLang="en-US" sz="1800" dirty="0">
                        <a:latin typeface="BIZ UDゴシック" panose="020B0400000000000000" pitchFamily="49" charset="-128"/>
                        <a:ea typeface="BIZ UDゴシック" panose="020B0400000000000000" pitchFamily="49" charset="-128"/>
                      </a:endParaRPr>
                    </a:p>
                  </a:txBody>
                  <a:tcPr anchor="ctr">
                    <a:solidFill>
                      <a:srgbClr val="99FF66"/>
                    </a:solidFill>
                  </a:tcPr>
                </a:tc>
                <a:tc rowSpan="13">
                  <a:txBody>
                    <a:bodyPr/>
                    <a:lstStyle/>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1800" dirty="0" smtClean="0">
                        <a:latin typeface="BIZ UDゴシック" panose="020B0400000000000000" pitchFamily="49" charset="-128"/>
                        <a:ea typeface="BIZ UDゴシック" panose="020B0400000000000000" pitchFamily="49" charset="-128"/>
                      </a:endParaRPr>
                    </a:p>
                    <a:p>
                      <a:pPr algn="ctr">
                        <a:lnSpc>
                          <a:spcPts val="2000"/>
                        </a:lnSpc>
                      </a:pPr>
                      <a:r>
                        <a:rPr kumimoji="1" lang="ja-JP" altLang="en-US" sz="1800" dirty="0" smtClean="0">
                          <a:latin typeface="BIZ UDゴシック" panose="020B0400000000000000" pitchFamily="49" charset="-128"/>
                          <a:ea typeface="BIZ UDゴシック" panose="020B0400000000000000" pitchFamily="49" charset="-128"/>
                        </a:rPr>
                        <a:t>－</a:t>
                      </a:r>
                      <a:endParaRPr kumimoji="1" lang="ja-JP" altLang="en-US" sz="1800" dirty="0">
                        <a:latin typeface="BIZ UDゴシック" panose="020B0400000000000000" pitchFamily="49" charset="-128"/>
                        <a:ea typeface="BIZ UDゴシック" panose="020B0400000000000000" pitchFamily="49" charset="-128"/>
                      </a:endParaRPr>
                    </a:p>
                  </a:txBody>
                  <a:tcPr>
                    <a:noFill/>
                  </a:tcPr>
                </a:tc>
                <a:tc gridSpan="3">
                  <a:txBody>
                    <a:bodyPr/>
                    <a:lstStyle/>
                    <a:p>
                      <a:pPr algn="ctr"/>
                      <a:r>
                        <a:rPr lang="ja-JP" altLang="en-US" sz="1800" dirty="0" smtClean="0">
                          <a:latin typeface="BIZ UDゴシック" panose="020B0400000000000000" pitchFamily="49" charset="-128"/>
                          <a:ea typeface="BIZ UDゴシック" panose="020B0400000000000000" pitchFamily="49" charset="-128"/>
                        </a:rPr>
                        <a:t>令和３年肥料費の計算</a:t>
                      </a:r>
                      <a:endParaRPr lang="ja-JP" altLang="en-US" sz="1800" dirty="0">
                        <a:latin typeface="BIZ UDゴシック" panose="020B0400000000000000" pitchFamily="49" charset="-128"/>
                        <a:ea typeface="BIZ UDゴシック" panose="020B0400000000000000" pitchFamily="49"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9FF66"/>
                    </a:solidFill>
                  </a:tcPr>
                </a:tc>
                <a:tc h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9FF66"/>
                    </a:solidFill>
                  </a:tcPr>
                </a:tc>
                <a:tc h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9FF66"/>
                    </a:solidFill>
                  </a:tcPr>
                </a:tc>
                <a:tc rowSpan="2">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支援率</a:t>
                      </a:r>
                      <a:endParaRPr kumimoji="1" lang="ja-JP" altLang="en-US" sz="1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9FF66"/>
                    </a:solidFill>
                  </a:tcPr>
                </a:tc>
                <a:tc rowSpan="2">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支援金受領額</a:t>
                      </a:r>
                      <a:endParaRPr kumimoji="1" lang="ja-JP" altLang="en-US" sz="1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solidFill>
                      <a:srgbClr val="99FF66"/>
                    </a:solidFill>
                  </a:tcPr>
                </a:tc>
                <a:tc rowSpan="2">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kumimoji="1" lang="ja-JP" altLang="en-US" sz="1800" dirty="0" smtClean="0">
                          <a:latin typeface="BIZ UDゴシック" panose="020B0400000000000000" pitchFamily="49" charset="-128"/>
                          <a:ea typeface="BIZ UDゴシック" panose="020B0400000000000000" pitchFamily="49" charset="-128"/>
                        </a:rPr>
                        <a:t>支援金受領額</a:t>
                      </a:r>
                    </a:p>
                    <a:p>
                      <a:pPr algn="ctr"/>
                      <a:r>
                        <a:rPr kumimoji="1" lang="ja-JP" altLang="en-US" sz="1400" dirty="0" smtClean="0">
                          <a:latin typeface="BIZ UDゴシック" panose="020B0400000000000000" pitchFamily="49" charset="-128"/>
                          <a:ea typeface="BIZ UDゴシック" panose="020B0400000000000000" pitchFamily="49" charset="-128"/>
                        </a:rPr>
                        <a:t>（昨年秋肥・参考）</a:t>
                      </a:r>
                      <a:endParaRPr kumimoji="1" lang="ja-JP" altLang="en-US" sz="1400" dirty="0">
                        <a:latin typeface="BIZ UDゴシック" panose="020B0400000000000000" pitchFamily="49" charset="-128"/>
                        <a:ea typeface="BIZ UDゴシック" panose="020B0400000000000000" pitchFamily="49" charset="-128"/>
                      </a:endParaRPr>
                    </a:p>
                  </a:txBody>
                  <a:tcPr anchor="ctr">
                    <a:solidFill>
                      <a:srgbClr val="99FF66"/>
                    </a:solidFill>
                  </a:tcPr>
                </a:tc>
                <a:extLst>
                  <a:ext uri="{0D108BD9-81ED-4DB2-BD59-A6C34878D82A}">
                    <a16:rowId xmlns:a16="http://schemas.microsoft.com/office/drawing/2014/main" val="735863809"/>
                  </a:ext>
                </a:extLst>
              </a:tr>
              <a:tr h="5313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令和５年みなし肥料費②</a:t>
                      </a:r>
                      <a:endParaRPr kumimoji="1" lang="ja-JP" altLang="en-US" sz="18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9FF66"/>
                    </a:solidFill>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価格</a:t>
                      </a:r>
                      <a:endParaRPr kumimoji="1" lang="en-US" altLang="ja-JP" sz="1800" dirty="0" smtClean="0">
                        <a:latin typeface="BIZ UDゴシック" panose="020B0400000000000000" pitchFamily="49" charset="-128"/>
                        <a:ea typeface="BIZ UDゴシック" panose="020B0400000000000000" pitchFamily="49" charset="-128"/>
                      </a:endParaRPr>
                    </a:p>
                    <a:p>
                      <a:pPr algn="ctr"/>
                      <a:r>
                        <a:rPr kumimoji="1" lang="ja-JP" altLang="en-US" sz="1800" dirty="0" smtClean="0">
                          <a:latin typeface="BIZ UDゴシック" panose="020B0400000000000000" pitchFamily="49" charset="-128"/>
                          <a:ea typeface="BIZ UDゴシック" panose="020B0400000000000000" pitchFamily="49" charset="-128"/>
                        </a:rPr>
                        <a:t>上昇率</a:t>
                      </a:r>
                      <a:endParaRPr kumimoji="1" lang="ja-JP" altLang="en-US" sz="1800" dirty="0">
                        <a:latin typeface="BIZ UDゴシック" panose="020B0400000000000000" pitchFamily="49" charset="-128"/>
                        <a:ea typeface="BIZ UDゴシック" panose="020B0400000000000000" pitchFamily="49" charset="-128"/>
                      </a:endParaRPr>
                    </a:p>
                  </a:txBody>
                  <a:tcPr>
                    <a:lnT w="12700" cap="flat" cmpd="sng" algn="ctr">
                      <a:solidFill>
                        <a:schemeClr val="tx1"/>
                      </a:solidFill>
                      <a:prstDash val="solid"/>
                      <a:round/>
                      <a:headEnd type="none" w="med" len="med"/>
                      <a:tailEnd type="none" w="med" len="med"/>
                    </a:lnT>
                    <a:solidFill>
                      <a:srgbClr val="99FF66"/>
                    </a:solidFill>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使用量</a:t>
                      </a:r>
                      <a:endParaRPr kumimoji="1" lang="en-US" altLang="ja-JP" sz="1800" dirty="0" smtClean="0">
                        <a:latin typeface="BIZ UDゴシック" panose="020B0400000000000000" pitchFamily="49" charset="-128"/>
                        <a:ea typeface="BIZ UDゴシック" panose="020B0400000000000000" pitchFamily="49" charset="-128"/>
                      </a:endParaRPr>
                    </a:p>
                    <a:p>
                      <a:pPr algn="ctr"/>
                      <a:r>
                        <a:rPr kumimoji="1" lang="ja-JP" altLang="en-US" sz="1800" dirty="0" smtClean="0">
                          <a:latin typeface="BIZ UDゴシック" panose="020B0400000000000000" pitchFamily="49" charset="-128"/>
                          <a:ea typeface="BIZ UDゴシック" panose="020B0400000000000000" pitchFamily="49" charset="-128"/>
                        </a:rPr>
                        <a:t>低減率</a:t>
                      </a:r>
                      <a:endParaRPr kumimoji="1" lang="ja-JP" altLang="en-US" sz="1800" dirty="0">
                        <a:latin typeface="BIZ UDゴシック" panose="020B0400000000000000" pitchFamily="49" charset="-128"/>
                        <a:ea typeface="BIZ UDゴシック" panose="020B0400000000000000" pitchFamily="49" charset="-128"/>
                      </a:endParaRPr>
                    </a:p>
                  </a:txBody>
                  <a:tcPr>
                    <a:lnT w="12700" cap="flat" cmpd="sng" algn="ctr">
                      <a:solidFill>
                        <a:schemeClr val="tx1"/>
                      </a:solidFill>
                      <a:prstDash val="solid"/>
                      <a:round/>
                      <a:headEnd type="none" w="med" len="med"/>
                      <a:tailEnd type="none" w="med" len="med"/>
                    </a:lnT>
                    <a:solidFill>
                      <a:srgbClr val="99FF66"/>
                    </a:solidFill>
                  </a:tcPr>
                </a:tc>
                <a:tc vMerge="1">
                  <a:txBody>
                    <a:bodyPr/>
                    <a:lstStyle/>
                    <a:p>
                      <a:pPr algn="ctr"/>
                      <a:endParaRPr kumimoji="1" lang="ja-JP" altLang="en-US" sz="1800" dirty="0">
                        <a:latin typeface="BIZ UDゴシック" panose="020B0400000000000000" pitchFamily="49" charset="-128"/>
                        <a:ea typeface="BIZ UDゴシック" panose="020B0400000000000000" pitchFamily="49" charset="-128"/>
                      </a:endParaRPr>
                    </a:p>
                  </a:txBody>
                  <a:tcPr anchor="ctr">
                    <a:lnT w="12700" cap="flat" cmpd="sng" algn="ctr">
                      <a:solidFill>
                        <a:schemeClr val="tx1"/>
                      </a:solidFill>
                      <a:prstDash val="solid"/>
                      <a:round/>
                      <a:headEnd type="none" w="med" len="med"/>
                      <a:tailEnd type="none" w="med" len="med"/>
                    </a:lnT>
                    <a:solidFill>
                      <a:srgbClr val="99FF66"/>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100,000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79,200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79,200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rowSpan="11">
                  <a:txBody>
                    <a:bodyPr/>
                    <a:lstStyle/>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r>
                        <a:rPr kumimoji="1" lang="en-US" altLang="ja-JP" sz="2800" dirty="0" smtClean="0">
                          <a:latin typeface="BIZ UDゴシック" panose="020B0400000000000000" pitchFamily="49" charset="-128"/>
                          <a:ea typeface="BIZ UDゴシック" panose="020B0400000000000000" pitchFamily="49" charset="-128"/>
                        </a:rPr>
                        <a:t>1.23</a:t>
                      </a:r>
                      <a:endParaRPr kumimoji="1" lang="en-US" altLang="ja-JP" sz="14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txBody>
                  <a:tcPr/>
                </a:tc>
                <a:tc rowSpan="11">
                  <a:txBody>
                    <a:bodyPr/>
                    <a:lstStyle/>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r>
                        <a:rPr kumimoji="1" lang="en-US" altLang="ja-JP" sz="2800" dirty="0" smtClean="0">
                          <a:latin typeface="BIZ UDゴシック" panose="020B0400000000000000" pitchFamily="49" charset="-128"/>
                          <a:ea typeface="BIZ UDゴシック" panose="020B0400000000000000" pitchFamily="49" charset="-128"/>
                        </a:rPr>
                        <a:t>0.9</a:t>
                      </a:r>
                      <a:endParaRPr kumimoji="1" lang="ja-JP" altLang="en-US" sz="2800" dirty="0">
                        <a:latin typeface="BIZ UDゴシック" panose="020B0400000000000000" pitchFamily="49" charset="-128"/>
                        <a:ea typeface="BIZ UDゴシック" panose="020B0400000000000000" pitchFamily="49" charset="-128"/>
                      </a:endParaRPr>
                    </a:p>
                  </a:txBody>
                  <a:tcPr/>
                </a:tc>
                <a:tc rowSpan="11">
                  <a:txBody>
                    <a:bodyPr/>
                    <a:lstStyle/>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endParaRPr kumimoji="1" lang="en-US" altLang="ja-JP" sz="2800" dirty="0" smtClean="0">
                        <a:latin typeface="BIZ UDゴシック" panose="020B0400000000000000" pitchFamily="49" charset="-128"/>
                        <a:ea typeface="BIZ UDゴシック" panose="020B0400000000000000" pitchFamily="49" charset="-128"/>
                      </a:endParaRPr>
                    </a:p>
                    <a:p>
                      <a:pPr algn="ctr">
                        <a:lnSpc>
                          <a:spcPts val="2000"/>
                        </a:lnSpc>
                      </a:pPr>
                      <a:r>
                        <a:rPr kumimoji="1" lang="en-US" altLang="ja-JP" sz="2800" dirty="0" smtClean="0">
                          <a:latin typeface="BIZ UDゴシック" panose="020B0400000000000000" pitchFamily="49" charset="-128"/>
                          <a:ea typeface="BIZ UDゴシック" panose="020B0400000000000000" pitchFamily="49" charset="-128"/>
                        </a:rPr>
                        <a:t>0.5</a:t>
                      </a:r>
                      <a:endParaRPr kumimoji="1" lang="ja-JP" altLang="en-US" sz="28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3,827</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17,539</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2092218998"/>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150,000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118,800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118,800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5,741</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26,309</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3416385895"/>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200,000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158,400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158,400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7,655</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35,079</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4128612935"/>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300,000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237,600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237,600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11,482</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52,619</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1335207589"/>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400,000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316,800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316,800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15,310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70,158</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3979515098"/>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500,000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396,000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396,000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19,138</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87,698</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3022248260"/>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600,000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475,200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475,200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22,965</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105,238</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1455701901"/>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700,000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554,400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554,400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26,793</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122,777</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252833438"/>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800,000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633,600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633,600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30,621</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140,317</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1766754262"/>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900,000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712,800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pPr algn="ctr">
                        <a:lnSpc>
                          <a:spcPts val="2000"/>
                        </a:lnSpc>
                      </a:pPr>
                      <a:endParaRPr kumimoji="1" lang="ja-JP" altLang="en-US" sz="2000" dirty="0">
                        <a:latin typeface="BIZ UDゴシック" panose="020B0400000000000000" pitchFamily="49" charset="-128"/>
                        <a:ea typeface="BIZ UDゴシック" panose="020B0400000000000000" pitchFamily="49" charset="-128"/>
                      </a:endParaRPr>
                    </a:p>
                  </a:txBody>
                  <a:tcPr>
                    <a:noFill/>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712,800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pPr>
                        <a:lnSpc>
                          <a:spcPts val="2000"/>
                        </a:lnSpc>
                      </a:pPr>
                      <a:endParaRPr kumimoji="1" lang="ja-JP" altLang="en-US" sz="2000" dirty="0">
                        <a:latin typeface="BIZ UDゴシック" panose="020B0400000000000000" pitchFamily="49" charset="-128"/>
                        <a:ea typeface="BIZ UDゴシック" panose="020B0400000000000000" pitchFamily="49" charset="-128"/>
                      </a:endParaRPr>
                    </a:p>
                  </a:txBody>
                  <a:tcPr/>
                </a:tc>
                <a:tc vMerge="1">
                  <a:txBody>
                    <a:bodyPr/>
                    <a:lstStyle/>
                    <a:p>
                      <a:pPr>
                        <a:lnSpc>
                          <a:spcPts val="2000"/>
                        </a:lnSpc>
                      </a:pPr>
                      <a:endParaRPr kumimoji="1" lang="ja-JP" altLang="en-US" sz="20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34,448</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157,857</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994286173"/>
                  </a:ext>
                </a:extLst>
              </a:tr>
              <a:tr h="370840">
                <a:tc>
                  <a:txBody>
                    <a:bodyPr/>
                    <a:lstStyle/>
                    <a:p>
                      <a:pPr algn="r">
                        <a:lnSpc>
                          <a:spcPts val="2000"/>
                        </a:lnSpc>
                      </a:pPr>
                      <a:r>
                        <a:rPr kumimoji="1" lang="en-US" altLang="ja-JP" sz="2000" dirty="0" smtClean="0">
                          <a:latin typeface="BIZ UDゴシック" panose="020B0400000000000000" pitchFamily="49" charset="-128"/>
                          <a:ea typeface="BIZ UDゴシック" panose="020B0400000000000000" pitchFamily="49" charset="-128"/>
                        </a:rPr>
                        <a:t>1,000,000</a:t>
                      </a:r>
                      <a:r>
                        <a:rPr kumimoji="1" lang="ja-JP" altLang="en-US" sz="2000" dirty="0" smtClean="0">
                          <a:latin typeface="BIZ UDゴシック" panose="020B0400000000000000" pitchFamily="49" charset="-128"/>
                          <a:ea typeface="BIZ UDゴシック" panose="020B0400000000000000" pitchFamily="49" charset="-128"/>
                        </a:rPr>
                        <a:t>円</a:t>
                      </a: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792,000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pPr algn="ctr">
                        <a:lnSpc>
                          <a:spcPts val="2000"/>
                        </a:lnSpc>
                      </a:pPr>
                      <a:endParaRPr kumimoji="1" lang="ja-JP" altLang="en-US" sz="2000" dirty="0">
                        <a:latin typeface="BIZ UDゴシック" panose="020B0400000000000000" pitchFamily="49" charset="-128"/>
                        <a:ea typeface="BIZ UDゴシック" panose="020B0400000000000000" pitchFamily="49" charset="-128"/>
                      </a:endParaRPr>
                    </a:p>
                  </a:txBody>
                  <a:tcPr>
                    <a:noFill/>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792,000</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vMerge="1">
                  <a:txBody>
                    <a:bodyPr/>
                    <a:lstStyle/>
                    <a:p>
                      <a:pPr>
                        <a:lnSpc>
                          <a:spcPts val="2000"/>
                        </a:lnSpc>
                      </a:pPr>
                      <a:endParaRPr kumimoji="1" lang="ja-JP" altLang="en-US" sz="2000" dirty="0">
                        <a:latin typeface="BIZ UDゴシック" panose="020B0400000000000000" pitchFamily="49" charset="-128"/>
                        <a:ea typeface="BIZ UDゴシック" panose="020B0400000000000000" pitchFamily="49" charset="-128"/>
                      </a:endParaRPr>
                    </a:p>
                  </a:txBody>
                  <a:tcPr/>
                </a:tc>
                <a:tc vMerge="1">
                  <a:txBody>
                    <a:bodyPr/>
                    <a:lstStyle/>
                    <a:p>
                      <a:pPr>
                        <a:lnSpc>
                          <a:spcPts val="2000"/>
                        </a:lnSpc>
                      </a:pPr>
                      <a:endParaRPr kumimoji="1" lang="ja-JP" altLang="en-US" sz="20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a:p>
                  </a:txBody>
                  <a:tcPr/>
                </a:tc>
                <a:tc>
                  <a:txBody>
                    <a:bodyPr/>
                    <a:lstStyle/>
                    <a:p>
                      <a:pPr algn="r"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38,276</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99FF66"/>
                    </a:solidFill>
                  </a:tcPr>
                </a:tc>
                <a:tc>
                  <a:txBody>
                    <a:bodyPr/>
                    <a:lstStyle/>
                    <a:p>
                      <a:pPr algn="r" rtl="0" fontAlgn="ctr"/>
                      <a:r>
                        <a:rPr lang="en-US" altLang="ja-JP"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175,396</a:t>
                      </a:r>
                      <a:r>
                        <a:rPr lang="ja-JP" altLang="en-US" sz="2000" b="0" i="0" u="none" strike="noStrike" dirty="0" smtClean="0">
                          <a:solidFill>
                            <a:srgbClr val="000000"/>
                          </a:solidFill>
                          <a:effectLst/>
                          <a:latin typeface="BIZ UDゴシック" panose="020B0400000000000000" pitchFamily="49" charset="-128"/>
                          <a:ea typeface="BIZ UDゴシック" panose="020B0400000000000000" pitchFamily="49" charset="-128"/>
                        </a:rPr>
                        <a:t>円</a:t>
                      </a:r>
                      <a:endPar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noFill/>
                  </a:tcPr>
                </a:tc>
                <a:extLst>
                  <a:ext uri="{0D108BD9-81ED-4DB2-BD59-A6C34878D82A}">
                    <a16:rowId xmlns:a16="http://schemas.microsoft.com/office/drawing/2014/main" val="2932088743"/>
                  </a:ext>
                </a:extLst>
              </a:tr>
            </a:tbl>
          </a:graphicData>
        </a:graphic>
      </p:graphicFrame>
    </p:spTree>
    <p:extLst>
      <p:ext uri="{BB962C8B-B14F-4D97-AF65-F5344CB8AC3E}">
        <p14:creationId xmlns:p14="http://schemas.microsoft.com/office/powerpoint/2010/main" val="284784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13036" y="7733111"/>
            <a:ext cx="2743200" cy="365125"/>
          </a:xfrm>
        </p:spPr>
        <p:txBody>
          <a:bodyPr/>
          <a:lstStyle/>
          <a:p>
            <a:fld id="{C42CB429-2E5E-49A7-9FE8-0C84721368FB}" type="slidenum">
              <a:rPr kumimoji="1" lang="ja-JP" altLang="en-US" smtClean="0"/>
              <a:t>9</a:t>
            </a:fld>
            <a:endParaRPr kumimoji="1" lang="ja-JP" altLang="en-US" dirty="0"/>
          </a:p>
        </p:txBody>
      </p:sp>
      <p:grpSp>
        <p:nvGrpSpPr>
          <p:cNvPr id="42" name="グループ化 41"/>
          <p:cNvGrpSpPr/>
          <p:nvPr/>
        </p:nvGrpSpPr>
        <p:grpSpPr>
          <a:xfrm>
            <a:off x="51186" y="154825"/>
            <a:ext cx="11912957" cy="162940"/>
            <a:chOff x="109037" y="273027"/>
            <a:chExt cx="11912957" cy="162940"/>
          </a:xfrm>
        </p:grpSpPr>
        <p:cxnSp>
          <p:nvCxnSpPr>
            <p:cNvPr id="43" name="直線コネクタ 42"/>
            <p:cNvCxnSpPr/>
            <p:nvPr/>
          </p:nvCxnSpPr>
          <p:spPr>
            <a:xfrm flipV="1">
              <a:off x="111385" y="273027"/>
              <a:ext cx="11901036" cy="22395"/>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4" name="直線コネクタ 43"/>
            <p:cNvCxnSpPr/>
            <p:nvPr/>
          </p:nvCxnSpPr>
          <p:spPr>
            <a:xfrm flipV="1">
              <a:off x="109037" y="423089"/>
              <a:ext cx="11912957" cy="12878"/>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grpSp>
        <p:nvGrpSpPr>
          <p:cNvPr id="45" name="グループ化 44"/>
          <p:cNvGrpSpPr/>
          <p:nvPr/>
        </p:nvGrpSpPr>
        <p:grpSpPr>
          <a:xfrm>
            <a:off x="51185" y="8006383"/>
            <a:ext cx="11832291" cy="155897"/>
            <a:chOff x="139521" y="6446410"/>
            <a:chExt cx="11915104" cy="155897"/>
          </a:xfrm>
        </p:grpSpPr>
        <p:cxnSp>
          <p:nvCxnSpPr>
            <p:cNvPr id="46" name="直線コネクタ 45"/>
            <p:cNvCxnSpPr/>
            <p:nvPr/>
          </p:nvCxnSpPr>
          <p:spPr>
            <a:xfrm flipV="1">
              <a:off x="141668" y="6589428"/>
              <a:ext cx="11912957" cy="12879"/>
            </a:xfrm>
            <a:prstGeom prst="line">
              <a:avLst/>
            </a:prstGeom>
            <a:ln w="101600">
              <a:solidFill>
                <a:srgbClr val="00B05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flipV="1">
              <a:off x="139521" y="6446410"/>
              <a:ext cx="11912957" cy="12879"/>
            </a:xfrm>
            <a:prstGeom prst="line">
              <a:avLst/>
            </a:prstGeom>
            <a:ln w="50800">
              <a:solidFill>
                <a:srgbClr val="92D050"/>
              </a:solidFill>
            </a:ln>
          </p:spPr>
          <p:style>
            <a:lnRef idx="2">
              <a:schemeClr val="dk1"/>
            </a:lnRef>
            <a:fillRef idx="0">
              <a:schemeClr val="dk1"/>
            </a:fillRef>
            <a:effectRef idx="1">
              <a:schemeClr val="dk1"/>
            </a:effectRef>
            <a:fontRef idx="minor">
              <a:schemeClr val="tx1"/>
            </a:fontRef>
          </p:style>
        </p:cxnSp>
      </p:grpSp>
      <p:sp>
        <p:nvSpPr>
          <p:cNvPr id="3" name="正方形/長方形 2"/>
          <p:cNvSpPr/>
          <p:nvPr/>
        </p:nvSpPr>
        <p:spPr>
          <a:xfrm>
            <a:off x="51185" y="502024"/>
            <a:ext cx="11903385" cy="878541"/>
          </a:xfrm>
          <a:prstGeom prst="rect">
            <a:avLst/>
          </a:prstGeom>
          <a:solidFill>
            <a:srgbClr val="99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2800" dirty="0">
                <a:solidFill>
                  <a:schemeClr val="tx1"/>
                </a:solidFill>
                <a:latin typeface="BIZ UDゴシック" panose="020B0400000000000000" pitchFamily="49" charset="-128"/>
                <a:ea typeface="BIZ UDゴシック" panose="020B0400000000000000" pitchFamily="49" charset="-128"/>
              </a:rPr>
              <a:t>５</a:t>
            </a:r>
            <a:r>
              <a:rPr kumimoji="1" lang="ja-JP" altLang="en-US" sz="2800" dirty="0" smtClean="0">
                <a:solidFill>
                  <a:schemeClr val="tx1"/>
                </a:solidFill>
                <a:latin typeface="BIZ UDゴシック" panose="020B0400000000000000" pitchFamily="49" charset="-128"/>
                <a:ea typeface="BIZ UDゴシック" panose="020B0400000000000000" pitchFamily="49" charset="-128"/>
              </a:rPr>
              <a:t>．参加農業者が行うこと</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73290856"/>
              </p:ext>
            </p:extLst>
          </p:nvPr>
        </p:nvGraphicFramePr>
        <p:xfrm>
          <a:off x="210921" y="1488142"/>
          <a:ext cx="11670423" cy="6121154"/>
        </p:xfrm>
        <a:graphic>
          <a:graphicData uri="http://schemas.openxmlformats.org/drawingml/2006/table">
            <a:tbl>
              <a:tblPr firstRow="1" bandRow="1">
                <a:tableStyleId>{21E4AEA4-8DFA-4A89-87EB-49C32662AFE0}</a:tableStyleId>
              </a:tblPr>
              <a:tblGrid>
                <a:gridCol w="1564091">
                  <a:extLst>
                    <a:ext uri="{9D8B030D-6E8A-4147-A177-3AD203B41FA5}">
                      <a16:colId xmlns:a16="http://schemas.microsoft.com/office/drawing/2014/main" val="3405099296"/>
                    </a:ext>
                  </a:extLst>
                </a:gridCol>
                <a:gridCol w="2376364">
                  <a:extLst>
                    <a:ext uri="{9D8B030D-6E8A-4147-A177-3AD203B41FA5}">
                      <a16:colId xmlns:a16="http://schemas.microsoft.com/office/drawing/2014/main" val="2680941897"/>
                    </a:ext>
                  </a:extLst>
                </a:gridCol>
                <a:gridCol w="4078224">
                  <a:extLst>
                    <a:ext uri="{9D8B030D-6E8A-4147-A177-3AD203B41FA5}">
                      <a16:colId xmlns:a16="http://schemas.microsoft.com/office/drawing/2014/main" val="124491128"/>
                    </a:ext>
                  </a:extLst>
                </a:gridCol>
                <a:gridCol w="2129061">
                  <a:extLst>
                    <a:ext uri="{9D8B030D-6E8A-4147-A177-3AD203B41FA5}">
                      <a16:colId xmlns:a16="http://schemas.microsoft.com/office/drawing/2014/main" val="3095195317"/>
                    </a:ext>
                  </a:extLst>
                </a:gridCol>
                <a:gridCol w="1522683">
                  <a:extLst>
                    <a:ext uri="{9D8B030D-6E8A-4147-A177-3AD203B41FA5}">
                      <a16:colId xmlns:a16="http://schemas.microsoft.com/office/drawing/2014/main" val="2819562351"/>
                    </a:ext>
                  </a:extLst>
                </a:gridCol>
              </a:tblGrid>
              <a:tr h="402378">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いつまでに</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行うこと</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チェックポイント等</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提出書類</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提出先</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006283179"/>
                  </a:ext>
                </a:extLst>
              </a:tr>
              <a:tr h="998984">
                <a:tc>
                  <a:txBody>
                    <a:bodyPr/>
                    <a:lstStyle/>
                    <a:p>
                      <a:r>
                        <a:rPr kumimoji="1" lang="ja-JP" altLang="en-US" sz="1800" dirty="0" smtClean="0">
                          <a:solidFill>
                            <a:srgbClr val="FF0000"/>
                          </a:solidFill>
                          <a:latin typeface="BIZ UDゴシック" panose="020B0400000000000000" pitchFamily="49" charset="-128"/>
                          <a:ea typeface="BIZ UDゴシック" panose="020B0400000000000000" pitchFamily="49" charset="-128"/>
                        </a:rPr>
                        <a:t>１月下旬</a:t>
                      </a:r>
                      <a:endParaRPr kumimoji="1" lang="en-US" altLang="ja-JP" sz="1800" dirty="0" smtClean="0">
                        <a:solidFill>
                          <a:srgbClr val="FF0000"/>
                        </a:solidFill>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（注１）</a:t>
                      </a:r>
                    </a:p>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確約内容を確認してチェック・自署する</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◆購入した肥料は、自らの農業生産に使用することを宣誓する</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l"/>
                      <a:r>
                        <a:rPr kumimoji="1" lang="ja-JP" altLang="en-US" sz="1800" dirty="0" smtClean="0">
                          <a:latin typeface="BIZ UDゴシック" panose="020B0400000000000000" pitchFamily="49" charset="-128"/>
                          <a:ea typeface="BIZ UDゴシック" panose="020B0400000000000000" pitchFamily="49" charset="-128"/>
                        </a:rPr>
                        <a:t>参考様式第２号</a:t>
                      </a:r>
                      <a:endParaRPr kumimoji="1" lang="en-US" altLang="ja-JP" sz="1800" dirty="0" smtClean="0">
                        <a:latin typeface="BIZ UDゴシック" panose="020B0400000000000000" pitchFamily="49" charset="-128"/>
                        <a:ea typeface="BIZ UDゴシック" panose="020B0400000000000000" pitchFamily="49" charset="-128"/>
                      </a:endParaRPr>
                    </a:p>
                    <a:p>
                      <a:pPr algn="l"/>
                      <a:r>
                        <a:rPr kumimoji="1" lang="ja-JP" altLang="en-US" sz="1800" dirty="0" smtClean="0">
                          <a:latin typeface="BIZ UDゴシック" panose="020B0400000000000000" pitchFamily="49" charset="-128"/>
                          <a:ea typeface="BIZ UDゴシック" panose="020B0400000000000000" pitchFamily="49" charset="-128"/>
                        </a:rPr>
                        <a:t>申請書参考</a:t>
                      </a:r>
                      <a:r>
                        <a:rPr kumimoji="1" lang="en-US" altLang="ja-JP" sz="1800" dirty="0" smtClean="0">
                          <a:latin typeface="BIZ UDゴシック" panose="020B0400000000000000" pitchFamily="49" charset="-128"/>
                          <a:ea typeface="BIZ UDゴシック" panose="020B0400000000000000" pitchFamily="49" charset="-128"/>
                        </a:rPr>
                        <a:t>(</a:t>
                      </a:r>
                      <a:r>
                        <a:rPr kumimoji="1" lang="ja-JP" altLang="en-US" sz="1800" dirty="0" smtClean="0">
                          <a:latin typeface="BIZ UDゴシック" panose="020B0400000000000000" pitchFamily="49" charset="-128"/>
                          <a:ea typeface="BIZ UDゴシック" panose="020B0400000000000000" pitchFamily="49" charset="-128"/>
                        </a:rPr>
                        <a:t>任意</a:t>
                      </a:r>
                      <a:r>
                        <a:rPr kumimoji="1" lang="en-US" altLang="ja-JP" sz="1800" dirty="0" smtClean="0">
                          <a:latin typeface="BIZ UDゴシック" panose="020B0400000000000000" pitchFamily="49" charset="-128"/>
                          <a:ea typeface="BIZ UDゴシック" panose="020B0400000000000000" pitchFamily="49" charset="-128"/>
                        </a:rPr>
                        <a:t>)</a:t>
                      </a:r>
                    </a:p>
                    <a:p>
                      <a:pPr marL="0" marR="0" lvl="0" indent="0" algn="ctr" defTabSz="1104047" rtl="0" eaLnBrk="1" fontAlgn="auto" latinLnBrk="0" hangingPunct="1">
                        <a:lnSpc>
                          <a:spcPct val="100000"/>
                        </a:lnSpc>
                        <a:spcBef>
                          <a:spcPts val="0"/>
                        </a:spcBef>
                        <a:spcAft>
                          <a:spcPts val="0"/>
                        </a:spcAft>
                        <a:buClrTx/>
                        <a:buSzTx/>
                        <a:buFontTx/>
                        <a:buNone/>
                        <a:tabLst/>
                        <a:defRPr/>
                      </a:pPr>
                      <a:r>
                        <a:rPr kumimoji="1" lang="ja-JP" altLang="en-US" sz="1800" i="1" dirty="0" smtClean="0">
                          <a:latin typeface="BIZ UDゴシック" panose="020B0400000000000000" pitchFamily="49" charset="-128"/>
                          <a:ea typeface="BIZ UDゴシック" panose="020B0400000000000000" pitchFamily="49" charset="-128"/>
                        </a:rPr>
                        <a:t>スライド</a:t>
                      </a:r>
                      <a:r>
                        <a:rPr kumimoji="1" lang="en-US" altLang="ja-JP" sz="1800" i="1" dirty="0" smtClean="0">
                          <a:latin typeface="BIZ UDゴシック" panose="020B0400000000000000" pitchFamily="49" charset="-128"/>
                          <a:ea typeface="BIZ UDゴシック" panose="020B0400000000000000" pitchFamily="49" charset="-128"/>
                        </a:rPr>
                        <a:t>10</a:t>
                      </a:r>
                      <a:r>
                        <a:rPr kumimoji="1" lang="ja-JP" altLang="en-US" sz="1800" i="1" dirty="0" smtClean="0">
                          <a:latin typeface="BIZ UDゴシック" panose="020B0400000000000000" pitchFamily="49" charset="-128"/>
                          <a:ea typeface="BIZ UDゴシック" panose="020B0400000000000000" pitchFamily="49" charset="-128"/>
                        </a:rPr>
                        <a:t>参照</a:t>
                      </a: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取組実施者</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424594493"/>
                  </a:ext>
                </a:extLst>
              </a:tr>
              <a:tr h="2340864">
                <a:tc>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化学肥料を２割低減する取り組みをチェックする</a:t>
                      </a: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a:t>
                      </a:r>
                      <a:r>
                        <a:rPr kumimoji="1" lang="ja-JP" altLang="en-US" sz="1800" dirty="0" smtClean="0">
                          <a:solidFill>
                            <a:srgbClr val="FF0000"/>
                          </a:solidFill>
                          <a:latin typeface="BIZ UDゴシック" panose="020B0400000000000000" pitchFamily="49" charset="-128"/>
                          <a:ea typeface="BIZ UDゴシック" panose="020B0400000000000000" pitchFamily="49" charset="-128"/>
                        </a:rPr>
                        <a:t>令和６年</a:t>
                      </a:r>
                      <a:r>
                        <a:rPr kumimoji="1" lang="en-US" altLang="ja-JP" sz="1800" dirty="0" smtClean="0">
                          <a:solidFill>
                            <a:srgbClr val="FF0000"/>
                          </a:solidFill>
                          <a:latin typeface="BIZ UDゴシック" panose="020B0400000000000000" pitchFamily="49" charset="-128"/>
                          <a:ea typeface="BIZ UDゴシック" panose="020B0400000000000000" pitchFamily="49" charset="-128"/>
                        </a:rPr>
                        <a:t>10</a:t>
                      </a:r>
                      <a:r>
                        <a:rPr kumimoji="1" lang="ja-JP" altLang="en-US" sz="1800" dirty="0" smtClean="0">
                          <a:solidFill>
                            <a:srgbClr val="FF0000"/>
                          </a:solidFill>
                          <a:latin typeface="BIZ UDゴシック" panose="020B0400000000000000" pitchFamily="49" charset="-128"/>
                          <a:ea typeface="BIZ UDゴシック" panose="020B0400000000000000" pitchFamily="49" charset="-128"/>
                        </a:rPr>
                        <a:t>月まで</a:t>
                      </a:r>
                      <a:r>
                        <a:rPr kumimoji="1" lang="ja-JP" altLang="en-US" sz="1800" dirty="0" smtClean="0">
                          <a:latin typeface="BIZ UDゴシック" panose="020B0400000000000000" pitchFamily="49" charset="-128"/>
                          <a:ea typeface="BIZ UDゴシック" panose="020B0400000000000000" pitchFamily="49" charset="-128"/>
                        </a:rPr>
                        <a:t>に、</a:t>
                      </a:r>
                      <a:r>
                        <a:rPr kumimoji="1" lang="en-US" altLang="ja-JP" sz="1800" dirty="0" smtClean="0">
                          <a:latin typeface="BIZ UDゴシック" panose="020B0400000000000000" pitchFamily="49" charset="-128"/>
                          <a:ea typeface="BIZ UDゴシック" panose="020B0400000000000000" pitchFamily="49" charset="-128"/>
                        </a:rPr>
                        <a:t>15</a:t>
                      </a:r>
                      <a:r>
                        <a:rPr kumimoji="1" lang="ja-JP" altLang="en-US" sz="1800" dirty="0" smtClean="0">
                          <a:latin typeface="BIZ UDゴシック" panose="020B0400000000000000" pitchFamily="49" charset="-128"/>
                          <a:ea typeface="BIZ UDゴシック" panose="020B0400000000000000" pitchFamily="49" charset="-128"/>
                        </a:rPr>
                        <a:t>メニューから２つ以上に取り組むこと</a:t>
                      </a:r>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r>
                        <a:rPr kumimoji="1" lang="ja-JP" altLang="en-US" sz="1800" dirty="0" smtClean="0">
                          <a:latin typeface="BIZ UDゴシック" panose="020B0400000000000000" pitchFamily="49" charset="-128"/>
                          <a:ea typeface="BIZ UDゴシック" panose="020B0400000000000000" pitchFamily="49" charset="-128"/>
                        </a:rPr>
                        <a:t>◆</a:t>
                      </a:r>
                      <a:r>
                        <a:rPr kumimoji="1" lang="en-US" altLang="ja-JP" sz="1800" dirty="0" smtClean="0">
                          <a:latin typeface="BIZ UDゴシック" panose="020B0400000000000000" pitchFamily="49" charset="-128"/>
                          <a:ea typeface="BIZ UDゴシック" panose="020B0400000000000000" pitchFamily="49" charset="-128"/>
                        </a:rPr>
                        <a:t>15</a:t>
                      </a:r>
                      <a:r>
                        <a:rPr kumimoji="1" lang="ja-JP" altLang="en-US" sz="1800" dirty="0" smtClean="0">
                          <a:latin typeface="BIZ UDゴシック" panose="020B0400000000000000" pitchFamily="49" charset="-128"/>
                          <a:ea typeface="BIZ UDゴシック" panose="020B0400000000000000" pitchFamily="49" charset="-128"/>
                        </a:rPr>
                        <a:t>メニューの具体的内容は別紙参照</a:t>
                      </a:r>
                      <a:endParaRPr kumimoji="1" lang="en-US" altLang="ja-JP" sz="1800" dirty="0" smtClean="0">
                        <a:latin typeface="BIZ UDゴシック" panose="020B0400000000000000" pitchFamily="49" charset="-128"/>
                        <a:ea typeface="BIZ UDゴシック" panose="020B0400000000000000" pitchFamily="49" charset="-128"/>
                      </a:endParaRPr>
                    </a:p>
                  </a:txBody>
                  <a:tcPr/>
                </a:tc>
                <a:tc>
                  <a:txBody>
                    <a:bodyPr/>
                    <a:lstStyle/>
                    <a:p>
                      <a:pPr algn="l"/>
                      <a:r>
                        <a:rPr kumimoji="1" lang="ja-JP" altLang="en-US" sz="1800" dirty="0" smtClean="0">
                          <a:latin typeface="BIZ UDゴシック" panose="020B0400000000000000" pitchFamily="49" charset="-128"/>
                          <a:ea typeface="BIZ UDゴシック" panose="020B0400000000000000" pitchFamily="49" charset="-128"/>
                        </a:rPr>
                        <a:t>参考様式第３号</a:t>
                      </a:r>
                      <a:endParaRPr kumimoji="1" lang="en-US" altLang="ja-JP" sz="1800" dirty="0" smtClean="0">
                        <a:latin typeface="BIZ UDゴシック" panose="020B0400000000000000" pitchFamily="49" charset="-128"/>
                        <a:ea typeface="BIZ UDゴシック" panose="020B0400000000000000" pitchFamily="49" charset="-128"/>
                      </a:endParaRPr>
                    </a:p>
                    <a:p>
                      <a:pPr algn="ctr"/>
                      <a:r>
                        <a:rPr kumimoji="1" lang="ja-JP" altLang="en-US" sz="1800" i="1" dirty="0" smtClean="0">
                          <a:latin typeface="BIZ UDゴシック" panose="020B0400000000000000" pitchFamily="49" charset="-128"/>
                          <a:ea typeface="BIZ UDゴシック" panose="020B0400000000000000" pitchFamily="49" charset="-128"/>
                        </a:rPr>
                        <a:t>スライド</a:t>
                      </a:r>
                      <a:r>
                        <a:rPr kumimoji="1" lang="en-US" altLang="ja-JP" sz="1800" i="1" dirty="0" smtClean="0">
                          <a:latin typeface="BIZ UDゴシック" panose="020B0400000000000000" pitchFamily="49" charset="-128"/>
                          <a:ea typeface="BIZ UDゴシック" panose="020B0400000000000000" pitchFamily="49" charset="-128"/>
                        </a:rPr>
                        <a:t>11</a:t>
                      </a:r>
                      <a:r>
                        <a:rPr kumimoji="1" lang="ja-JP" altLang="en-US" sz="1800" i="1" dirty="0" smtClean="0">
                          <a:latin typeface="BIZ UDゴシック" panose="020B0400000000000000" pitchFamily="49" charset="-128"/>
                          <a:ea typeface="BIZ UDゴシック" panose="020B0400000000000000" pitchFamily="49" charset="-128"/>
                        </a:rPr>
                        <a:t>～</a:t>
                      </a:r>
                      <a:r>
                        <a:rPr kumimoji="1" lang="en-US" altLang="ja-JP" sz="1800" i="1" dirty="0" smtClean="0">
                          <a:latin typeface="BIZ UDゴシック" panose="020B0400000000000000" pitchFamily="49" charset="-128"/>
                          <a:ea typeface="BIZ UDゴシック" panose="020B0400000000000000" pitchFamily="49" charset="-128"/>
                        </a:rPr>
                        <a:t>18</a:t>
                      </a:r>
                      <a:r>
                        <a:rPr kumimoji="1" lang="ja-JP" altLang="en-US" sz="1800" i="1" dirty="0" smtClean="0">
                          <a:latin typeface="BIZ UDゴシック" panose="020B0400000000000000" pitchFamily="49" charset="-128"/>
                          <a:ea typeface="BIZ UDゴシック" panose="020B0400000000000000" pitchFamily="49" charset="-128"/>
                        </a:rPr>
                        <a:t>参照</a:t>
                      </a:r>
                      <a:endParaRPr kumimoji="1" lang="ja-JP" altLang="en-US" sz="1800" i="1"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取組実施者</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55763147"/>
                  </a:ext>
                </a:extLst>
              </a:tr>
              <a:tr h="2378928">
                <a:tc>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800" dirty="0" smtClean="0">
                          <a:latin typeface="BIZ UDゴシック" panose="020B0400000000000000" pitchFamily="49" charset="-128"/>
                          <a:ea typeface="BIZ UDゴシック" panose="020B0400000000000000" pitchFamily="49" charset="-128"/>
                        </a:rPr>
                        <a:t>証拠資料を提出</a:t>
                      </a:r>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endParaRPr kumimoji="1" lang="en-US" altLang="ja-JP" sz="1800" dirty="0" smtClean="0">
                        <a:latin typeface="BIZ UDゴシック" panose="020B0400000000000000" pitchFamily="49" charset="-128"/>
                        <a:ea typeface="BIZ UDゴシック" panose="020B0400000000000000" pitchFamily="49" charset="-128"/>
                      </a:endParaRPr>
                    </a:p>
                    <a:p>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sz="1800" i="1" dirty="0" smtClean="0">
                        <a:latin typeface="BIZ UDゴシック" panose="020B0400000000000000" pitchFamily="49" charset="-128"/>
                        <a:ea typeface="BIZ UDゴシック" panose="020B0400000000000000" pitchFamily="49" charset="-128"/>
                      </a:endParaRPr>
                    </a:p>
                    <a:p>
                      <a:pPr algn="ct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800" dirty="0" smtClean="0">
                          <a:latin typeface="BIZ UDゴシック" panose="020B0400000000000000" pitchFamily="49" charset="-128"/>
                          <a:ea typeface="BIZ UDゴシック" panose="020B0400000000000000" pitchFamily="49" charset="-128"/>
                        </a:rPr>
                        <a:t>取組実施者</a:t>
                      </a:r>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470649825"/>
                  </a:ext>
                </a:extLst>
              </a:tr>
            </a:tbl>
          </a:graphicData>
        </a:graphic>
      </p:graphicFrame>
      <p:sp>
        <p:nvSpPr>
          <p:cNvPr id="6" name="角丸四角形 5"/>
          <p:cNvSpPr/>
          <p:nvPr/>
        </p:nvSpPr>
        <p:spPr>
          <a:xfrm>
            <a:off x="5062943" y="609599"/>
            <a:ext cx="5114114" cy="663389"/>
          </a:xfrm>
          <a:prstGeom prst="roundRect">
            <a:avLst>
              <a:gd name="adj" fmla="val 50000"/>
            </a:avLst>
          </a:prstGeom>
          <a:ln w="28575"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latin typeface="BIZ UDゴシック" panose="020B0400000000000000" pitchFamily="49" charset="-128"/>
                <a:ea typeface="BIZ UDゴシック" panose="020B0400000000000000" pitchFamily="49" charset="-128"/>
              </a:rPr>
              <a:t>秋肥（</a:t>
            </a:r>
            <a:r>
              <a:rPr kumimoji="1" lang="en-US" altLang="ja-JP" sz="2000" dirty="0" smtClean="0">
                <a:latin typeface="BIZ UDゴシック" panose="020B0400000000000000" pitchFamily="49" charset="-128"/>
                <a:ea typeface="BIZ UDゴシック" panose="020B0400000000000000" pitchFamily="49" charset="-128"/>
              </a:rPr>
              <a:t>6</a:t>
            </a:r>
            <a:r>
              <a:rPr kumimoji="1" lang="ja-JP" altLang="en-US" sz="2000" dirty="0" smtClean="0">
                <a:latin typeface="BIZ UDゴシック" panose="020B0400000000000000" pitchFamily="49" charset="-128"/>
                <a:ea typeface="BIZ UDゴシック" panose="020B0400000000000000" pitchFamily="49" charset="-128"/>
              </a:rPr>
              <a:t>～</a:t>
            </a:r>
            <a:r>
              <a:rPr kumimoji="1" lang="en-US" altLang="ja-JP" sz="2000" dirty="0" smtClean="0">
                <a:latin typeface="BIZ UDゴシック" panose="020B0400000000000000" pitchFamily="49" charset="-128"/>
                <a:ea typeface="BIZ UDゴシック" panose="020B0400000000000000" pitchFamily="49" charset="-128"/>
              </a:rPr>
              <a:t>10</a:t>
            </a:r>
            <a:r>
              <a:rPr kumimoji="1" lang="ja-JP" altLang="en-US" sz="2000" dirty="0" smtClean="0">
                <a:latin typeface="BIZ UDゴシック" panose="020B0400000000000000" pitchFamily="49" charset="-128"/>
                <a:ea typeface="BIZ UDゴシック" panose="020B0400000000000000" pitchFamily="49" charset="-128"/>
              </a:rPr>
              <a:t>月に購入）申請</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210921" y="7733111"/>
            <a:ext cx="5813361" cy="2298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ゴシック" panose="020B0400000000000000" pitchFamily="49" charset="-128"/>
                <a:ea typeface="BIZ UDゴシック" panose="020B0400000000000000" pitchFamily="49" charset="-128"/>
              </a:rPr>
              <a:t>注１）取組実施者（ＪＡ・ＪＡ部会・肥料商など）が定める日</a:t>
            </a:r>
            <a:endParaRPr kumimoji="1" lang="en-US" altLang="ja-JP" sz="1400" dirty="0" smtClean="0">
              <a:latin typeface="BIZ UDゴシック" panose="020B0400000000000000" pitchFamily="49" charset="-128"/>
              <a:ea typeface="BIZ UDゴシック" panose="020B0400000000000000" pitchFamily="49"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775110075"/>
              </p:ext>
            </p:extLst>
          </p:nvPr>
        </p:nvGraphicFramePr>
        <p:xfrm>
          <a:off x="2399965" y="3815076"/>
          <a:ext cx="6669742" cy="1007892"/>
        </p:xfrm>
        <a:graphic>
          <a:graphicData uri="http://schemas.openxmlformats.org/drawingml/2006/table">
            <a:tbl>
              <a:tblPr firstRow="1" bandRow="1">
                <a:tableStyleId>{5940675A-B579-460E-94D1-54222C63F5DA}</a:tableStyleId>
              </a:tblPr>
              <a:tblGrid>
                <a:gridCol w="4159624">
                  <a:extLst>
                    <a:ext uri="{9D8B030D-6E8A-4147-A177-3AD203B41FA5}">
                      <a16:colId xmlns:a16="http://schemas.microsoft.com/office/drawing/2014/main" val="3239799945"/>
                    </a:ext>
                  </a:extLst>
                </a:gridCol>
                <a:gridCol w="2510118">
                  <a:extLst>
                    <a:ext uri="{9D8B030D-6E8A-4147-A177-3AD203B41FA5}">
                      <a16:colId xmlns:a16="http://schemas.microsoft.com/office/drawing/2014/main" val="4191644105"/>
                    </a:ext>
                  </a:extLst>
                </a:gridCol>
              </a:tblGrid>
              <a:tr h="335964">
                <a:tc>
                  <a:txBody>
                    <a:bodyPr/>
                    <a:lstStyle/>
                    <a:p>
                      <a:r>
                        <a:rPr kumimoji="1" lang="ja-JP" altLang="en-US" sz="1600" b="1" dirty="0" smtClean="0">
                          <a:latin typeface="BIZ UDゴシック" panose="020B0400000000000000" pitchFamily="49" charset="-128"/>
                          <a:ea typeface="BIZ UDゴシック" panose="020B0400000000000000" pitchFamily="49" charset="-128"/>
                        </a:rPr>
                        <a:t>これまで取り組みがない</a:t>
                      </a:r>
                      <a:endParaRPr kumimoji="1" lang="ja-JP" altLang="en-US" sz="1600" b="1" dirty="0">
                        <a:latin typeface="BIZ UDゴシック" panose="020B0400000000000000" pitchFamily="49" charset="-128"/>
                        <a:ea typeface="BIZ UDゴシック" panose="020B0400000000000000" pitchFamily="49" charset="-128"/>
                      </a:endParaRPr>
                    </a:p>
                  </a:txBody>
                  <a:tcPr>
                    <a:solidFill>
                      <a:schemeClr val="bg1"/>
                    </a:solidFill>
                  </a:tcPr>
                </a:tc>
                <a:tc>
                  <a:txBody>
                    <a:bodyPr/>
                    <a:lstStyle/>
                    <a:p>
                      <a:r>
                        <a:rPr kumimoji="1" lang="ja-JP" altLang="en-US" sz="1600" b="1" dirty="0" smtClean="0">
                          <a:latin typeface="BIZ UDゴシック" panose="020B0400000000000000" pitchFamily="49" charset="-128"/>
                          <a:ea typeface="BIZ UDゴシック" panose="020B0400000000000000" pitchFamily="49" charset="-128"/>
                        </a:rPr>
                        <a:t>〇２つ</a:t>
                      </a:r>
                      <a:endParaRPr kumimoji="1" lang="ja-JP" altLang="en-US" sz="1600" b="1" dirty="0">
                        <a:latin typeface="BIZ UDゴシック" panose="020B0400000000000000" pitchFamily="49" charset="-128"/>
                        <a:ea typeface="BIZ UDゴシック" panose="020B0400000000000000" pitchFamily="49" charset="-128"/>
                      </a:endParaRPr>
                    </a:p>
                  </a:txBody>
                  <a:tcPr>
                    <a:solidFill>
                      <a:schemeClr val="bg1"/>
                    </a:solidFill>
                  </a:tcPr>
                </a:tc>
                <a:extLst>
                  <a:ext uri="{0D108BD9-81ED-4DB2-BD59-A6C34878D82A}">
                    <a16:rowId xmlns:a16="http://schemas.microsoft.com/office/drawing/2014/main" val="3075304121"/>
                  </a:ext>
                </a:extLst>
              </a:tr>
              <a:tr h="335964">
                <a:tc>
                  <a:txBody>
                    <a:bodyPr/>
                    <a:lstStyle/>
                    <a:p>
                      <a:r>
                        <a:rPr kumimoji="1" lang="ja-JP" altLang="en-US" sz="1600" b="1" dirty="0" smtClean="0">
                          <a:latin typeface="BIZ UDゴシック" panose="020B0400000000000000" pitchFamily="49" charset="-128"/>
                          <a:ea typeface="BIZ UDゴシック" panose="020B0400000000000000" pitchFamily="49" charset="-128"/>
                        </a:rPr>
                        <a:t>これまで取り組んでいる</a:t>
                      </a:r>
                      <a:endParaRPr kumimoji="1" lang="ja-JP" altLang="en-US" sz="1600" b="1" dirty="0">
                        <a:latin typeface="BIZ UDゴシック" panose="020B0400000000000000" pitchFamily="49" charset="-128"/>
                        <a:ea typeface="BIZ UDゴシック" panose="020B0400000000000000" pitchFamily="49" charset="-128"/>
                      </a:endParaRPr>
                    </a:p>
                  </a:txBody>
                  <a:tcPr>
                    <a:solidFill>
                      <a:schemeClr val="bg1"/>
                    </a:solidFill>
                  </a:tcPr>
                </a:tc>
                <a:tc>
                  <a:txBody>
                    <a:bodyPr/>
                    <a:lstStyle/>
                    <a:p>
                      <a:r>
                        <a:rPr kumimoji="1" lang="ja-JP" altLang="en-US" sz="1600" b="1" dirty="0" smtClean="0">
                          <a:latin typeface="BIZ UDゴシック" panose="020B0400000000000000" pitchFamily="49" charset="-128"/>
                          <a:ea typeface="BIZ UDゴシック" panose="020B0400000000000000" pitchFamily="49" charset="-128"/>
                        </a:rPr>
                        <a:t>〇１つ、◎１つ</a:t>
                      </a:r>
                      <a:endParaRPr kumimoji="1" lang="ja-JP" altLang="en-US" sz="1600" b="1" dirty="0">
                        <a:latin typeface="BIZ UDゴシック" panose="020B0400000000000000" pitchFamily="49" charset="-128"/>
                        <a:ea typeface="BIZ UDゴシック" panose="020B0400000000000000" pitchFamily="49" charset="-128"/>
                      </a:endParaRPr>
                    </a:p>
                  </a:txBody>
                  <a:tcPr>
                    <a:solidFill>
                      <a:schemeClr val="bg1"/>
                    </a:solidFill>
                  </a:tcPr>
                </a:tc>
                <a:extLst>
                  <a:ext uri="{0D108BD9-81ED-4DB2-BD59-A6C34878D82A}">
                    <a16:rowId xmlns:a16="http://schemas.microsoft.com/office/drawing/2014/main" val="2224683837"/>
                  </a:ext>
                </a:extLst>
              </a:tr>
              <a:tr h="335964">
                <a:tc gridSpan="2">
                  <a:txBody>
                    <a:bodyPr/>
                    <a:lstStyle/>
                    <a:p>
                      <a:r>
                        <a:rPr kumimoji="1" lang="ja-JP" altLang="en-US" sz="1600" b="1" dirty="0" smtClean="0">
                          <a:latin typeface="BIZ UDゴシック" panose="020B0400000000000000" pitchFamily="49" charset="-128"/>
                          <a:ea typeface="BIZ UDゴシック" panose="020B0400000000000000" pitchFamily="49" charset="-128"/>
                        </a:rPr>
                        <a:t>◎は、新しい取り組みまたは従来の取り組みの強化・拡大</a:t>
                      </a:r>
                      <a:endParaRPr kumimoji="1" lang="ja-JP" altLang="en-US" sz="1600" b="1" dirty="0">
                        <a:latin typeface="BIZ UDゴシック" panose="020B0400000000000000" pitchFamily="49" charset="-128"/>
                        <a:ea typeface="BIZ UDゴシック" panose="020B0400000000000000" pitchFamily="49" charset="-128"/>
                      </a:endParaRPr>
                    </a:p>
                  </a:txBody>
                  <a:tcPr>
                    <a:solidFill>
                      <a:schemeClr val="bg1"/>
                    </a:solidFill>
                  </a:tcPr>
                </a:tc>
                <a:tc hMerge="1">
                  <a:txBody>
                    <a:bodyPr/>
                    <a:lstStyle/>
                    <a:p>
                      <a:endParaRPr kumimoji="1" lang="ja-JP" altLang="en-US" sz="18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223358461"/>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031184272"/>
              </p:ext>
            </p:extLst>
          </p:nvPr>
        </p:nvGraphicFramePr>
        <p:xfrm>
          <a:off x="2212010" y="5708321"/>
          <a:ext cx="9481696" cy="1818640"/>
        </p:xfrm>
        <a:graphic>
          <a:graphicData uri="http://schemas.openxmlformats.org/drawingml/2006/table">
            <a:tbl>
              <a:tblPr firstRow="1" bandRow="1">
                <a:tableStyleId>{5940675A-B579-460E-94D1-54222C63F5DA}</a:tableStyleId>
              </a:tblPr>
              <a:tblGrid>
                <a:gridCol w="6206224">
                  <a:extLst>
                    <a:ext uri="{9D8B030D-6E8A-4147-A177-3AD203B41FA5}">
                      <a16:colId xmlns:a16="http://schemas.microsoft.com/office/drawing/2014/main" val="313764809"/>
                    </a:ext>
                  </a:extLst>
                </a:gridCol>
                <a:gridCol w="1749177">
                  <a:extLst>
                    <a:ext uri="{9D8B030D-6E8A-4147-A177-3AD203B41FA5}">
                      <a16:colId xmlns:a16="http://schemas.microsoft.com/office/drawing/2014/main" val="945021145"/>
                    </a:ext>
                  </a:extLst>
                </a:gridCol>
                <a:gridCol w="1526295">
                  <a:extLst>
                    <a:ext uri="{9D8B030D-6E8A-4147-A177-3AD203B41FA5}">
                      <a16:colId xmlns:a16="http://schemas.microsoft.com/office/drawing/2014/main" val="3105793693"/>
                    </a:ext>
                  </a:extLst>
                </a:gridCol>
              </a:tblGrid>
              <a:tr h="306108">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BIZ UDゴシック" panose="020B0400000000000000" pitchFamily="49" charset="-128"/>
                          <a:ea typeface="BIZ UDゴシック" panose="020B0400000000000000" pitchFamily="49" charset="-128"/>
                        </a:rPr>
                        <a:t>必要書類</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予約</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当用</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341250887"/>
                  </a:ext>
                </a:extLst>
              </a:tr>
              <a:tr h="370840">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BIZ UDゴシック" panose="020B0400000000000000" pitchFamily="49" charset="-128"/>
                          <a:ea typeface="BIZ UDゴシック" panose="020B0400000000000000" pitchFamily="49" charset="-128"/>
                        </a:rPr>
                        <a:t>①　</a:t>
                      </a:r>
                      <a:r>
                        <a:rPr kumimoji="1" lang="ja-JP" altLang="en-US" sz="1600" b="1" dirty="0" smtClean="0">
                          <a:solidFill>
                            <a:srgbClr val="FF0000"/>
                          </a:solidFill>
                          <a:latin typeface="BIZ UDゴシック" panose="020B0400000000000000" pitchFamily="49" charset="-128"/>
                          <a:ea typeface="BIZ UDゴシック" panose="020B0400000000000000" pitchFamily="49" charset="-128"/>
                        </a:rPr>
                        <a:t>５</a:t>
                      </a:r>
                      <a:r>
                        <a:rPr kumimoji="1" lang="ja-JP" altLang="en-US" sz="1600" b="1" dirty="0" smtClean="0">
                          <a:latin typeface="BIZ UDゴシック" panose="020B0400000000000000" pitchFamily="49" charset="-128"/>
                          <a:ea typeface="BIZ UDゴシック" panose="020B0400000000000000" pitchFamily="49" charset="-128"/>
                        </a:rPr>
                        <a:t>年６～</a:t>
                      </a:r>
                      <a:r>
                        <a:rPr kumimoji="1" lang="en-US" altLang="ja-JP" sz="1600" b="1" dirty="0" smtClean="0">
                          <a:latin typeface="BIZ UDゴシック" panose="020B0400000000000000" pitchFamily="49" charset="-128"/>
                          <a:ea typeface="BIZ UDゴシック" panose="020B0400000000000000" pitchFamily="49" charset="-128"/>
                        </a:rPr>
                        <a:t>10</a:t>
                      </a:r>
                      <a:r>
                        <a:rPr kumimoji="1" lang="ja-JP" altLang="en-US" sz="1600" b="1" dirty="0" smtClean="0">
                          <a:latin typeface="BIZ UDゴシック" panose="020B0400000000000000" pitchFamily="49" charset="-128"/>
                          <a:ea typeface="BIZ UDゴシック" panose="020B0400000000000000" pitchFamily="49" charset="-128"/>
                        </a:rPr>
                        <a:t>月に発注したことを証明する書類</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注文書</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1024768843"/>
                  </a:ext>
                </a:extLst>
              </a:tr>
              <a:tr h="370840">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BIZ UDゴシック" panose="020B0400000000000000" pitchFamily="49" charset="-128"/>
                          <a:ea typeface="BIZ UDゴシック" panose="020B0400000000000000" pitchFamily="49" charset="-128"/>
                        </a:rPr>
                        <a:t>②　参加農業者が肥料費を支払ったことを証明する書類</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領収書</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領収書</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3954571603"/>
                  </a:ext>
                </a:extLst>
              </a:tr>
              <a:tr h="370840">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BIZ UDゴシック" panose="020B0400000000000000" pitchFamily="49" charset="-128"/>
                          <a:ea typeface="BIZ UDゴシック" panose="020B0400000000000000" pitchFamily="49" charset="-128"/>
                        </a:rPr>
                        <a:t>③　②または支払い義務が生じていることを示す書類</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請求書</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3903475554"/>
                  </a:ext>
                </a:extLst>
              </a:tr>
              <a:tr h="370840">
                <a:tc>
                  <a:txBody>
                    <a:bodyPr/>
                    <a:lstStyle/>
                    <a:p>
                      <a:pPr marL="0" marR="0" lvl="0" indent="0" algn="l" defTabSz="1104047"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BIZ UDゴシック" panose="020B0400000000000000" pitchFamily="49" charset="-128"/>
                          <a:ea typeface="BIZ UDゴシック" panose="020B0400000000000000" pitchFamily="49" charset="-128"/>
                        </a:rPr>
                        <a:t>④　市町村から支援金を受領している場合は、それを示す書類</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gridSpan="2">
                  <a:txBody>
                    <a:bodyPr/>
                    <a:lstStyle/>
                    <a:p>
                      <a:pPr algn="ctr"/>
                      <a:r>
                        <a:rPr kumimoji="1" lang="ja-JP" altLang="en-US" sz="1600" b="1" dirty="0" smtClean="0">
                          <a:latin typeface="BIZ UDゴシック" panose="020B0400000000000000" pitchFamily="49" charset="-128"/>
                          <a:ea typeface="BIZ UDゴシック" panose="020B0400000000000000" pitchFamily="49" charset="-128"/>
                        </a:rPr>
                        <a:t>市町村が発行した証明書類</a:t>
                      </a: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tc hMerge="1">
                  <a:txBody>
                    <a:bodyPr/>
                    <a:lstStyle/>
                    <a:p>
                      <a:pPr algn="ctr"/>
                      <a:endParaRPr kumimoji="1" lang="ja-JP" altLang="en-US" sz="1600" b="1" dirty="0">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4269704782"/>
                  </a:ext>
                </a:extLst>
              </a:tr>
            </a:tbl>
          </a:graphicData>
        </a:graphic>
      </p:graphicFrame>
      <p:sp>
        <p:nvSpPr>
          <p:cNvPr id="5" name="四角形吹き出し 4"/>
          <p:cNvSpPr/>
          <p:nvPr/>
        </p:nvSpPr>
        <p:spPr>
          <a:xfrm>
            <a:off x="210921" y="6118423"/>
            <a:ext cx="1652228" cy="1363382"/>
          </a:xfrm>
          <a:prstGeom prst="wedgeRectCallout">
            <a:avLst>
              <a:gd name="adj1" fmla="val 40508"/>
              <a:gd name="adj2" fmla="val -6385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p>
          <a:p>
            <a:r>
              <a:rPr kumimoji="1" lang="ja-JP" altLang="en-US" sz="1600" dirty="0" smtClean="0">
                <a:latin typeface="BIZ UDゴシック" panose="020B0400000000000000" pitchFamily="49" charset="-128"/>
                <a:ea typeface="BIZ UDゴシック" panose="020B0400000000000000" pitchFamily="49" charset="-128"/>
              </a:rPr>
              <a:t>県協議会として販売農家であることを示す証跡資料は求めない</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16" name="四角形吹き出し 15"/>
          <p:cNvSpPr/>
          <p:nvPr/>
        </p:nvSpPr>
        <p:spPr>
          <a:xfrm>
            <a:off x="9904444" y="3474719"/>
            <a:ext cx="2197714" cy="1688607"/>
          </a:xfrm>
          <a:prstGeom prst="wedgeRectCallout">
            <a:avLst>
              <a:gd name="adj1" fmla="val -61771"/>
              <a:gd name="adj2" fmla="val 1086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1600" dirty="0" smtClean="0">
                <a:latin typeface="BIZ UDゴシック" panose="020B0400000000000000" pitchFamily="49" charset="-128"/>
                <a:ea typeface="BIZ UDゴシック" panose="020B0400000000000000" pitchFamily="49" charset="-128"/>
              </a:rPr>
              <a:t>※</a:t>
            </a:r>
            <a:r>
              <a:rPr kumimoji="1" lang="ja-JP" altLang="en-US" sz="1600" dirty="0" smtClean="0">
                <a:latin typeface="BIZ UDゴシック" panose="020B0400000000000000" pitchFamily="49" charset="-128"/>
                <a:ea typeface="BIZ UDゴシック" panose="020B0400000000000000" pitchFamily="49" charset="-128"/>
              </a:rPr>
              <a:t>６</a:t>
            </a:r>
            <a:r>
              <a:rPr kumimoji="1" lang="ja-JP" altLang="en-US" sz="1600" dirty="0">
                <a:latin typeface="BIZ UDゴシック" panose="020B0400000000000000" pitchFamily="49" charset="-128"/>
                <a:ea typeface="BIZ UDゴシック" panose="020B0400000000000000" pitchFamily="49" charset="-128"/>
              </a:rPr>
              <a:t>～</a:t>
            </a:r>
            <a:r>
              <a:rPr kumimoji="1" lang="en-US" altLang="ja-JP" sz="1600" dirty="0">
                <a:latin typeface="BIZ UDゴシック" panose="020B0400000000000000" pitchFamily="49" charset="-128"/>
                <a:ea typeface="BIZ UDゴシック" panose="020B0400000000000000" pitchFamily="49" charset="-128"/>
              </a:rPr>
              <a:t>10</a:t>
            </a:r>
            <a:r>
              <a:rPr kumimoji="1" lang="ja-JP" altLang="en-US" sz="1600" dirty="0">
                <a:latin typeface="BIZ UDゴシック" panose="020B0400000000000000" pitchFamily="49" charset="-128"/>
                <a:ea typeface="BIZ UDゴシック" panose="020B0400000000000000" pitchFamily="49" charset="-128"/>
              </a:rPr>
              <a:t>月</a:t>
            </a:r>
            <a:r>
              <a:rPr kumimoji="1" lang="ja-JP" altLang="en-US" sz="1600" dirty="0" smtClean="0">
                <a:latin typeface="BIZ UDゴシック" panose="020B0400000000000000" pitchFamily="49" charset="-128"/>
                <a:ea typeface="BIZ UDゴシック" panose="020B0400000000000000" pitchFamily="49" charset="-128"/>
              </a:rPr>
              <a:t>に注文したことが分かる、農協が予約注文時に回覧する「予約注文書の原本」または農協組合長名</a:t>
            </a:r>
            <a:r>
              <a:rPr kumimoji="1" lang="ja-JP" altLang="en-US" sz="1600" dirty="0">
                <a:latin typeface="BIZ UDゴシック" panose="020B0400000000000000" pitchFamily="49" charset="-128"/>
                <a:ea typeface="BIZ UDゴシック" panose="020B0400000000000000" pitchFamily="49" charset="-128"/>
              </a:rPr>
              <a:t>の</a:t>
            </a:r>
            <a:r>
              <a:rPr kumimoji="1" lang="ja-JP" altLang="en-US" sz="1600" dirty="0" smtClean="0">
                <a:latin typeface="BIZ UDゴシック" panose="020B0400000000000000" pitchFamily="49" charset="-128"/>
                <a:ea typeface="BIZ UDゴシック" panose="020B0400000000000000" pitchFamily="49" charset="-128"/>
              </a:rPr>
              <a:t>文書で可</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9" name="左中かっこ 8"/>
          <p:cNvSpPr/>
          <p:nvPr/>
        </p:nvSpPr>
        <p:spPr>
          <a:xfrm>
            <a:off x="1512912" y="2870122"/>
            <a:ext cx="511460" cy="4656839"/>
          </a:xfrm>
          <a:prstGeom prst="leftBrace">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7" name="角丸四角形 16"/>
          <p:cNvSpPr/>
          <p:nvPr/>
        </p:nvSpPr>
        <p:spPr>
          <a:xfrm>
            <a:off x="51185" y="4499961"/>
            <a:ext cx="1424823" cy="1312033"/>
          </a:xfrm>
          <a:prstGeom prst="roundRect">
            <a:avLst/>
          </a:prstGeom>
          <a:solidFill>
            <a:schemeClr val="accent4">
              <a:lumMod val="20000"/>
              <a:lumOff val="80000"/>
            </a:schemeClr>
          </a:solidFill>
          <a:ln w="2222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0000"/>
              </a:lnSpc>
            </a:pPr>
            <a:r>
              <a:rPr kumimoji="1" lang="en-US" altLang="ja-JP" sz="1200" b="1"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smtClean="0">
                <a:solidFill>
                  <a:srgbClr val="FF0000"/>
                </a:solidFill>
                <a:latin typeface="BIZ UDPゴシック" panose="020B0400000000000000" pitchFamily="50" charset="-128"/>
                <a:ea typeface="BIZ UDPゴシック" panose="020B0400000000000000" pitchFamily="50" charset="-128"/>
              </a:rPr>
              <a:t>令和４年度に申請済みの場合、原則としてこれらの書類は不要です。</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9866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6060</TotalTime>
  <Words>7633</Words>
  <Application>Microsoft Office PowerPoint</Application>
  <PresentationFormat>ユーザー設定</PresentationFormat>
  <Paragraphs>1313</Paragraphs>
  <Slides>36</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BIZ UDPゴシック</vt:lpstr>
      <vt:lpstr>BIZ UDゴシック</vt:lpstr>
      <vt:lpstr>ＭＳ 明朝</vt:lpstr>
      <vt:lpstr>游ゴシック</vt:lpstr>
      <vt:lpstr>游ゴシック Light</vt:lpstr>
      <vt:lpstr>Arial</vt:lpstr>
      <vt:lpstr>Calibri</vt:lpstr>
      <vt:lpstr>Calibri Light</vt:lpstr>
      <vt:lpstr>Times New Roman</vt:lpstr>
      <vt:lpstr>Office テーマ</vt:lpstr>
      <vt:lpstr>肥料価格高騰対策事業申請 ハンドブック（令和５年度県単独事業）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英明</dc:creator>
  <cp:lastModifiedBy>井河 鷹介</cp:lastModifiedBy>
  <cp:revision>575</cp:revision>
  <cp:lastPrinted>2023-12-12T00:35:02Z</cp:lastPrinted>
  <dcterms:created xsi:type="dcterms:W3CDTF">2020-10-27T00:38:18Z</dcterms:created>
  <dcterms:modified xsi:type="dcterms:W3CDTF">2024-01-09T01:04:42Z</dcterms:modified>
</cp:coreProperties>
</file>