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0" r:id="rId3"/>
    <p:sldId id="258"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B66"/>
    <a:srgbClr val="F69008"/>
    <a:srgbClr val="FF8A09"/>
    <a:srgbClr val="202C22"/>
    <a:srgbClr val="526E52"/>
    <a:srgbClr val="243024"/>
    <a:srgbClr val="1F231F"/>
    <a:srgbClr val="121412"/>
    <a:srgbClr val="0D0D0D"/>
    <a:srgbClr val="FFF3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333" autoAdjust="0"/>
  </p:normalViewPr>
  <p:slideViewPr>
    <p:cSldViewPr snapToGrid="0">
      <p:cViewPr varScale="1">
        <p:scale>
          <a:sx n="45" d="100"/>
          <a:sy n="45" d="100"/>
        </p:scale>
        <p:origin x="23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2757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4342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557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3252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6704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403383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1679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40662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3118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337682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2A743C-CB9E-48A9-9CD7-33BF9E4D86E5}"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222281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32A743C-CB9E-48A9-9CD7-33BF9E4D86E5}" type="datetimeFigureOut">
              <a:rPr kumimoji="1" lang="ja-JP" altLang="en-US" smtClean="0"/>
              <a:t>2023/12/8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199EC71-C6C8-412E-9610-7162E0F8293F}" type="slidenum">
              <a:rPr kumimoji="1" lang="ja-JP" altLang="en-US" smtClean="0"/>
              <a:t>‹#›</a:t>
            </a:fld>
            <a:endParaRPr kumimoji="1" lang="ja-JP" altLang="en-US"/>
          </a:p>
        </p:txBody>
      </p:sp>
    </p:spTree>
    <p:extLst>
      <p:ext uri="{BB962C8B-B14F-4D97-AF65-F5344CB8AC3E}">
        <p14:creationId xmlns:p14="http://schemas.microsoft.com/office/powerpoint/2010/main" val="1398382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E1E618D4-42D7-4BCB-8A1B-8710F34BDF68}"/>
              </a:ext>
            </a:extLst>
          </p:cNvPr>
          <p:cNvPicPr>
            <a:picLocks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43578" y="216827"/>
            <a:ext cx="792000" cy="72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1E40148A-7016-4099-B375-160E46F9C51C}"/>
              </a:ext>
            </a:extLst>
          </p:cNvPr>
          <p:cNvPicPr>
            <a:picLocks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168924" y="229019"/>
            <a:ext cx="792000" cy="720000"/>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FB1E7EC5-B959-49A6-B0A6-B827F871D37D}"/>
              </a:ext>
            </a:extLst>
          </p:cNvPr>
          <p:cNvSpPr>
            <a:spLocks noGrp="1"/>
          </p:cNvSpPr>
          <p:nvPr>
            <p:ph type="ctrTitle"/>
          </p:nvPr>
        </p:nvSpPr>
        <p:spPr>
          <a:xfrm>
            <a:off x="133351" y="280788"/>
            <a:ext cx="6517218" cy="744955"/>
          </a:xfrm>
          <a:ln>
            <a:noFill/>
          </a:ln>
        </p:spPr>
        <p:txBody>
          <a:bodyPr>
            <a:noAutofit/>
          </a:bodyPr>
          <a:lstStyle/>
          <a:p>
            <a:pPr>
              <a:lnSpc>
                <a:spcPct val="110000"/>
              </a:lnSpc>
            </a:pPr>
            <a:r>
              <a:rPr kumimoji="1" lang="ja-JP" altLang="en-US" sz="2400" b="1" dirty="0">
                <a:ln w="82550">
                  <a:solidFill>
                    <a:srgbClr val="202C22"/>
                  </a:solidFill>
                </a:ln>
                <a:latin typeface="BIZ UDPゴシック" panose="020B0400000000000000" pitchFamily="50" charset="-128"/>
                <a:ea typeface="BIZ UDPゴシック" panose="020B0400000000000000" pitchFamily="50" charset="-128"/>
              </a:rPr>
              <a:t>肥料価格高騰</a:t>
            </a:r>
            <a:r>
              <a:rPr kumimoji="1" lang="ja-JP" altLang="en-US" sz="2400" b="1" dirty="0" smtClean="0">
                <a:ln w="82550">
                  <a:solidFill>
                    <a:srgbClr val="202C22"/>
                  </a:solidFill>
                </a:ln>
                <a:latin typeface="BIZ UDPゴシック" panose="020B0400000000000000" pitchFamily="50" charset="-128"/>
                <a:ea typeface="BIZ UDPゴシック" panose="020B0400000000000000" pitchFamily="50" charset="-128"/>
              </a:rPr>
              <a:t>対策</a:t>
            </a:r>
            <a:r>
              <a:rPr lang="ja-JP" altLang="en-US" sz="2400" b="1" dirty="0" smtClean="0">
                <a:ln w="82550">
                  <a:solidFill>
                    <a:srgbClr val="202C22"/>
                  </a:solidFill>
                </a:ln>
                <a:latin typeface="BIZ UDPゴシック" panose="020B0400000000000000" pitchFamily="50" charset="-128"/>
                <a:ea typeface="BIZ UDPゴシック" panose="020B0400000000000000" pitchFamily="50" charset="-128"/>
              </a:rPr>
              <a:t>（令和</a:t>
            </a:r>
            <a:r>
              <a:rPr lang="en-US" altLang="ja-JP" sz="2400" b="1" dirty="0" smtClean="0">
                <a:ln w="82550">
                  <a:solidFill>
                    <a:srgbClr val="202C22"/>
                  </a:solidFill>
                </a:ln>
                <a:latin typeface="BIZ UDPゴシック" panose="020B0400000000000000" pitchFamily="50" charset="-128"/>
                <a:ea typeface="BIZ UDPゴシック" panose="020B0400000000000000" pitchFamily="50" charset="-128"/>
              </a:rPr>
              <a:t>5</a:t>
            </a:r>
            <a:r>
              <a:rPr lang="ja-JP" altLang="en-US" sz="2400" b="1" dirty="0" smtClean="0">
                <a:ln w="82550">
                  <a:solidFill>
                    <a:srgbClr val="202C22"/>
                  </a:solidFill>
                </a:ln>
                <a:latin typeface="BIZ UDPゴシック" panose="020B0400000000000000" pitchFamily="50" charset="-128"/>
                <a:ea typeface="BIZ UDPゴシック" panose="020B0400000000000000" pitchFamily="50" charset="-128"/>
              </a:rPr>
              <a:t>年秋肥</a:t>
            </a:r>
            <a:r>
              <a:rPr kumimoji="1" lang="ja-JP" altLang="en-US" sz="2400" b="1" dirty="0" smtClean="0">
                <a:ln w="82550">
                  <a:solidFill>
                    <a:srgbClr val="202C22"/>
                  </a:solidFill>
                </a:ln>
                <a:latin typeface="BIZ UDPゴシック" panose="020B0400000000000000" pitchFamily="50" charset="-128"/>
                <a:ea typeface="BIZ UDPゴシック" panose="020B0400000000000000" pitchFamily="50" charset="-128"/>
              </a:rPr>
              <a:t>）の</a:t>
            </a:r>
            <a:r>
              <a:rPr kumimoji="1" lang="ja-JP" altLang="en-US" sz="2400" b="1" dirty="0" err="1">
                <a:ln w="82550">
                  <a:solidFill>
                    <a:srgbClr val="202C22"/>
                  </a:solidFill>
                </a:ln>
                <a:latin typeface="BIZ UDPゴシック" panose="020B0400000000000000" pitchFamily="50" charset="-128"/>
                <a:ea typeface="BIZ UDPゴシック" panose="020B0400000000000000" pitchFamily="50" charset="-128"/>
              </a:rPr>
              <a:t>ご</a:t>
            </a:r>
            <a:r>
              <a:rPr kumimoji="1" lang="ja-JP" altLang="en-US" sz="2400" b="1" dirty="0" smtClean="0">
                <a:ln w="82550">
                  <a:solidFill>
                    <a:srgbClr val="202C22"/>
                  </a:solidFill>
                </a:ln>
                <a:latin typeface="BIZ UDPゴシック" panose="020B0400000000000000" pitchFamily="50" charset="-128"/>
                <a:ea typeface="BIZ UDPゴシック" panose="020B0400000000000000" pitchFamily="50" charset="-128"/>
              </a:rPr>
              <a:t>あんない</a:t>
            </a:r>
            <a:r>
              <a:rPr kumimoji="1" lang="en-US" altLang="ja-JP" sz="2800" b="1" dirty="0">
                <a:ln w="82550">
                  <a:solidFill>
                    <a:srgbClr val="202C22"/>
                  </a:solidFill>
                </a:ln>
                <a:latin typeface="BIZ UDPゴシック" panose="020B0400000000000000" pitchFamily="50" charset="-128"/>
                <a:ea typeface="BIZ UDPゴシック" panose="020B0400000000000000" pitchFamily="50" charset="-128"/>
              </a:rPr>
              <a:t/>
            </a:r>
            <a:br>
              <a:rPr kumimoji="1" lang="en-US" altLang="ja-JP" sz="2800" b="1" dirty="0">
                <a:ln w="82550">
                  <a:solidFill>
                    <a:srgbClr val="202C22"/>
                  </a:solidFill>
                </a:ln>
                <a:latin typeface="BIZ UDPゴシック" panose="020B0400000000000000" pitchFamily="50" charset="-128"/>
                <a:ea typeface="BIZ UDPゴシック" panose="020B0400000000000000" pitchFamily="50" charset="-128"/>
              </a:rPr>
            </a:br>
            <a:r>
              <a:rPr kumimoji="1" lang="ja-JP" altLang="en-US" sz="2000" b="1" dirty="0">
                <a:ln w="82550">
                  <a:solidFill>
                    <a:srgbClr val="202C22"/>
                  </a:solidFill>
                </a:ln>
                <a:latin typeface="BIZ UDPゴシック" panose="020B0400000000000000" pitchFamily="50" charset="-128"/>
                <a:ea typeface="BIZ UDPゴシック" panose="020B0400000000000000" pitchFamily="50" charset="-128"/>
              </a:rPr>
              <a:t>～肥料価格高騰に直面する農家の皆様を支援します～</a:t>
            </a:r>
            <a:endParaRPr kumimoji="1" lang="ja-JP" altLang="en-US" sz="3200" b="1" dirty="0">
              <a:ln w="82550">
                <a:solidFill>
                  <a:srgbClr val="202C22"/>
                </a:solidFill>
              </a:ln>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7952536A-D68D-46FC-9F20-9279CE7FDBF0}"/>
              </a:ext>
            </a:extLst>
          </p:cNvPr>
          <p:cNvSpPr/>
          <p:nvPr/>
        </p:nvSpPr>
        <p:spPr>
          <a:xfrm>
            <a:off x="133350" y="1117765"/>
            <a:ext cx="6565900" cy="1746729"/>
          </a:xfrm>
          <a:prstGeom prst="roundRect">
            <a:avLst/>
          </a:prstGeom>
          <a:solidFill>
            <a:schemeClr val="bg1"/>
          </a:solidFill>
          <a:ln w="44450" cmpd="sng">
            <a:solidFill>
              <a:srgbClr val="3A851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8" name="正方形/長方形 27">
            <a:extLst>
              <a:ext uri="{FF2B5EF4-FFF2-40B4-BE49-F238E27FC236}">
                <a16:creationId xmlns:a16="http://schemas.microsoft.com/office/drawing/2014/main" id="{134EA117-36AD-4EA6-A6A9-CB90F0684AA1}"/>
              </a:ext>
            </a:extLst>
          </p:cNvPr>
          <p:cNvSpPr/>
          <p:nvPr/>
        </p:nvSpPr>
        <p:spPr>
          <a:xfrm flipV="1">
            <a:off x="288405" y="3145578"/>
            <a:ext cx="6362163" cy="1182258"/>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0" name="矢印: 五方向 29">
            <a:extLst>
              <a:ext uri="{FF2B5EF4-FFF2-40B4-BE49-F238E27FC236}">
                <a16:creationId xmlns:a16="http://schemas.microsoft.com/office/drawing/2014/main" id="{60538687-AD17-4744-89A8-DE34AF74C3F8}"/>
              </a:ext>
            </a:extLst>
          </p:cNvPr>
          <p:cNvSpPr/>
          <p:nvPr/>
        </p:nvSpPr>
        <p:spPr>
          <a:xfrm>
            <a:off x="288405" y="2911462"/>
            <a:ext cx="291843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支援の対象となる肥料</a:t>
            </a:r>
          </a:p>
        </p:txBody>
      </p:sp>
      <p:sp>
        <p:nvSpPr>
          <p:cNvPr id="31" name="正方形/長方形 30">
            <a:extLst>
              <a:ext uri="{FF2B5EF4-FFF2-40B4-BE49-F238E27FC236}">
                <a16:creationId xmlns:a16="http://schemas.microsoft.com/office/drawing/2014/main" id="{51B2CDD0-7E9F-4CE8-9605-DA87324658B3}"/>
              </a:ext>
            </a:extLst>
          </p:cNvPr>
          <p:cNvSpPr/>
          <p:nvPr/>
        </p:nvSpPr>
        <p:spPr>
          <a:xfrm flipV="1">
            <a:off x="327313" y="4547446"/>
            <a:ext cx="6362163" cy="2698380"/>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3" name="矢印: 五方向 32">
            <a:extLst>
              <a:ext uri="{FF2B5EF4-FFF2-40B4-BE49-F238E27FC236}">
                <a16:creationId xmlns:a16="http://schemas.microsoft.com/office/drawing/2014/main" id="{EEDF2E6F-9508-42DF-8863-983FA0DC8305}"/>
              </a:ext>
            </a:extLst>
          </p:cNvPr>
          <p:cNvSpPr/>
          <p:nvPr/>
        </p:nvSpPr>
        <p:spPr>
          <a:xfrm>
            <a:off x="271082" y="4348386"/>
            <a:ext cx="1540394"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 支援の内容</a:t>
            </a:r>
          </a:p>
        </p:txBody>
      </p:sp>
      <p:sp>
        <p:nvSpPr>
          <p:cNvPr id="16" name="正方形/長方形 15">
            <a:extLst>
              <a:ext uri="{FF2B5EF4-FFF2-40B4-BE49-F238E27FC236}">
                <a16:creationId xmlns:a16="http://schemas.microsoft.com/office/drawing/2014/main" id="{32F71D0B-D8CB-4CFE-B985-3C27E42D9DAF}"/>
              </a:ext>
            </a:extLst>
          </p:cNvPr>
          <p:cNvSpPr/>
          <p:nvPr/>
        </p:nvSpPr>
        <p:spPr>
          <a:xfrm flipV="1">
            <a:off x="330559" y="7316958"/>
            <a:ext cx="6362163" cy="2214814"/>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cxnSp>
        <p:nvCxnSpPr>
          <p:cNvPr id="6" name="直線矢印コネクタ 5">
            <a:extLst>
              <a:ext uri="{FF2B5EF4-FFF2-40B4-BE49-F238E27FC236}">
                <a16:creationId xmlns:a16="http://schemas.microsoft.com/office/drawing/2014/main" id="{C2957BB8-CD4C-40F9-B2E3-3EB7A2CD9391}"/>
              </a:ext>
            </a:extLst>
          </p:cNvPr>
          <p:cNvCxnSpPr>
            <a:cxnSpLocks/>
          </p:cNvCxnSpPr>
          <p:nvPr/>
        </p:nvCxnSpPr>
        <p:spPr>
          <a:xfrm>
            <a:off x="1574512" y="9809508"/>
            <a:ext cx="5012556" cy="31037"/>
          </a:xfrm>
          <a:prstGeom prst="straightConnector1">
            <a:avLst/>
          </a:prstGeom>
          <a:ln w="38100">
            <a:solidFill>
              <a:srgbClr val="FABB66"/>
            </a:solidFill>
            <a:tailEnd type="triangle" w="lg" len="med"/>
          </a:ln>
          <a:scene3d>
            <a:camera prst="orthographicFront">
              <a:rot lat="0" lon="0" rev="24000"/>
            </a:camera>
            <a:lightRig rig="threePt" dir="t"/>
          </a:scene3d>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03043AAA-AE94-4DB1-8EDC-6C9A01C82F40}"/>
              </a:ext>
            </a:extLst>
          </p:cNvPr>
          <p:cNvSpPr txBox="1"/>
          <p:nvPr/>
        </p:nvSpPr>
        <p:spPr>
          <a:xfrm>
            <a:off x="4908439" y="9501731"/>
            <a:ext cx="1595309"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次のページを参照</a:t>
            </a:r>
          </a:p>
        </p:txBody>
      </p:sp>
      <p:sp>
        <p:nvSpPr>
          <p:cNvPr id="18" name="矢印: 五方向 17">
            <a:extLst>
              <a:ext uri="{FF2B5EF4-FFF2-40B4-BE49-F238E27FC236}">
                <a16:creationId xmlns:a16="http://schemas.microsoft.com/office/drawing/2014/main" id="{2D85C27F-AA44-4205-BF18-22558C58AF55}"/>
              </a:ext>
            </a:extLst>
          </p:cNvPr>
          <p:cNvSpPr/>
          <p:nvPr/>
        </p:nvSpPr>
        <p:spPr>
          <a:xfrm>
            <a:off x="252422" y="7181011"/>
            <a:ext cx="2308923" cy="399473"/>
          </a:xfrm>
          <a:prstGeom prst="homePlate">
            <a:avLst/>
          </a:prstGeom>
          <a:solidFill>
            <a:srgbClr val="3A851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申請に必要なもの</a:t>
            </a:r>
          </a:p>
        </p:txBody>
      </p:sp>
      <p:sp>
        <p:nvSpPr>
          <p:cNvPr id="35" name="テキスト ボックス 34">
            <a:extLst>
              <a:ext uri="{FF2B5EF4-FFF2-40B4-BE49-F238E27FC236}">
                <a16:creationId xmlns:a16="http://schemas.microsoft.com/office/drawing/2014/main" id="{A7472EE5-C023-4BC1-ADAB-92070E9538CC}"/>
              </a:ext>
            </a:extLst>
          </p:cNvPr>
          <p:cNvSpPr txBox="1"/>
          <p:nvPr/>
        </p:nvSpPr>
        <p:spPr>
          <a:xfrm>
            <a:off x="1390046" y="5276399"/>
            <a:ext cx="532998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6" name="正方形/長方形 35">
            <a:extLst>
              <a:ext uri="{FF2B5EF4-FFF2-40B4-BE49-F238E27FC236}">
                <a16:creationId xmlns:a16="http://schemas.microsoft.com/office/drawing/2014/main" id="{90F698A3-82FC-4A4A-8F67-CBB1631C29E7}"/>
              </a:ext>
            </a:extLst>
          </p:cNvPr>
          <p:cNvSpPr/>
          <p:nvPr/>
        </p:nvSpPr>
        <p:spPr>
          <a:xfrm>
            <a:off x="460466" y="5284765"/>
            <a:ext cx="918459"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支援金</a:t>
            </a:r>
          </a:p>
        </p:txBody>
      </p:sp>
      <p:sp>
        <p:nvSpPr>
          <p:cNvPr id="39" name="大かっこ 38">
            <a:extLst>
              <a:ext uri="{FF2B5EF4-FFF2-40B4-BE49-F238E27FC236}">
                <a16:creationId xmlns:a16="http://schemas.microsoft.com/office/drawing/2014/main" id="{7F25A3B5-9F9B-44B8-B022-BAF02F9EB705}"/>
              </a:ext>
            </a:extLst>
          </p:cNvPr>
          <p:cNvSpPr/>
          <p:nvPr/>
        </p:nvSpPr>
        <p:spPr>
          <a:xfrm>
            <a:off x="729685" y="5647328"/>
            <a:ext cx="5106529" cy="611084"/>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5" name="タイトル 1">
            <a:extLst>
              <a:ext uri="{FF2B5EF4-FFF2-40B4-BE49-F238E27FC236}">
                <a16:creationId xmlns:a16="http://schemas.microsoft.com/office/drawing/2014/main" id="{9485ADF1-3526-4AB0-A941-7ECFAAEBFE54}"/>
              </a:ext>
            </a:extLst>
          </p:cNvPr>
          <p:cNvSpPr txBox="1">
            <a:spLocks/>
          </p:cNvSpPr>
          <p:nvPr/>
        </p:nvSpPr>
        <p:spPr>
          <a:xfrm>
            <a:off x="88729" y="277823"/>
            <a:ext cx="6592461" cy="744955"/>
          </a:xfrm>
          <a:prstGeom prst="rect">
            <a:avLst/>
          </a:prstGeom>
          <a:ln>
            <a:noFill/>
          </a:ln>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10000"/>
              </a:lnSpc>
            </a:pPr>
            <a:r>
              <a:rPr lang="ja-JP" altLang="en-US" sz="2400" b="1" dirty="0" smtClean="0">
                <a:solidFill>
                  <a:srgbClr val="C9E77D"/>
                </a:solidFill>
                <a:latin typeface="BIZ UDPゴシック" panose="020B0400000000000000" pitchFamily="50" charset="-128"/>
                <a:ea typeface="BIZ UDPゴシック" panose="020B0400000000000000" pitchFamily="50" charset="-128"/>
              </a:rPr>
              <a:t>肥料</a:t>
            </a:r>
            <a:r>
              <a:rPr lang="ja-JP" altLang="en-US" sz="2400" b="1" dirty="0">
                <a:solidFill>
                  <a:srgbClr val="C9E77D"/>
                </a:solidFill>
                <a:latin typeface="BIZ UDPゴシック" panose="020B0400000000000000" pitchFamily="50" charset="-128"/>
                <a:ea typeface="BIZ UDPゴシック" panose="020B0400000000000000" pitchFamily="50" charset="-128"/>
              </a:rPr>
              <a:t>価格高騰</a:t>
            </a:r>
            <a:r>
              <a:rPr lang="ja-JP" altLang="en-US" sz="2400" b="1" dirty="0" smtClean="0">
                <a:solidFill>
                  <a:srgbClr val="C9E77D"/>
                </a:solidFill>
                <a:latin typeface="BIZ UDPゴシック" panose="020B0400000000000000" pitchFamily="50" charset="-128"/>
                <a:ea typeface="BIZ UDPゴシック" panose="020B0400000000000000" pitchFamily="50" charset="-128"/>
              </a:rPr>
              <a:t>対策</a:t>
            </a:r>
            <a:r>
              <a:rPr lang="en-US" altLang="ja-JP" sz="2400" b="1" dirty="0" smtClean="0">
                <a:solidFill>
                  <a:srgbClr val="C9E77D"/>
                </a:solidFill>
                <a:latin typeface="BIZ UDPゴシック" panose="020B0400000000000000" pitchFamily="50" charset="-128"/>
                <a:ea typeface="BIZ UDPゴシック" panose="020B0400000000000000" pitchFamily="50" charset="-128"/>
              </a:rPr>
              <a:t>(</a:t>
            </a:r>
            <a:r>
              <a:rPr lang="ja-JP" altLang="en-US" sz="2400" b="1" dirty="0" smtClean="0">
                <a:solidFill>
                  <a:srgbClr val="C9E77D"/>
                </a:solidFill>
                <a:latin typeface="BIZ UDPゴシック" panose="020B0400000000000000" pitchFamily="50" charset="-128"/>
                <a:ea typeface="BIZ UDPゴシック" panose="020B0400000000000000" pitchFamily="50" charset="-128"/>
              </a:rPr>
              <a:t>令和</a:t>
            </a:r>
            <a:r>
              <a:rPr lang="en-US" altLang="ja-JP" sz="2400" b="1" dirty="0" smtClean="0">
                <a:solidFill>
                  <a:srgbClr val="C9E77D"/>
                </a:solidFill>
                <a:latin typeface="BIZ UDPゴシック" panose="020B0400000000000000" pitchFamily="50" charset="-128"/>
                <a:ea typeface="BIZ UDPゴシック" panose="020B0400000000000000" pitchFamily="50" charset="-128"/>
              </a:rPr>
              <a:t>5</a:t>
            </a:r>
            <a:r>
              <a:rPr lang="ja-JP" altLang="en-US" sz="2400" b="1" dirty="0" smtClean="0">
                <a:solidFill>
                  <a:srgbClr val="C9E77D"/>
                </a:solidFill>
                <a:latin typeface="BIZ UDPゴシック" panose="020B0400000000000000" pitchFamily="50" charset="-128"/>
                <a:ea typeface="BIZ UDPゴシック" panose="020B0400000000000000" pitchFamily="50" charset="-128"/>
              </a:rPr>
              <a:t>年秋肥</a:t>
            </a:r>
            <a:r>
              <a:rPr lang="en-US" altLang="ja-JP" sz="2400" b="1" dirty="0" smtClean="0">
                <a:solidFill>
                  <a:srgbClr val="C9E77D"/>
                </a:solidFill>
                <a:latin typeface="BIZ UDPゴシック" panose="020B0400000000000000" pitchFamily="50" charset="-128"/>
                <a:ea typeface="BIZ UDPゴシック" panose="020B0400000000000000" pitchFamily="50" charset="-128"/>
              </a:rPr>
              <a:t>)</a:t>
            </a:r>
            <a:r>
              <a:rPr lang="ja-JP" altLang="en-US" sz="2400" b="1" dirty="0" err="1" smtClean="0">
                <a:solidFill>
                  <a:schemeClr val="bg1"/>
                </a:solidFill>
                <a:latin typeface="BIZ UDPゴシック" panose="020B0400000000000000" pitchFamily="50" charset="-128"/>
                <a:ea typeface="BIZ UDPゴシック" panose="020B0400000000000000" pitchFamily="50" charset="-128"/>
              </a:rPr>
              <a:t>の</a:t>
            </a:r>
            <a:r>
              <a:rPr lang="ja-JP" altLang="en-US" sz="2400" b="1" dirty="0" err="1">
                <a:solidFill>
                  <a:schemeClr val="bg1"/>
                </a:solidFill>
                <a:latin typeface="BIZ UDPゴシック" panose="020B0400000000000000" pitchFamily="50" charset="-128"/>
                <a:ea typeface="BIZ UDPゴシック" panose="020B0400000000000000" pitchFamily="50" charset="-128"/>
              </a:rPr>
              <a:t>ご</a:t>
            </a:r>
            <a:r>
              <a:rPr lang="ja-JP" altLang="en-US" sz="2400" b="1" dirty="0">
                <a:solidFill>
                  <a:schemeClr val="bg1"/>
                </a:solidFill>
                <a:latin typeface="BIZ UDPゴシック" panose="020B0400000000000000" pitchFamily="50" charset="-128"/>
                <a:ea typeface="BIZ UDPゴシック" panose="020B0400000000000000" pitchFamily="50" charset="-128"/>
              </a:rPr>
              <a:t>あんない</a:t>
            </a:r>
            <a:r>
              <a:rPr lang="en-US" altLang="ja-JP" sz="2800" b="1" dirty="0">
                <a:solidFill>
                  <a:schemeClr val="bg1"/>
                </a:solidFill>
                <a:latin typeface="BIZ UDPゴシック" panose="020B0400000000000000" pitchFamily="50" charset="-128"/>
                <a:ea typeface="BIZ UDPゴシック" panose="020B0400000000000000" pitchFamily="50" charset="-128"/>
              </a:rPr>
              <a:t/>
            </a:r>
            <a:br>
              <a:rPr lang="en-US" altLang="ja-JP" sz="2800" b="1" dirty="0">
                <a:solidFill>
                  <a:schemeClr val="bg1"/>
                </a:solidFill>
                <a:latin typeface="BIZ UDPゴシック" panose="020B0400000000000000" pitchFamily="50" charset="-128"/>
                <a:ea typeface="BIZ UDPゴシック" panose="020B0400000000000000" pitchFamily="50" charset="-128"/>
              </a:rPr>
            </a:br>
            <a:r>
              <a:rPr lang="ja-JP" altLang="en-US" sz="2000" b="1" dirty="0">
                <a:solidFill>
                  <a:schemeClr val="bg1"/>
                </a:solidFill>
                <a:latin typeface="BIZ UDPゴシック" panose="020B0400000000000000" pitchFamily="50" charset="-128"/>
                <a:ea typeface="BIZ UDPゴシック" panose="020B0400000000000000" pitchFamily="50" charset="-128"/>
              </a:rPr>
              <a:t>～肥料価格高騰に直面する農家の皆様を支援します～</a:t>
            </a:r>
            <a:endParaRPr lang="ja-JP" altLang="en-US" sz="3200" b="1" dirty="0">
              <a:solidFill>
                <a:schemeClr val="bg1"/>
              </a:solidFill>
              <a:latin typeface="BIZ UDPゴシック" panose="020B0400000000000000" pitchFamily="50" charset="-128"/>
              <a:ea typeface="BIZ UDPゴシック" panose="020B0400000000000000" pitchFamily="50" charset="-128"/>
            </a:endParaRPr>
          </a:p>
        </p:txBody>
      </p:sp>
      <p:cxnSp>
        <p:nvCxnSpPr>
          <p:cNvPr id="40" name="直線コネクタ 39">
            <a:extLst>
              <a:ext uri="{FF2B5EF4-FFF2-40B4-BE49-F238E27FC236}">
                <a16:creationId xmlns:a16="http://schemas.microsoft.com/office/drawing/2014/main" id="{C35EB3D6-0E0E-4A6B-A821-185FAE51078A}"/>
              </a:ext>
            </a:extLst>
          </p:cNvPr>
          <p:cNvCxnSpPr>
            <a:cxnSpLocks/>
          </p:cNvCxnSpPr>
          <p:nvPr/>
        </p:nvCxnSpPr>
        <p:spPr>
          <a:xfrm>
            <a:off x="1328703" y="2335516"/>
            <a:ext cx="1641948"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243A19D7-D11D-4842-AC66-72B28BB37CB2}"/>
              </a:ext>
            </a:extLst>
          </p:cNvPr>
          <p:cNvCxnSpPr>
            <a:cxnSpLocks/>
          </p:cNvCxnSpPr>
          <p:nvPr/>
        </p:nvCxnSpPr>
        <p:spPr>
          <a:xfrm flipV="1">
            <a:off x="366575" y="3545051"/>
            <a:ext cx="4735851" cy="2718"/>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973E253A-215C-4F1D-BA77-02A3F322EF2A}"/>
              </a:ext>
            </a:extLst>
          </p:cNvPr>
          <p:cNvSpPr txBox="1"/>
          <p:nvPr/>
        </p:nvSpPr>
        <p:spPr>
          <a:xfrm>
            <a:off x="311818" y="3236616"/>
            <a:ext cx="6179616" cy="1061829"/>
          </a:xfrm>
          <a:prstGeom prst="rect">
            <a:avLst/>
          </a:prstGeom>
          <a:noFill/>
        </p:spPr>
        <p:txBody>
          <a:bodyPr wrap="square" rtlCol="0">
            <a:spAutoFit/>
          </a:bodyPr>
          <a:lstStyle/>
          <a:p>
            <a:r>
              <a:rPr kumimoji="1" lang="ja-JP" altLang="en-US" sz="1900" b="1" dirty="0" smtClean="0">
                <a:latin typeface="BIZ UDPゴシック" panose="020B0400000000000000" pitchFamily="50" charset="-128"/>
                <a:ea typeface="BIZ UDPゴシック" panose="020B0400000000000000" pitchFamily="50" charset="-128"/>
              </a:rPr>
              <a:t>令和</a:t>
            </a:r>
            <a:r>
              <a:rPr kumimoji="1" lang="en-US" altLang="ja-JP" sz="1900" b="1" dirty="0">
                <a:latin typeface="BIZ UDPゴシック" panose="020B0400000000000000" pitchFamily="50" charset="-128"/>
                <a:ea typeface="BIZ UDPゴシック" panose="020B0400000000000000" pitchFamily="50" charset="-128"/>
              </a:rPr>
              <a:t>5</a:t>
            </a:r>
            <a:r>
              <a:rPr kumimoji="1" lang="ja-JP" altLang="en-US" sz="1900" b="1" dirty="0" smtClean="0">
                <a:latin typeface="BIZ UDPゴシック" panose="020B0400000000000000" pitchFamily="50" charset="-128"/>
                <a:ea typeface="BIZ UDPゴシック" panose="020B0400000000000000" pitchFamily="50" charset="-128"/>
              </a:rPr>
              <a:t>年</a:t>
            </a:r>
            <a:r>
              <a:rPr kumimoji="1" lang="en-US" altLang="ja-JP" sz="1900" b="1" dirty="0">
                <a:latin typeface="BIZ UDPゴシック" panose="020B0400000000000000" pitchFamily="50" charset="-128"/>
                <a:ea typeface="BIZ UDPゴシック" panose="020B0400000000000000" pitchFamily="50" charset="-128"/>
              </a:rPr>
              <a:t>6</a:t>
            </a:r>
            <a:r>
              <a:rPr kumimoji="1" lang="ja-JP" altLang="en-US" sz="1900" b="1" dirty="0" smtClean="0">
                <a:latin typeface="BIZ UDPゴシック" panose="020B0400000000000000" pitchFamily="50" charset="-128"/>
                <a:ea typeface="BIZ UDPゴシック" panose="020B0400000000000000" pitchFamily="50" charset="-128"/>
              </a:rPr>
              <a:t>月</a:t>
            </a:r>
            <a:r>
              <a:rPr kumimoji="1" lang="ja-JP" altLang="en-US" sz="1600" dirty="0" smtClean="0">
                <a:latin typeface="BIZ UDPゴシック" panose="020B0400000000000000" pitchFamily="50" charset="-128"/>
                <a:ea typeface="BIZ UDPゴシック" panose="020B0400000000000000" pitchFamily="50" charset="-128"/>
              </a:rPr>
              <a:t>から</a:t>
            </a:r>
            <a:r>
              <a:rPr kumimoji="1" lang="ja-JP" altLang="en-US" sz="1900" b="1" dirty="0" smtClean="0">
                <a:latin typeface="BIZ UDPゴシック" panose="020B0400000000000000" pitchFamily="50" charset="-128"/>
                <a:ea typeface="BIZ UDPゴシック" panose="020B0400000000000000" pitchFamily="50" charset="-128"/>
              </a:rPr>
              <a:t>令和５年</a:t>
            </a:r>
            <a:r>
              <a:rPr kumimoji="1" lang="en-US" altLang="ja-JP" sz="1900" b="1" dirty="0">
                <a:latin typeface="BIZ UDPゴシック" panose="020B0400000000000000" pitchFamily="50" charset="-128"/>
                <a:ea typeface="BIZ UDPゴシック" panose="020B0400000000000000" pitchFamily="50" charset="-128"/>
              </a:rPr>
              <a:t>10</a:t>
            </a:r>
            <a:r>
              <a:rPr kumimoji="1" lang="ja-JP" altLang="en-US" sz="1900" b="1" dirty="0" smtClean="0">
                <a:latin typeface="BIZ UDPゴシック" panose="020B0400000000000000" pitchFamily="50" charset="-128"/>
                <a:ea typeface="BIZ UDPゴシック" panose="020B0400000000000000" pitchFamily="50" charset="-128"/>
              </a:rPr>
              <a:t>月</a:t>
            </a:r>
            <a:r>
              <a:rPr kumimoji="1" lang="ja-JP" altLang="en-US" sz="1600" dirty="0" smtClean="0">
                <a:latin typeface="BIZ UDPゴシック" panose="020B0400000000000000" pitchFamily="50" charset="-128"/>
                <a:ea typeface="BIZ UDPゴシック" panose="020B0400000000000000" pitchFamily="50" charset="-128"/>
              </a:rPr>
              <a:t>に</a:t>
            </a:r>
            <a:r>
              <a:rPr kumimoji="1" lang="ja-JP" altLang="en-US" sz="1600" dirty="0">
                <a:latin typeface="BIZ UDPゴシック" panose="020B0400000000000000" pitchFamily="50" charset="-128"/>
                <a:ea typeface="BIZ UDPゴシック" panose="020B0400000000000000" pitchFamily="50" charset="-128"/>
              </a:rPr>
              <a:t>購入</a:t>
            </a:r>
            <a:r>
              <a:rPr kumimoji="1" lang="ja-JP" altLang="en-US" sz="1600" dirty="0" smtClean="0">
                <a:latin typeface="BIZ UDPゴシック" panose="020B0400000000000000" pitchFamily="50" charset="-128"/>
                <a:ea typeface="BIZ UDPゴシック" panose="020B0400000000000000" pitchFamily="50" charset="-128"/>
              </a:rPr>
              <a:t>した肥料</a:t>
            </a:r>
            <a:r>
              <a:rPr kumimoji="1" lang="en-US" altLang="ja-JP" sz="1600"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秋肥</a:t>
            </a:r>
            <a:r>
              <a:rPr kumimoji="1" lang="ja-JP" altLang="en-US" sz="1600" dirty="0">
                <a:latin typeface="BIZ UDPゴシック" panose="020B0400000000000000" pitchFamily="50" charset="-128"/>
                <a:ea typeface="BIZ UDPゴシック" panose="020B0400000000000000" pitchFamily="50" charset="-128"/>
              </a:rPr>
              <a:t>として使用する肥料</a:t>
            </a:r>
            <a:r>
              <a:rPr kumimoji="1" lang="en-US" altLang="ja-JP" sz="1600" dirty="0" smtClean="0">
                <a:latin typeface="BIZ UDPゴシック" panose="020B0400000000000000" pitchFamily="50" charset="-128"/>
                <a:ea typeface="BIZ UDPゴシック" panose="020B0400000000000000" pitchFamily="50" charset="-128"/>
              </a:rPr>
              <a:t>)※ </a:t>
            </a:r>
            <a:r>
              <a:rPr kumimoji="1" lang="ja-JP" altLang="en-US" sz="1600" dirty="0" smtClean="0">
                <a:latin typeface="BIZ UDPゴシック" panose="020B0400000000000000" pitchFamily="50" charset="-128"/>
                <a:ea typeface="BIZ UDPゴシック" panose="020B0400000000000000" pitchFamily="50" charset="-128"/>
              </a:rPr>
              <a:t>が</a:t>
            </a:r>
            <a:r>
              <a:rPr kumimoji="1" lang="ja-JP" altLang="en-US" sz="1600" dirty="0">
                <a:latin typeface="BIZ UDPゴシック" panose="020B0400000000000000" pitchFamily="50" charset="-128"/>
                <a:ea typeface="BIZ UDPゴシック" panose="020B0400000000000000" pitchFamily="50" charset="-128"/>
              </a:rPr>
              <a:t>対象です</a:t>
            </a:r>
            <a:r>
              <a:rPr kumimoji="1" lang="ja-JP" altLang="en-US" sz="1600" dirty="0" smtClean="0">
                <a:latin typeface="BIZ UDPゴシック" panose="020B0400000000000000" pitchFamily="50" charset="-128"/>
                <a:ea typeface="BIZ UDPゴシック" panose="020B0400000000000000" pitchFamily="50" charset="-128"/>
              </a:rPr>
              <a:t>。</a:t>
            </a:r>
            <a:endParaRPr kumimoji="1" lang="en-US" altLang="ja-JP" sz="1600" dirty="0" smtClean="0">
              <a:latin typeface="BIZ UDPゴシック" panose="020B0400000000000000" pitchFamily="50" charset="-128"/>
              <a:ea typeface="BIZ UDPゴシック" panose="020B0400000000000000" pitchFamily="50" charset="-128"/>
            </a:endParaRPr>
          </a:p>
          <a:p>
            <a:r>
              <a:rPr kumimoji="1" lang="ja-JP" altLang="en-US" sz="1600" dirty="0" smtClean="0">
                <a:latin typeface="BIZ UDPゴシック" panose="020B0400000000000000" pitchFamily="50" charset="-128"/>
                <a:ea typeface="BIZ UDPゴシック" panose="020B0400000000000000" pitchFamily="50" charset="-128"/>
              </a:rPr>
              <a:t>　　</a:t>
            </a:r>
            <a:r>
              <a:rPr kumimoji="1" lang="en-US" altLang="ja-JP" sz="1200" dirty="0" smtClean="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肥料法に基づく</a:t>
            </a:r>
            <a:r>
              <a:rPr kumimoji="1" lang="ja-JP" altLang="en-US" sz="1200" dirty="0" smtClean="0">
                <a:latin typeface="BIZ UDPゴシック" panose="020B0400000000000000" pitchFamily="50" charset="-128"/>
                <a:ea typeface="BIZ UDPゴシック" panose="020B0400000000000000" pitchFamily="50" charset="-128"/>
              </a:rPr>
              <a:t>肥料が対象。</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令和</a:t>
            </a:r>
            <a:r>
              <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rPr>
              <a:t>4</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年度事業</a:t>
            </a:r>
            <a:r>
              <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秋肥</a:t>
            </a:r>
            <a:r>
              <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を申請された農業者は申請</a:t>
            </a:r>
            <a:endPar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endParaRPr>
          </a:p>
          <a:p>
            <a:r>
              <a:rPr kumimoji="1" lang="ja-JP" altLang="en-US" sz="1200" b="1" dirty="0" smtClean="0">
                <a:solidFill>
                  <a:srgbClr val="FF0000"/>
                </a:solidFill>
                <a:latin typeface="BIZ UDPゴシック" panose="020B0400000000000000" pitchFamily="50" charset="-128"/>
                <a:ea typeface="BIZ UDPゴシック" panose="020B0400000000000000" pitchFamily="50" charset="-128"/>
              </a:rPr>
              <a:t>　　　　　</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済みの肥料費（令和</a:t>
            </a:r>
            <a:r>
              <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rPr>
              <a:t>4</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年</a:t>
            </a:r>
            <a:r>
              <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rPr>
              <a:t>6</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月～</a:t>
            </a:r>
            <a:r>
              <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rPr>
              <a:t>4</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年</a:t>
            </a:r>
            <a:r>
              <a:rPr kumimoji="1" lang="en-US" altLang="ja-JP" sz="1200" b="1" u="sng" dirty="0" smtClean="0">
                <a:solidFill>
                  <a:srgbClr val="FF0000"/>
                </a:solidFill>
                <a:latin typeface="BIZ UDPゴシック" panose="020B0400000000000000" pitchFamily="50" charset="-128"/>
                <a:ea typeface="BIZ UDPゴシック" panose="020B0400000000000000" pitchFamily="50" charset="-128"/>
              </a:rPr>
              <a:t>10</a:t>
            </a:r>
            <a:r>
              <a:rPr kumimoji="1" lang="ja-JP" altLang="en-US" sz="1200" b="1" u="sng" dirty="0" smtClean="0">
                <a:solidFill>
                  <a:srgbClr val="FF0000"/>
                </a:solidFill>
                <a:latin typeface="BIZ UDPゴシック" panose="020B0400000000000000" pitchFamily="50" charset="-128"/>
                <a:ea typeface="BIZ UDPゴシック" panose="020B0400000000000000" pitchFamily="50" charset="-128"/>
              </a:rPr>
              <a:t>月の肥料費）に基づき助成額を計算</a:t>
            </a:r>
            <a:r>
              <a:rPr kumimoji="1" lang="ja-JP" altLang="en-US" sz="1200" dirty="0" smtClean="0">
                <a:latin typeface="BIZ UDPゴシック" panose="020B0400000000000000" pitchFamily="50" charset="-128"/>
                <a:ea typeface="BIZ UDPゴシック" panose="020B0400000000000000" pitchFamily="50" charset="-128"/>
              </a:rPr>
              <a:t>します。</a:t>
            </a:r>
            <a:endParaRPr kumimoji="1" lang="en-US" altLang="ja-JP" sz="1200" dirty="0" smtClean="0">
              <a:latin typeface="BIZ UDPゴシック" panose="020B0400000000000000" pitchFamily="50" charset="-128"/>
              <a:ea typeface="BIZ UDPゴシック" panose="020B0400000000000000" pitchFamily="50" charset="-128"/>
            </a:endParaRPr>
          </a:p>
        </p:txBody>
      </p:sp>
      <p:cxnSp>
        <p:nvCxnSpPr>
          <p:cNvPr id="49" name="直線コネクタ 48">
            <a:extLst>
              <a:ext uri="{FF2B5EF4-FFF2-40B4-BE49-F238E27FC236}">
                <a16:creationId xmlns:a16="http://schemas.microsoft.com/office/drawing/2014/main" id="{2BCF06AC-6221-4175-A037-895644F66345}"/>
              </a:ext>
            </a:extLst>
          </p:cNvPr>
          <p:cNvCxnSpPr>
            <a:cxnSpLocks/>
          </p:cNvCxnSpPr>
          <p:nvPr/>
        </p:nvCxnSpPr>
        <p:spPr>
          <a:xfrm>
            <a:off x="1701823" y="5181029"/>
            <a:ext cx="422454" cy="0"/>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23802A3C-3D3D-4D46-97E9-B6DEE0A87865}"/>
              </a:ext>
            </a:extLst>
          </p:cNvPr>
          <p:cNvSpPr txBox="1"/>
          <p:nvPr/>
        </p:nvSpPr>
        <p:spPr>
          <a:xfrm>
            <a:off x="485791" y="4683391"/>
            <a:ext cx="5941633" cy="630942"/>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化学肥料低減の取組を行った上で前年度から増加した肥料費について、</a:t>
            </a:r>
            <a:r>
              <a:rPr kumimoji="1" lang="ja-JP" altLang="en-US" sz="1600" dirty="0" smtClean="0">
                <a:latin typeface="BIZ UDPゴシック" panose="020B0400000000000000" pitchFamily="50" charset="-128"/>
                <a:ea typeface="BIZ UDPゴシック" panose="020B0400000000000000" pitchFamily="50" charset="-128"/>
              </a:rPr>
              <a:t>その</a:t>
            </a:r>
            <a:r>
              <a:rPr kumimoji="1" lang="en-US" altLang="ja-JP" sz="1900" b="1" dirty="0" smtClean="0">
                <a:latin typeface="BIZ UDPゴシック" panose="020B0400000000000000" pitchFamily="50" charset="-128"/>
                <a:ea typeface="BIZ UDPゴシック" panose="020B0400000000000000" pitchFamily="50" charset="-128"/>
              </a:rPr>
              <a:t>5</a:t>
            </a:r>
            <a:r>
              <a:rPr kumimoji="1" lang="ja-JP" altLang="en-US" sz="1900" b="1" dirty="0" smtClean="0">
                <a:latin typeface="BIZ UDPゴシック" panose="020B0400000000000000" pitchFamily="50" charset="-128"/>
                <a:ea typeface="BIZ UDPゴシック" panose="020B0400000000000000" pitchFamily="50" charset="-128"/>
              </a:rPr>
              <a:t>割（県助成）</a:t>
            </a:r>
            <a:r>
              <a:rPr kumimoji="1" lang="ja-JP" altLang="en-US" sz="1600" dirty="0" smtClean="0">
                <a:latin typeface="BIZ UDPゴシック" panose="020B0400000000000000" pitchFamily="50" charset="-128"/>
                <a:ea typeface="BIZ UDPゴシック" panose="020B0400000000000000" pitchFamily="50" charset="-128"/>
              </a:rPr>
              <a:t>を</a:t>
            </a:r>
            <a:r>
              <a:rPr kumimoji="1" lang="ja-JP" altLang="en-US" sz="1600" dirty="0">
                <a:latin typeface="BIZ UDPゴシック" panose="020B0400000000000000" pitchFamily="50" charset="-128"/>
                <a:ea typeface="BIZ UDPゴシック" panose="020B0400000000000000" pitchFamily="50" charset="-128"/>
              </a:rPr>
              <a:t>支援金として交付します。</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58" name="直線コネクタ 57">
            <a:extLst>
              <a:ext uri="{FF2B5EF4-FFF2-40B4-BE49-F238E27FC236}">
                <a16:creationId xmlns:a16="http://schemas.microsoft.com/office/drawing/2014/main" id="{89A13A9D-10EC-4D06-B801-753500E57360}"/>
              </a:ext>
            </a:extLst>
          </p:cNvPr>
          <p:cNvCxnSpPr>
            <a:cxnSpLocks/>
          </p:cNvCxnSpPr>
          <p:nvPr/>
        </p:nvCxnSpPr>
        <p:spPr>
          <a:xfrm>
            <a:off x="1574512" y="9278317"/>
            <a:ext cx="0" cy="562228"/>
          </a:xfrm>
          <a:prstGeom prst="line">
            <a:avLst/>
          </a:prstGeom>
          <a:ln w="38100">
            <a:solidFill>
              <a:srgbClr val="FABB66"/>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FB178045-0BE8-4120-8585-FE1D5F7F478F}"/>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rot="692439">
            <a:off x="5723529" y="2451561"/>
            <a:ext cx="771020" cy="77102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F4D8E8E9-F4D9-4F12-883B-8B609134B0C7}"/>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rot="21083526">
            <a:off x="5235340" y="2420505"/>
            <a:ext cx="664337" cy="664337"/>
          </a:xfrm>
          <a:prstGeom prst="rect">
            <a:avLst/>
          </a:prstGeom>
          <a:noFill/>
          <a:extLst>
            <a:ext uri="{909E8E84-426E-40DD-AFC4-6F175D3DCCD1}">
              <a14:hiddenFill xmlns:a14="http://schemas.microsoft.com/office/drawing/2010/main">
                <a:solidFill>
                  <a:srgbClr val="FFFFFF"/>
                </a:solidFill>
              </a14:hiddenFill>
            </a:ext>
          </a:extLst>
        </p:spPr>
      </p:pic>
      <p:sp>
        <p:nvSpPr>
          <p:cNvPr id="41" name="正方形/長方形 40">
            <a:extLst>
              <a:ext uri="{FF2B5EF4-FFF2-40B4-BE49-F238E27FC236}">
                <a16:creationId xmlns:a16="http://schemas.microsoft.com/office/drawing/2014/main" id="{C130C443-D86A-40E3-B1A4-A3B02A8BDE7A}"/>
              </a:ext>
            </a:extLst>
          </p:cNvPr>
          <p:cNvSpPr/>
          <p:nvPr/>
        </p:nvSpPr>
        <p:spPr>
          <a:xfrm>
            <a:off x="2463432" y="5669888"/>
            <a:ext cx="3329941" cy="492985"/>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事業期間</a:t>
            </a: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の</a:t>
            </a:r>
            <a:r>
              <a:rPr kumimoji="1" lang="ja-JP" altLang="en-US" sz="1200" dirty="0">
                <a:solidFill>
                  <a:schemeClr val="tx1"/>
                </a:solidFill>
                <a:latin typeface="BIZ UDPゴシック" panose="020B0400000000000000" pitchFamily="50" charset="-128"/>
                <a:ea typeface="BIZ UDPゴシック" panose="020B0400000000000000" pitchFamily="50" charset="-128"/>
              </a:rPr>
              <a:t>肥料費</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価格上昇率</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使用量低減率</a:t>
            </a:r>
          </a:p>
        </p:txBody>
      </p:sp>
      <p:sp>
        <p:nvSpPr>
          <p:cNvPr id="48" name="テキスト ボックス 47">
            <a:extLst>
              <a:ext uri="{FF2B5EF4-FFF2-40B4-BE49-F238E27FC236}">
                <a16:creationId xmlns:a16="http://schemas.microsoft.com/office/drawing/2014/main" id="{CF2DC51E-BCC3-409E-8071-3BF6E8FDFE39}"/>
              </a:ext>
            </a:extLst>
          </p:cNvPr>
          <p:cNvSpPr txBox="1"/>
          <p:nvPr/>
        </p:nvSpPr>
        <p:spPr>
          <a:xfrm>
            <a:off x="219764" y="5719149"/>
            <a:ext cx="665578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ー　　　　</a:t>
            </a: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1" dirty="0">
                <a:solidFill>
                  <a:srgbClr val="E24100"/>
                </a:solidFill>
                <a:latin typeface="BIZ UDPゴシック" panose="020B0400000000000000" pitchFamily="50" charset="-128"/>
                <a:ea typeface="BIZ UDPゴシック" panose="020B0400000000000000" pitchFamily="50" charset="-128"/>
              </a:rPr>
              <a:t>０</a:t>
            </a:r>
            <a:r>
              <a:rPr kumimoji="1" lang="ja-JP" altLang="en-US" sz="1400" b="1" dirty="0" smtClean="0">
                <a:solidFill>
                  <a:srgbClr val="E24100"/>
                </a:solidFill>
                <a:latin typeface="BIZ UDPゴシック" panose="020B0400000000000000" pitchFamily="50" charset="-128"/>
                <a:ea typeface="BIZ UDPゴシック" panose="020B0400000000000000" pitchFamily="50" charset="-128"/>
              </a:rPr>
              <a:t>．</a:t>
            </a:r>
            <a:r>
              <a:rPr kumimoji="1" lang="en-US" altLang="ja-JP" sz="1400" b="1" dirty="0" smtClean="0">
                <a:solidFill>
                  <a:srgbClr val="E24100"/>
                </a:solidFill>
                <a:latin typeface="BIZ UDPゴシック" panose="020B0400000000000000" pitchFamily="50" charset="-128"/>
                <a:ea typeface="BIZ UDPゴシック" panose="020B0400000000000000" pitchFamily="50" charset="-128"/>
              </a:rPr>
              <a:t>5</a:t>
            </a:r>
            <a:endParaRPr kumimoji="1" lang="ja-JP" altLang="en-US" sz="1200" b="1" dirty="0">
              <a:solidFill>
                <a:srgbClr val="E24100"/>
              </a:solidFill>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822F93DA-6717-4EE3-A2A4-F766A4982693}"/>
              </a:ext>
            </a:extLst>
          </p:cNvPr>
          <p:cNvSpPr/>
          <p:nvPr/>
        </p:nvSpPr>
        <p:spPr>
          <a:xfrm>
            <a:off x="809626" y="5687121"/>
            <a:ext cx="1428750" cy="322538"/>
          </a:xfrm>
          <a:prstGeom prst="rect">
            <a:avLst/>
          </a:prstGeom>
          <a:solidFill>
            <a:schemeClr val="bg1"/>
          </a:solidFill>
          <a:ln w="28575">
            <a:solidFill>
              <a:srgbClr val="FABB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事業期間の</a:t>
            </a:r>
            <a:r>
              <a:rPr kumimoji="1" lang="ja-JP" altLang="en-US" sz="1200" dirty="0">
                <a:solidFill>
                  <a:schemeClr val="tx1"/>
                </a:solidFill>
                <a:latin typeface="BIZ UDPゴシック" panose="020B0400000000000000" pitchFamily="50" charset="-128"/>
                <a:ea typeface="BIZ UDPゴシック" panose="020B0400000000000000" pitchFamily="50" charset="-128"/>
              </a:rPr>
              <a:t>肥料費</a:t>
            </a:r>
          </a:p>
        </p:txBody>
      </p:sp>
      <p:sp>
        <p:nvSpPr>
          <p:cNvPr id="44" name="テキスト ボックス 43">
            <a:extLst>
              <a:ext uri="{FF2B5EF4-FFF2-40B4-BE49-F238E27FC236}">
                <a16:creationId xmlns:a16="http://schemas.microsoft.com/office/drawing/2014/main" id="{D7DDE8AE-690F-462E-81A2-11D82D4C7EC1}"/>
              </a:ext>
            </a:extLst>
          </p:cNvPr>
          <p:cNvSpPr txBox="1"/>
          <p:nvPr/>
        </p:nvSpPr>
        <p:spPr>
          <a:xfrm>
            <a:off x="4862952" y="5899268"/>
            <a:ext cx="485072" cy="246221"/>
          </a:xfrm>
          <a:prstGeom prst="rect">
            <a:avLst/>
          </a:prstGeom>
          <a:noFill/>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0.9</a:t>
            </a:r>
          </a:p>
        </p:txBody>
      </p:sp>
      <p:sp>
        <p:nvSpPr>
          <p:cNvPr id="45" name="大かっこ 44">
            <a:extLst>
              <a:ext uri="{FF2B5EF4-FFF2-40B4-BE49-F238E27FC236}">
                <a16:creationId xmlns:a16="http://schemas.microsoft.com/office/drawing/2014/main" id="{86A747BA-B1BD-46A6-9910-0EA713B7F6F3}"/>
              </a:ext>
            </a:extLst>
          </p:cNvPr>
          <p:cNvSpPr/>
          <p:nvPr/>
        </p:nvSpPr>
        <p:spPr>
          <a:xfrm>
            <a:off x="3724140" y="5902457"/>
            <a:ext cx="732850" cy="205765"/>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7" name="大かっこ 46">
            <a:extLst>
              <a:ext uri="{FF2B5EF4-FFF2-40B4-BE49-F238E27FC236}">
                <a16:creationId xmlns:a16="http://schemas.microsoft.com/office/drawing/2014/main" id="{254E0CC3-EF32-480B-AA72-22CF69137EBE}"/>
              </a:ext>
            </a:extLst>
          </p:cNvPr>
          <p:cNvSpPr/>
          <p:nvPr/>
        </p:nvSpPr>
        <p:spPr>
          <a:xfrm>
            <a:off x="4824599" y="5911565"/>
            <a:ext cx="478948" cy="227189"/>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3694781" y="5809979"/>
            <a:ext cx="791568" cy="40391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00" dirty="0">
                <a:latin typeface="BIZ UDPゴシック" panose="020B0400000000000000" pitchFamily="50" charset="-128"/>
                <a:ea typeface="BIZ UDPゴシック" panose="020B0400000000000000" pitchFamily="50" charset="-128"/>
              </a:rPr>
              <a:t>1.23</a:t>
            </a:r>
            <a:endParaRPr kumimoji="1" lang="ja-JP" altLang="en-US" sz="1000" dirty="0">
              <a:latin typeface="BIZ UDPゴシック" panose="020B0400000000000000" pitchFamily="50" charset="-128"/>
              <a:ea typeface="BIZ UDPゴシック" panose="020B0400000000000000" pitchFamily="50" charset="-128"/>
            </a:endParaRPr>
          </a:p>
        </p:txBody>
      </p:sp>
      <p:cxnSp>
        <p:nvCxnSpPr>
          <p:cNvPr id="5" name="直線コネクタ 4">
            <a:extLst>
              <a:ext uri="{FF2B5EF4-FFF2-40B4-BE49-F238E27FC236}">
                <a16:creationId xmlns:a16="http://schemas.microsoft.com/office/drawing/2014/main" id="{3B0506C5-64F9-4CBB-A270-3084A8ABF565}"/>
              </a:ext>
            </a:extLst>
          </p:cNvPr>
          <p:cNvCxnSpPr>
            <a:cxnSpLocks/>
          </p:cNvCxnSpPr>
          <p:nvPr/>
        </p:nvCxnSpPr>
        <p:spPr>
          <a:xfrm>
            <a:off x="556978" y="1537700"/>
            <a:ext cx="1906455" cy="0"/>
          </a:xfrm>
          <a:prstGeom prst="line">
            <a:avLst/>
          </a:prstGeom>
          <a:ln w="1778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A9B90211-5BA3-4584-9C26-3141B476E620}"/>
              </a:ext>
            </a:extLst>
          </p:cNvPr>
          <p:cNvSpPr txBox="1"/>
          <p:nvPr/>
        </p:nvSpPr>
        <p:spPr>
          <a:xfrm>
            <a:off x="460466" y="1172679"/>
            <a:ext cx="6095859" cy="1269450"/>
          </a:xfrm>
          <a:prstGeom prst="rect">
            <a:avLst/>
          </a:prstGeom>
          <a:noFill/>
        </p:spPr>
        <p:txBody>
          <a:bodyPr wrap="square" rtlCol="0">
            <a:spAutoFit/>
          </a:bodyPr>
          <a:lstStyle/>
          <a:p>
            <a:pPr>
              <a:lnSpc>
                <a:spcPct val="125000"/>
              </a:lnSpc>
            </a:pPr>
            <a:r>
              <a:rPr kumimoji="1" lang="ja-JP" altLang="en-US" sz="2150" b="1" dirty="0">
                <a:latin typeface="BIZ UDPゴシック" panose="020B0400000000000000" pitchFamily="50" charset="-128"/>
                <a:ea typeface="BIZ UDPゴシック" panose="020B0400000000000000" pitchFamily="50" charset="-128"/>
              </a:rPr>
              <a:t>肥料価格の高騰</a:t>
            </a:r>
            <a:r>
              <a:rPr kumimoji="1" lang="ja-JP" altLang="en-US" sz="2150" dirty="0">
                <a:latin typeface="BIZ UDPゴシック" panose="020B0400000000000000" pitchFamily="50" charset="-128"/>
                <a:ea typeface="BIZ UDPゴシック" panose="020B0400000000000000" pitchFamily="50" charset="-128"/>
              </a:rPr>
              <a:t>による農業経営への影響緩和のため、化学肥料の低減に向けて取り組む農業者の皆様の</a:t>
            </a:r>
            <a:r>
              <a:rPr kumimoji="1" lang="ja-JP" altLang="en-US" sz="2150" b="1" dirty="0">
                <a:latin typeface="BIZ UDPゴシック" panose="020B0400000000000000" pitchFamily="50" charset="-128"/>
                <a:ea typeface="BIZ UDPゴシック" panose="020B0400000000000000" pitchFamily="50" charset="-128"/>
              </a:rPr>
              <a:t>肥料費を支援</a:t>
            </a:r>
            <a:r>
              <a:rPr kumimoji="1" lang="ja-JP" altLang="en-US" sz="2150" dirty="0">
                <a:latin typeface="BIZ UDPゴシック" panose="020B0400000000000000" pitchFamily="50" charset="-128"/>
                <a:ea typeface="BIZ UDPゴシック" panose="020B0400000000000000" pitchFamily="50" charset="-128"/>
              </a:rPr>
              <a:t>します</a:t>
            </a:r>
            <a:r>
              <a:rPr kumimoji="1" lang="ja-JP" altLang="en-US" sz="2150" dirty="0" smtClean="0">
                <a:latin typeface="BIZ UDPゴシック" panose="020B0400000000000000" pitchFamily="50" charset="-128"/>
                <a:ea typeface="BIZ UDPゴシック" panose="020B0400000000000000" pitchFamily="50" charset="-128"/>
              </a:rPr>
              <a:t>。</a:t>
            </a:r>
            <a:r>
              <a:rPr kumimoji="1" lang="ja-JP" altLang="en-US" sz="2150" b="1" u="sng" dirty="0" smtClean="0">
                <a:latin typeface="BIZ UDPゴシック" panose="020B0400000000000000" pitchFamily="50" charset="-128"/>
                <a:ea typeface="BIZ UDPゴシック" panose="020B0400000000000000" pitchFamily="50" charset="-128"/>
              </a:rPr>
              <a:t>（神奈川県単独事業）</a:t>
            </a:r>
            <a:endParaRPr kumimoji="1" lang="en-US" altLang="ja-JP" sz="2150" b="1" u="sng" dirty="0">
              <a:latin typeface="BIZ UDPゴシック" panose="020B0400000000000000" pitchFamily="50" charset="-128"/>
              <a:ea typeface="BIZ UDPゴシック" panose="020B0400000000000000" pitchFamily="50" charset="-128"/>
            </a:endParaRPr>
          </a:p>
        </p:txBody>
      </p:sp>
      <p:sp>
        <p:nvSpPr>
          <p:cNvPr id="52" name="テキスト ボックス 1"/>
          <p:cNvSpPr txBox="1"/>
          <p:nvPr/>
        </p:nvSpPr>
        <p:spPr>
          <a:xfrm>
            <a:off x="460466" y="6275927"/>
            <a:ext cx="6238784" cy="952384"/>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200" dirty="0" smtClean="0"/>
              <a:t>※</a:t>
            </a:r>
            <a:r>
              <a:rPr kumimoji="1" lang="ja-JP" altLang="en-US" sz="1200" dirty="0" smtClean="0"/>
              <a:t>事業期間の</a:t>
            </a:r>
            <a:r>
              <a:rPr kumimoji="1" lang="ja-JP" altLang="en-US" sz="1200" dirty="0"/>
              <a:t>肥料費について</a:t>
            </a:r>
            <a:r>
              <a:rPr kumimoji="1" lang="ja-JP" altLang="en-US" dirty="0"/>
              <a:t>（令和</a:t>
            </a:r>
            <a:r>
              <a:rPr kumimoji="1" lang="en-US" altLang="ja-JP" dirty="0"/>
              <a:t>4</a:t>
            </a:r>
            <a:r>
              <a:rPr kumimoji="1" lang="ja-JP" altLang="en-US" dirty="0"/>
              <a:t>年度秋肥の肥料高騰対策事業を申請済みの</a:t>
            </a:r>
            <a:r>
              <a:rPr kumimoji="1" lang="ja-JP" altLang="en-US" dirty="0" smtClean="0"/>
              <a:t>場合</a:t>
            </a:r>
            <a:r>
              <a:rPr kumimoji="1" lang="en-US" altLang="ja-JP" sz="1000" dirty="0" smtClean="0"/>
              <a:t>(</a:t>
            </a:r>
            <a:r>
              <a:rPr kumimoji="1" lang="ja-JP" altLang="en-US" sz="1000" dirty="0" smtClean="0"/>
              <a:t>注</a:t>
            </a:r>
            <a:r>
              <a:rPr kumimoji="1" lang="en-US" altLang="ja-JP" sz="1000" dirty="0" smtClean="0"/>
              <a:t>1)</a:t>
            </a:r>
            <a:r>
              <a:rPr kumimoji="1" lang="ja-JP" altLang="en-US" dirty="0" smtClean="0"/>
              <a:t>）</a:t>
            </a:r>
            <a:endParaRPr kumimoji="1" lang="en-US" altLang="ja-JP" dirty="0"/>
          </a:p>
          <a:p>
            <a:r>
              <a:rPr kumimoji="1" lang="ja-JP" altLang="en-US" sz="1300" b="1" u="sng" dirty="0"/>
              <a:t> </a:t>
            </a:r>
            <a:r>
              <a:rPr kumimoji="1" lang="ja-JP" altLang="en-US" sz="1300" b="1" u="sng" dirty="0" smtClean="0"/>
              <a:t>令和</a:t>
            </a:r>
            <a:r>
              <a:rPr kumimoji="1" lang="en-US" altLang="ja-JP" sz="1300" b="1" u="sng" dirty="0"/>
              <a:t>4</a:t>
            </a:r>
            <a:r>
              <a:rPr kumimoji="1" lang="ja-JP" altLang="en-US" sz="1300" b="1" u="sng" dirty="0"/>
              <a:t>年秋肥の申請済金額</a:t>
            </a:r>
            <a:r>
              <a:rPr kumimoji="1" lang="ja-JP" altLang="en-US" sz="1300" b="1" u="none" dirty="0"/>
              <a:t> </a:t>
            </a:r>
            <a:r>
              <a:rPr kumimoji="1" lang="en-US" altLang="ja-JP" sz="1100" dirty="0"/>
              <a:t>× </a:t>
            </a:r>
            <a:r>
              <a:rPr kumimoji="1" lang="en-US" altLang="ja-JP" sz="1600" b="1" u="sng" dirty="0"/>
              <a:t>0.792</a:t>
            </a:r>
            <a:r>
              <a:rPr kumimoji="1" lang="en-US" altLang="ja-JP" sz="1000" dirty="0"/>
              <a:t>(</a:t>
            </a:r>
            <a:r>
              <a:rPr kumimoji="1" lang="ja-JP" altLang="en-US" sz="1000" dirty="0" smtClean="0"/>
              <a:t>注</a:t>
            </a:r>
            <a:r>
              <a:rPr kumimoji="1" lang="en-US" altLang="ja-JP" sz="1000" dirty="0"/>
              <a:t>2</a:t>
            </a:r>
            <a:r>
              <a:rPr kumimoji="1" lang="en-US" altLang="ja-JP" sz="1000" dirty="0" smtClean="0"/>
              <a:t>)</a:t>
            </a:r>
            <a:r>
              <a:rPr kumimoji="1" lang="en-US" altLang="ja-JP" sz="1100" dirty="0" smtClean="0"/>
              <a:t> </a:t>
            </a:r>
            <a:r>
              <a:rPr kumimoji="1" lang="en-US" altLang="ja-JP" sz="1100" dirty="0"/>
              <a:t>× </a:t>
            </a:r>
            <a:r>
              <a:rPr kumimoji="1" lang="ja-JP" altLang="en-US" sz="1300" b="1" u="sng" dirty="0"/>
              <a:t>秋肥を利用する作付面積の変動率</a:t>
            </a:r>
            <a:r>
              <a:rPr kumimoji="1" lang="en-US" altLang="ja-JP" sz="1000" dirty="0"/>
              <a:t>(</a:t>
            </a:r>
            <a:r>
              <a:rPr kumimoji="1" lang="ja-JP" altLang="en-US" sz="1000" dirty="0" smtClean="0"/>
              <a:t>注</a:t>
            </a:r>
            <a:r>
              <a:rPr kumimoji="1" lang="en-US" altLang="ja-JP" sz="1000" dirty="0"/>
              <a:t>3</a:t>
            </a:r>
            <a:r>
              <a:rPr kumimoji="1" lang="en-US" altLang="ja-JP" sz="1000" dirty="0" smtClean="0"/>
              <a:t>)</a:t>
            </a:r>
            <a:endParaRPr kumimoji="1" lang="en-US" altLang="ja-JP" sz="1000" dirty="0"/>
          </a:p>
          <a:p>
            <a:r>
              <a:rPr kumimoji="1" lang="ja-JP" altLang="en-US" sz="1000" baseline="0" dirty="0"/>
              <a:t> </a:t>
            </a:r>
            <a:r>
              <a:rPr kumimoji="1" lang="ja-JP" altLang="en-US" sz="1000" dirty="0"/>
              <a:t> </a:t>
            </a:r>
            <a:r>
              <a:rPr kumimoji="1" lang="ja-JP" altLang="en-US" sz="1000" dirty="0" smtClean="0"/>
              <a:t> </a:t>
            </a:r>
            <a:r>
              <a:rPr kumimoji="1" lang="en-US" altLang="ja-JP" sz="1000" dirty="0" smtClean="0"/>
              <a:t>(</a:t>
            </a:r>
            <a:r>
              <a:rPr kumimoji="1" lang="ja-JP" altLang="en-US" sz="1000" dirty="0" smtClean="0"/>
              <a:t>注</a:t>
            </a:r>
            <a:r>
              <a:rPr kumimoji="1" lang="en-US" altLang="ja-JP" sz="1000" dirty="0" smtClean="0"/>
              <a:t>1)</a:t>
            </a:r>
            <a:r>
              <a:rPr kumimoji="1" lang="ja-JP" altLang="en-US" sz="1000" dirty="0"/>
              <a:t> </a:t>
            </a:r>
            <a:r>
              <a:rPr kumimoji="1" lang="ja-JP" altLang="en-US" sz="1000" dirty="0" smtClean="0"/>
              <a:t>申請</a:t>
            </a:r>
            <a:r>
              <a:rPr kumimoji="1" lang="ja-JP" altLang="en-US" sz="1000" dirty="0"/>
              <a:t>していない場合は令和</a:t>
            </a:r>
            <a:r>
              <a:rPr kumimoji="1" lang="en-US" altLang="ja-JP" sz="1000" dirty="0"/>
              <a:t>5</a:t>
            </a:r>
            <a:r>
              <a:rPr kumimoji="1" lang="ja-JP" altLang="en-US" sz="1000" dirty="0"/>
              <a:t>年</a:t>
            </a:r>
            <a:r>
              <a:rPr kumimoji="1" lang="en-US" altLang="ja-JP" sz="1000" dirty="0"/>
              <a:t>6</a:t>
            </a:r>
            <a:r>
              <a:rPr kumimoji="1" lang="ja-JP" altLang="en-US" sz="1000" dirty="0"/>
              <a:t>月から令和</a:t>
            </a:r>
            <a:r>
              <a:rPr kumimoji="1" lang="en-US" altLang="ja-JP" sz="1000" dirty="0"/>
              <a:t>5</a:t>
            </a:r>
            <a:r>
              <a:rPr kumimoji="1" lang="ja-JP" altLang="en-US" sz="1000" dirty="0"/>
              <a:t>年</a:t>
            </a:r>
            <a:r>
              <a:rPr kumimoji="1" lang="en-US" altLang="ja-JP" sz="1000" dirty="0"/>
              <a:t>10</a:t>
            </a:r>
            <a:r>
              <a:rPr kumimoji="1" lang="ja-JP" altLang="en-US" sz="1000" dirty="0"/>
              <a:t>月に購入した肥料費により申請します</a:t>
            </a:r>
            <a:r>
              <a:rPr kumimoji="1" lang="ja-JP" altLang="en-US" sz="1000" dirty="0" smtClean="0"/>
              <a:t>。</a:t>
            </a:r>
            <a:endParaRPr kumimoji="1" lang="en-US" altLang="ja-JP" sz="1000" baseline="0" dirty="0" smtClean="0"/>
          </a:p>
          <a:p>
            <a:r>
              <a:rPr kumimoji="1" lang="ja-JP" altLang="en-US" sz="1000" baseline="0" dirty="0" smtClean="0"/>
              <a:t>   </a:t>
            </a:r>
            <a:r>
              <a:rPr kumimoji="1" lang="en-US" altLang="ja-JP" sz="1000" dirty="0" smtClean="0"/>
              <a:t>(</a:t>
            </a:r>
            <a:r>
              <a:rPr kumimoji="1" lang="ja-JP" altLang="en-US" sz="1000" dirty="0" smtClean="0"/>
              <a:t>注</a:t>
            </a:r>
            <a:r>
              <a:rPr kumimoji="1" lang="en-US" altLang="ja-JP" sz="1000" dirty="0"/>
              <a:t>2</a:t>
            </a:r>
            <a:r>
              <a:rPr kumimoji="1" lang="en-US" altLang="ja-JP" sz="1000" dirty="0" smtClean="0"/>
              <a:t>)  0.792 = 1.1</a:t>
            </a:r>
            <a:r>
              <a:rPr kumimoji="1" lang="ja-JP" altLang="en-US" sz="1000" dirty="0"/>
              <a:t>（令和</a:t>
            </a:r>
            <a:r>
              <a:rPr kumimoji="1" lang="en-US" altLang="ja-JP" sz="1000" dirty="0"/>
              <a:t>4</a:t>
            </a:r>
            <a:r>
              <a:rPr kumimoji="1" lang="ja-JP" altLang="en-US" sz="1000" dirty="0"/>
              <a:t>年秋肥⇒</a:t>
            </a:r>
            <a:r>
              <a:rPr kumimoji="1" lang="en-US" altLang="ja-JP" sz="1000" dirty="0"/>
              <a:t>4</a:t>
            </a:r>
            <a:r>
              <a:rPr kumimoji="1" lang="ja-JP" altLang="en-US" sz="1000" dirty="0"/>
              <a:t>年春肥の化成肥料価格推移）</a:t>
            </a:r>
            <a:r>
              <a:rPr kumimoji="1" lang="en-US" altLang="ja-JP" sz="1000" dirty="0"/>
              <a:t>×</a:t>
            </a:r>
            <a:r>
              <a:rPr kumimoji="1" lang="ja-JP" altLang="en-US" sz="1000" baseline="0" dirty="0"/>
              <a:t> </a:t>
            </a:r>
            <a:r>
              <a:rPr kumimoji="1" lang="en-US" altLang="ja-JP" sz="1000" dirty="0" smtClean="0"/>
              <a:t>0.72</a:t>
            </a:r>
            <a:r>
              <a:rPr kumimoji="1" lang="ja-JP" altLang="en-US" sz="1000" dirty="0"/>
              <a:t>（</a:t>
            </a:r>
            <a:r>
              <a:rPr kumimoji="1" lang="en-US" altLang="ja-JP" sz="1000" dirty="0"/>
              <a:t>4</a:t>
            </a:r>
            <a:r>
              <a:rPr kumimoji="1" lang="ja-JP" altLang="en-US" sz="1000" dirty="0"/>
              <a:t>年春</a:t>
            </a:r>
            <a:r>
              <a:rPr kumimoji="1" lang="ja-JP" altLang="en-US" sz="1000" dirty="0" smtClean="0"/>
              <a:t>肥</a:t>
            </a:r>
            <a:r>
              <a:rPr kumimoji="1" lang="ja-JP" altLang="en-US" sz="1000" dirty="0"/>
              <a:t>⇒</a:t>
            </a:r>
            <a:r>
              <a:rPr kumimoji="1" lang="en-US" altLang="ja-JP" sz="1000" dirty="0" smtClean="0"/>
              <a:t>5</a:t>
            </a:r>
            <a:r>
              <a:rPr kumimoji="1" lang="ja-JP" altLang="en-US" sz="1000" dirty="0"/>
              <a:t>年秋肥の</a:t>
            </a:r>
            <a:r>
              <a:rPr kumimoji="1" lang="ja-JP" altLang="en-US" sz="1000" dirty="0" smtClean="0"/>
              <a:t>同価格推移</a:t>
            </a:r>
            <a:r>
              <a:rPr kumimoji="1" lang="en-US" altLang="ja-JP" sz="1000" dirty="0"/>
              <a:t>)</a:t>
            </a:r>
          </a:p>
          <a:p>
            <a:r>
              <a:rPr kumimoji="1" lang="en-US" altLang="ja-JP" sz="1000" dirty="0"/>
              <a:t>  </a:t>
            </a:r>
            <a:r>
              <a:rPr kumimoji="1" lang="en-US" altLang="ja-JP" sz="1000" dirty="0" smtClean="0"/>
              <a:t> (</a:t>
            </a:r>
            <a:r>
              <a:rPr kumimoji="1" lang="ja-JP" altLang="en-US" sz="1000" dirty="0" smtClean="0"/>
              <a:t>注</a:t>
            </a:r>
            <a:r>
              <a:rPr kumimoji="1" lang="en-US" altLang="ja-JP" sz="1000" dirty="0"/>
              <a:t>3</a:t>
            </a:r>
            <a:r>
              <a:rPr kumimoji="1" lang="en-US" altLang="ja-JP" sz="1000" dirty="0" smtClean="0"/>
              <a:t>) </a:t>
            </a:r>
            <a:r>
              <a:rPr kumimoji="1" lang="ja-JP" altLang="en-US" sz="1000" dirty="0" smtClean="0"/>
              <a:t>令和</a:t>
            </a:r>
            <a:r>
              <a:rPr kumimoji="1" lang="en-US" altLang="ja-JP" sz="1000" dirty="0" smtClean="0"/>
              <a:t>5</a:t>
            </a:r>
            <a:r>
              <a:rPr kumimoji="1" lang="ja-JP" altLang="en-US" sz="1000" dirty="0"/>
              <a:t>年度秋肥を利用した作付面積</a:t>
            </a:r>
            <a:r>
              <a:rPr kumimoji="1" lang="ja-JP" altLang="en-US" sz="1000" baseline="0" dirty="0"/>
              <a:t> </a:t>
            </a:r>
            <a:r>
              <a:rPr kumimoji="1" lang="en-US" altLang="ja-JP" sz="1000" dirty="0"/>
              <a:t>/ 4</a:t>
            </a:r>
            <a:r>
              <a:rPr kumimoji="1" lang="ja-JP" altLang="en-US" sz="1000" dirty="0"/>
              <a:t>年度秋肥を利用した作付面積（面積変動がない場合は１</a:t>
            </a:r>
            <a:r>
              <a:rPr kumimoji="1" lang="ja-JP" altLang="en-US" sz="1000" dirty="0" smtClean="0"/>
              <a:t>）</a:t>
            </a:r>
            <a:endParaRPr kumimoji="1" lang="en-US" altLang="ja-JP" sz="1000" dirty="0"/>
          </a:p>
        </p:txBody>
      </p:sp>
      <p:sp>
        <p:nvSpPr>
          <p:cNvPr id="43" name="大かっこ 42">
            <a:extLst>
              <a:ext uri="{FF2B5EF4-FFF2-40B4-BE49-F238E27FC236}">
                <a16:creationId xmlns:a16="http://schemas.microsoft.com/office/drawing/2014/main" id="{254E0CC3-EF32-480B-AA72-22CF69137EBE}"/>
              </a:ext>
            </a:extLst>
          </p:cNvPr>
          <p:cNvSpPr/>
          <p:nvPr/>
        </p:nvSpPr>
        <p:spPr>
          <a:xfrm>
            <a:off x="1248114" y="6071696"/>
            <a:ext cx="478948" cy="186716"/>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1050" dirty="0" smtClean="0">
                <a:latin typeface="BIZ UDPゴシック" panose="020B0400000000000000" pitchFamily="50" charset="-128"/>
                <a:ea typeface="BIZ UDPゴシック" panose="020B0400000000000000" pitchFamily="50" charset="-128"/>
              </a:rPr>
              <a:t>※</a:t>
            </a:r>
            <a:endParaRPr kumimoji="1" lang="ja-JP" altLang="en-US" sz="1050" dirty="0">
              <a:latin typeface="BIZ UDPゴシック" panose="020B0400000000000000" pitchFamily="50" charset="-128"/>
              <a:ea typeface="BIZ UDPゴシック" panose="020B0400000000000000" pitchFamily="50" charset="-128"/>
            </a:endParaRPr>
          </a:p>
        </p:txBody>
      </p:sp>
      <p:cxnSp>
        <p:nvCxnSpPr>
          <p:cNvPr id="50" name="直線コネクタ 49">
            <a:extLst>
              <a:ext uri="{FF2B5EF4-FFF2-40B4-BE49-F238E27FC236}">
                <a16:creationId xmlns:a16="http://schemas.microsoft.com/office/drawing/2014/main" id="{66FA66AD-2C0B-4262-BC01-87CDB95B6D28}"/>
              </a:ext>
            </a:extLst>
          </p:cNvPr>
          <p:cNvCxnSpPr>
            <a:cxnSpLocks/>
          </p:cNvCxnSpPr>
          <p:nvPr/>
        </p:nvCxnSpPr>
        <p:spPr>
          <a:xfrm flipV="1">
            <a:off x="954901" y="9238958"/>
            <a:ext cx="1508532" cy="7761"/>
          </a:xfrm>
          <a:prstGeom prst="line">
            <a:avLst/>
          </a:prstGeom>
          <a:ln w="152400">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6" name="テキスト ボックス 2"/>
          <p:cNvSpPr txBox="1"/>
          <p:nvPr/>
        </p:nvSpPr>
        <p:spPr>
          <a:xfrm>
            <a:off x="556978" y="7591901"/>
            <a:ext cx="5236396" cy="1738938"/>
          </a:xfrm>
          <a:prstGeom prst="rect">
            <a:avLst/>
          </a:prstGeom>
          <a:noFill/>
          <a:ln>
            <a:noFill/>
          </a:ln>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100" dirty="0">
                <a:latin typeface="BIZ UDPゴシック" panose="020B0400000000000000" pitchFamily="50" charset="-128"/>
                <a:ea typeface="BIZ UDPゴシック" panose="020B0400000000000000" pitchFamily="50" charset="-128"/>
              </a:rPr>
              <a:t>次の書類があれば申請できます。</a:t>
            </a:r>
            <a:br>
              <a:rPr kumimoji="1" lang="ja-JP" altLang="en-US" sz="1100" dirty="0">
                <a:latin typeface="BIZ UDPゴシック" panose="020B0400000000000000" pitchFamily="50" charset="-128"/>
                <a:ea typeface="BIZ UDPゴシック" panose="020B0400000000000000" pitchFamily="50" charset="-128"/>
              </a:rPr>
            </a:br>
            <a:r>
              <a:rPr kumimoji="1" lang="ja-JP" altLang="en-US" sz="1100" dirty="0">
                <a:latin typeface="BIZ UDPゴシック" panose="020B0400000000000000" pitchFamily="50" charset="-128"/>
                <a:ea typeface="BIZ UDPゴシック" panose="020B0400000000000000" pitchFamily="50" charset="-128"/>
              </a:rPr>
              <a:t>＜共通＞</a:t>
            </a:r>
            <a:endParaRPr kumimoji="1" lang="en-US" altLang="ja-JP" sz="1100" dirty="0">
              <a:latin typeface="BIZ UDPゴシック" panose="020B0400000000000000" pitchFamily="50" charset="-128"/>
              <a:ea typeface="BIZ UDPゴシック" panose="020B0400000000000000" pitchFamily="50" charset="-128"/>
            </a:endParaRPr>
          </a:p>
          <a:p>
            <a:pPr marL="85725"/>
            <a:r>
              <a:rPr kumimoji="1" lang="ja-JP" altLang="en-US" dirty="0" smtClean="0">
                <a:latin typeface="BIZ UDPゴシック" panose="020B0400000000000000" pitchFamily="50" charset="-128"/>
                <a:ea typeface="BIZ UDPゴシック" panose="020B0400000000000000" pitchFamily="50" charset="-128"/>
              </a:rPr>
              <a:t>①</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300" b="1" dirty="0">
                <a:latin typeface="BIZ UDPゴシック" panose="020B0400000000000000" pitchFamily="50" charset="-128"/>
                <a:ea typeface="BIZ UDPゴシック" panose="020B0400000000000000" pitchFamily="50" charset="-128"/>
              </a:rPr>
              <a:t>県肥料高騰対策補助金</a:t>
            </a:r>
            <a:r>
              <a:rPr kumimoji="1" lang="ja-JP" altLang="en-US" sz="1300" b="1" dirty="0" smtClean="0">
                <a:latin typeface="BIZ UDPゴシック" panose="020B0400000000000000" pitchFamily="50" charset="-128"/>
                <a:ea typeface="BIZ UDPゴシック" panose="020B0400000000000000" pitchFamily="50" charset="-128"/>
              </a:rPr>
              <a:t>申請書</a:t>
            </a:r>
            <a:r>
              <a:rPr kumimoji="1" lang="en-US" altLang="ja-JP" sz="900" dirty="0" smtClean="0">
                <a:latin typeface="BIZ UDPゴシック" panose="020B0400000000000000" pitchFamily="50" charset="-128"/>
                <a:ea typeface="BIZ UDPゴシック" panose="020B0400000000000000" pitchFamily="50" charset="-128"/>
              </a:rPr>
              <a:t>(</a:t>
            </a:r>
            <a:r>
              <a:rPr kumimoji="1" lang="ja-JP" altLang="en-US" sz="900" dirty="0" smtClean="0">
                <a:latin typeface="BIZ UDPゴシック" panose="020B0400000000000000" pitchFamily="50" charset="-128"/>
                <a:ea typeface="BIZ UDPゴシック" panose="020B0400000000000000" pitchFamily="50" charset="-128"/>
              </a:rPr>
              <a:t>参考様式第２号</a:t>
            </a:r>
            <a:r>
              <a:rPr kumimoji="1" lang="en-US" altLang="ja-JP" sz="900" dirty="0" smtClean="0">
                <a:latin typeface="BIZ UDPゴシック" panose="020B0400000000000000" pitchFamily="50" charset="-128"/>
                <a:ea typeface="BIZ UDPゴシック" panose="020B0400000000000000" pitchFamily="50" charset="-128"/>
              </a:rPr>
              <a:t>)</a:t>
            </a:r>
            <a:endParaRPr kumimoji="1" lang="en-US" altLang="ja-JP" sz="900" dirty="0">
              <a:latin typeface="BIZ UDPゴシック" panose="020B0400000000000000" pitchFamily="50" charset="-128"/>
              <a:ea typeface="BIZ UDPゴシック" panose="020B0400000000000000" pitchFamily="50" charset="-128"/>
            </a:endParaRPr>
          </a:p>
          <a:p>
            <a:pPr marL="85725"/>
            <a:r>
              <a:rPr kumimoji="1" lang="ja-JP" altLang="en-US" dirty="0" smtClean="0">
                <a:latin typeface="BIZ UDPゴシック" panose="020B0400000000000000" pitchFamily="50" charset="-128"/>
                <a:ea typeface="BIZ UDPゴシック" panose="020B0400000000000000" pitchFamily="50" charset="-128"/>
              </a:rPr>
              <a:t>②</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300" b="1" dirty="0" smtClean="0">
                <a:latin typeface="BIZ UDPゴシック" panose="020B0400000000000000" pitchFamily="50" charset="-128"/>
                <a:ea typeface="BIZ UDPゴシック" panose="020B0400000000000000" pitchFamily="50" charset="-128"/>
              </a:rPr>
              <a:t>申請書を受領する場合の参考例</a:t>
            </a:r>
            <a:r>
              <a:rPr kumimoji="1" lang="ja-JP" altLang="en-US" sz="1100" dirty="0" smtClean="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任意様式）</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100" dirty="0" smtClean="0">
                <a:latin typeface="BIZ UDPゴシック" panose="020B0400000000000000" pitchFamily="50" charset="-128"/>
                <a:ea typeface="BIZ UDPゴシック" panose="020B0400000000000000" pitchFamily="50" charset="-128"/>
              </a:rPr>
              <a:t>  　 （市町村</a:t>
            </a:r>
            <a:r>
              <a:rPr kumimoji="1" lang="ja-JP" altLang="en-US" sz="1100" dirty="0">
                <a:latin typeface="BIZ UDPゴシック" panose="020B0400000000000000" pitchFamily="50" charset="-128"/>
                <a:ea typeface="BIZ UDPゴシック" panose="020B0400000000000000" pitchFamily="50" charset="-128"/>
              </a:rPr>
              <a:t>から支援金を受領</a:t>
            </a:r>
            <a:r>
              <a:rPr kumimoji="1" lang="ja-JP" altLang="en-US" sz="1100" dirty="0" smtClean="0">
                <a:latin typeface="BIZ UDPゴシック" panose="020B0400000000000000" pitchFamily="50" charset="-128"/>
                <a:ea typeface="BIZ UDPゴシック" panose="020B0400000000000000" pitchFamily="50" charset="-128"/>
              </a:rPr>
              <a:t>している</a:t>
            </a:r>
            <a:r>
              <a:rPr kumimoji="1" lang="ja-JP" altLang="en-US" sz="1100" dirty="0">
                <a:latin typeface="BIZ UDPゴシック" panose="020B0400000000000000" pitchFamily="50" charset="-128"/>
                <a:ea typeface="BIZ UDPゴシック" panose="020B0400000000000000" pitchFamily="50" charset="-128"/>
              </a:rPr>
              <a:t>場合はそれを示す</a:t>
            </a:r>
            <a:r>
              <a:rPr kumimoji="1" lang="ja-JP" altLang="en-US" sz="1100" dirty="0" smtClean="0">
                <a:latin typeface="BIZ UDPゴシック" panose="020B0400000000000000" pitchFamily="50" charset="-128"/>
                <a:ea typeface="BIZ UDPゴシック" panose="020B0400000000000000" pitchFamily="50" charset="-128"/>
              </a:rPr>
              <a:t>書類）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＜令和</a:t>
            </a:r>
            <a:r>
              <a:rPr kumimoji="1" lang="en-US" altLang="ja-JP" sz="1100" dirty="0">
                <a:latin typeface="BIZ UDPゴシック" panose="020B0400000000000000" pitchFamily="50" charset="-128"/>
                <a:ea typeface="BIZ UDPゴシック" panose="020B0400000000000000" pitchFamily="50" charset="-128"/>
              </a:rPr>
              <a:t>4</a:t>
            </a:r>
            <a:r>
              <a:rPr kumimoji="1" lang="ja-JP" altLang="en-US" sz="1100" dirty="0">
                <a:latin typeface="BIZ UDPゴシック" panose="020B0400000000000000" pitchFamily="50" charset="-128"/>
                <a:ea typeface="BIZ UDPゴシック" panose="020B0400000000000000" pitchFamily="50" charset="-128"/>
              </a:rPr>
              <a:t>年度に申請していない場合＞</a:t>
            </a:r>
            <a:endParaRPr kumimoji="1" lang="en-US" altLang="ja-JP" sz="1100" dirty="0">
              <a:latin typeface="BIZ UDPゴシック" panose="020B0400000000000000" pitchFamily="50" charset="-128"/>
              <a:ea typeface="BIZ UDPゴシック" panose="020B0400000000000000" pitchFamily="50" charset="-128"/>
            </a:endParaRPr>
          </a:p>
          <a:p>
            <a:pPr marL="85725"/>
            <a:r>
              <a:rPr kumimoji="1" lang="ja-JP" altLang="en-US" sz="1100" dirty="0" smtClean="0">
                <a:latin typeface="BIZ UDPゴシック" panose="020B0400000000000000" pitchFamily="50" charset="-128"/>
                <a:ea typeface="BIZ UDPゴシック" panose="020B0400000000000000" pitchFamily="50" charset="-128"/>
              </a:rPr>
              <a:t>③  </a:t>
            </a:r>
            <a:r>
              <a:rPr kumimoji="1" lang="ja-JP" altLang="en-US" sz="1100" dirty="0">
                <a:latin typeface="BIZ UDPゴシック" panose="020B0400000000000000" pitchFamily="50" charset="-128"/>
                <a:ea typeface="BIZ UDPゴシック" panose="020B0400000000000000" pitchFamily="50" charset="-128"/>
              </a:rPr>
              <a:t>秋肥：令和</a:t>
            </a:r>
            <a:r>
              <a:rPr kumimoji="1" lang="en-US" altLang="ja-JP" sz="1100" dirty="0">
                <a:latin typeface="BIZ UDPゴシック" panose="020B0400000000000000" pitchFamily="50" charset="-128"/>
                <a:ea typeface="BIZ UDPゴシック" panose="020B0400000000000000" pitchFamily="50" charset="-128"/>
              </a:rPr>
              <a:t>5</a:t>
            </a:r>
            <a:r>
              <a:rPr kumimoji="1" lang="ja-JP" altLang="en-US" sz="1100" dirty="0">
                <a:latin typeface="BIZ UDPゴシック" panose="020B0400000000000000" pitchFamily="50" charset="-128"/>
                <a:ea typeface="BIZ UDPゴシック" panose="020B0400000000000000" pitchFamily="50" charset="-128"/>
              </a:rPr>
              <a:t>年</a:t>
            </a:r>
            <a:r>
              <a:rPr kumimoji="1" lang="en-US" altLang="ja-JP" sz="1100" dirty="0">
                <a:latin typeface="BIZ UDPゴシック" panose="020B0400000000000000" pitchFamily="50" charset="-128"/>
                <a:ea typeface="BIZ UDPゴシック" panose="020B0400000000000000" pitchFamily="50" charset="-128"/>
              </a:rPr>
              <a:t>6</a:t>
            </a:r>
            <a:r>
              <a:rPr kumimoji="1" lang="ja-JP" altLang="en-US" sz="1100" dirty="0">
                <a:latin typeface="BIZ UDPゴシック" panose="020B0400000000000000" pitchFamily="50" charset="-128"/>
                <a:ea typeface="BIZ UDPゴシック" panose="020B0400000000000000" pitchFamily="50" charset="-128"/>
              </a:rPr>
              <a:t>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月に注文した</a:t>
            </a:r>
            <a:r>
              <a:rPr kumimoji="1" lang="ja-JP" altLang="en-US" sz="1300" b="1" dirty="0">
                <a:latin typeface="BIZ UDPゴシック" panose="020B0400000000000000" pitchFamily="50" charset="-128"/>
                <a:ea typeface="BIZ UDPゴシック" panose="020B0400000000000000" pitchFamily="50" charset="-128"/>
              </a:rPr>
              <a:t>肥料の購入価格が</a:t>
            </a:r>
            <a:r>
              <a:rPr kumimoji="1" lang="ja-JP" altLang="en-US" sz="1300" b="1" dirty="0" smtClean="0">
                <a:latin typeface="BIZ UDPゴシック" panose="020B0400000000000000" pitchFamily="50" charset="-128"/>
                <a:ea typeface="BIZ UDPゴシック" panose="020B0400000000000000" pitchFamily="50" charset="-128"/>
              </a:rPr>
              <a:t>わかる書類</a:t>
            </a:r>
            <a:endParaRPr kumimoji="1" lang="en-US" altLang="ja-JP" sz="1300" b="1" dirty="0">
              <a:latin typeface="BIZ UDPゴシック" panose="020B0400000000000000" pitchFamily="50" charset="-128"/>
              <a:ea typeface="BIZ UDPゴシック" panose="020B0400000000000000" pitchFamily="50" charset="-128"/>
            </a:endParaRPr>
          </a:p>
          <a:p>
            <a:pPr marL="85725"/>
            <a:r>
              <a:rPr kumimoji="1" lang="ja-JP" altLang="en-US" sz="1100" dirty="0">
                <a:latin typeface="BIZ UDPゴシック" panose="020B0400000000000000" pitchFamily="50" charset="-128"/>
                <a:ea typeface="BIZ UDPゴシック" panose="020B0400000000000000" pitchFamily="50" charset="-128"/>
              </a:rPr>
              <a:t> 　（注文票、領収書、請求書等）</a:t>
            </a:r>
            <a:endParaRPr kumimoji="1" lang="en-US" altLang="ja-JP" sz="1100" dirty="0">
              <a:latin typeface="BIZ UDPゴシック" panose="020B0400000000000000" pitchFamily="50" charset="-128"/>
              <a:ea typeface="BIZ UDPゴシック" panose="020B0400000000000000" pitchFamily="50" charset="-128"/>
            </a:endParaRPr>
          </a:p>
          <a:p>
            <a:pPr marL="85725"/>
            <a:r>
              <a:rPr kumimoji="1" lang="ja-JP" altLang="en-US" sz="1100" dirty="0" smtClean="0">
                <a:latin typeface="BIZ UDPゴシック" panose="020B0400000000000000" pitchFamily="50" charset="-128"/>
                <a:ea typeface="BIZ UDPゴシック" panose="020B0400000000000000" pitchFamily="50" charset="-128"/>
              </a:rPr>
              <a:t>④  </a:t>
            </a:r>
            <a:r>
              <a:rPr kumimoji="1" lang="ja-JP" altLang="en-US" sz="1300" b="1" dirty="0" smtClean="0">
                <a:latin typeface="BIZ UDPゴシック" panose="020B0400000000000000" pitchFamily="50" charset="-128"/>
                <a:ea typeface="BIZ UDPゴシック" panose="020B0400000000000000" pitchFamily="50" charset="-128"/>
              </a:rPr>
              <a:t>化学</a:t>
            </a:r>
            <a:r>
              <a:rPr kumimoji="1" lang="ja-JP" altLang="en-US" sz="1300" b="1" dirty="0">
                <a:latin typeface="BIZ UDPゴシック" panose="020B0400000000000000" pitchFamily="50" charset="-128"/>
                <a:ea typeface="BIZ UDPゴシック" panose="020B0400000000000000" pitchFamily="50" charset="-128"/>
              </a:rPr>
              <a:t>肥料低減計画書</a:t>
            </a:r>
            <a:r>
              <a:rPr kumimoji="1" lang="ja-JP" altLang="en-US" sz="1100" dirty="0">
                <a:latin typeface="BIZ UDPゴシック" panose="020B0400000000000000" pitchFamily="50" charset="-128"/>
                <a:ea typeface="BIZ UDPゴシック" panose="020B0400000000000000" pitchFamily="50" charset="-128"/>
              </a:rPr>
              <a:t>（低減に向けた取組に２つ以上取り組むこと） </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51" name="テキスト ボックス 1"/>
          <p:cNvSpPr txBox="1"/>
          <p:nvPr/>
        </p:nvSpPr>
        <p:spPr>
          <a:xfrm>
            <a:off x="6165814" y="44834"/>
            <a:ext cx="600075" cy="440942"/>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smtClean="0">
                <a:latin typeface="游明朝" panose="02020400000000000000" pitchFamily="18" charset="-128"/>
                <a:ea typeface="游明朝" panose="02020400000000000000" pitchFamily="18" charset="-128"/>
                <a:cs typeface="Times New Roman" panose="02020603050405020304" pitchFamily="18" charset="0"/>
              </a:rPr>
              <a:t>⑦</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3" name="角丸四角形 52"/>
          <p:cNvSpPr/>
          <p:nvPr/>
        </p:nvSpPr>
        <p:spPr>
          <a:xfrm>
            <a:off x="4018710" y="7304485"/>
            <a:ext cx="2727075" cy="1043161"/>
          </a:xfrm>
          <a:prstGeom prst="roundRect">
            <a:avLst/>
          </a:prstGeom>
          <a:solidFill>
            <a:schemeClr val="accent4">
              <a:lumMod val="20000"/>
              <a:lumOff val="80000"/>
            </a:schemeClr>
          </a:solidFill>
          <a:ln w="222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0000"/>
              </a:lnSpc>
            </a:pPr>
            <a:r>
              <a:rPr kumimoji="1" lang="en-US" altLang="ja-JP" sz="1050"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smtClean="0">
                <a:solidFill>
                  <a:srgbClr val="FF0000"/>
                </a:solidFill>
                <a:latin typeface="BIZ UDPゴシック" panose="020B0400000000000000" pitchFamily="50" charset="-128"/>
                <a:ea typeface="BIZ UDPゴシック" panose="020B0400000000000000" pitchFamily="50" charset="-128"/>
              </a:rPr>
              <a:t>４年度秋肥を申請済みの方についても、</a:t>
            </a:r>
            <a:r>
              <a:rPr kumimoji="1" lang="ja-JP" altLang="en-US" sz="1050" b="1" u="sng" dirty="0" smtClean="0">
                <a:solidFill>
                  <a:srgbClr val="FF0000"/>
                </a:solidFill>
                <a:latin typeface="BIZ UDPゴシック" panose="020B0400000000000000" pitchFamily="50" charset="-128"/>
                <a:ea typeface="BIZ UDPゴシック" panose="020B0400000000000000" pitchFamily="50" charset="-128"/>
              </a:rPr>
              <a:t>提出済みの「化学肥料低減計画書」に記載の取組を確実に実施してください。</a:t>
            </a:r>
            <a:r>
              <a:rPr kumimoji="1" lang="ja-JP" altLang="en-US" sz="1050" dirty="0" smtClean="0">
                <a:solidFill>
                  <a:srgbClr val="FF0000"/>
                </a:solidFill>
                <a:latin typeface="BIZ UDPゴシック" panose="020B0400000000000000" pitchFamily="50" charset="-128"/>
                <a:ea typeface="BIZ UDPゴシック" panose="020B0400000000000000" pitchFamily="50" charset="-128"/>
              </a:rPr>
              <a:t>別途、取組み状況の報告とともに証跡資料（農作業日誌等）の提出を依頼します。</a:t>
            </a:r>
            <a:endParaRPr kumimoji="1" lang="en-US" altLang="ja-JP" sz="1050" dirty="0" smtClean="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22065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F5E68252-EB0A-4C52-B28B-8A5B1BDCD9EA}"/>
              </a:ext>
            </a:extLst>
          </p:cNvPr>
          <p:cNvSpPr/>
          <p:nvPr/>
        </p:nvSpPr>
        <p:spPr>
          <a:xfrm>
            <a:off x="329381" y="72552"/>
            <a:ext cx="6134813" cy="457200"/>
          </a:xfrm>
          <a:prstGeom prst="roundRect">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latin typeface="BIZ UDPゴシック" panose="020B0400000000000000" pitchFamily="50" charset="-128"/>
                <a:ea typeface="BIZ UDPゴシック" panose="020B0400000000000000" pitchFamily="50" charset="-128"/>
              </a:rPr>
              <a:t>　農業者</a:t>
            </a:r>
            <a:r>
              <a:rPr kumimoji="1" lang="ja-JP" altLang="en-US" sz="1600" b="1" dirty="0">
                <a:latin typeface="BIZ UDPゴシック" panose="020B0400000000000000" pitchFamily="50" charset="-128"/>
                <a:ea typeface="BIZ UDPゴシック" panose="020B0400000000000000" pitchFamily="50" charset="-128"/>
              </a:rPr>
              <a:t>の皆様に記入いただく</a:t>
            </a:r>
            <a:r>
              <a:rPr kumimoji="1" lang="ja-JP" altLang="en-US" sz="1600" b="1" dirty="0" smtClean="0">
                <a:latin typeface="BIZ UDPゴシック" panose="020B0400000000000000" pitchFamily="50" charset="-128"/>
                <a:ea typeface="BIZ UDPゴシック" panose="020B0400000000000000" pitchFamily="50" charset="-128"/>
              </a:rPr>
              <a:t>もの</a:t>
            </a:r>
            <a:r>
              <a:rPr kumimoji="1" lang="en-US" altLang="ja-JP" sz="1300" b="1" dirty="0" smtClean="0">
                <a:latin typeface="BIZ UDPゴシック" panose="020B0400000000000000" pitchFamily="50" charset="-128"/>
                <a:ea typeface="BIZ UDPゴシック" panose="020B0400000000000000" pitchFamily="50" charset="-128"/>
              </a:rPr>
              <a:t>(</a:t>
            </a:r>
            <a:r>
              <a:rPr kumimoji="1" lang="ja-JP" altLang="en-US" sz="1300" b="1" dirty="0" smtClean="0">
                <a:latin typeface="BIZ UDPゴシック" panose="020B0400000000000000" pitchFamily="50" charset="-128"/>
                <a:ea typeface="BIZ UDPゴシック" panose="020B0400000000000000" pitchFamily="50" charset="-128"/>
              </a:rPr>
              <a:t>令和</a:t>
            </a:r>
            <a:r>
              <a:rPr kumimoji="1" lang="en-US" altLang="ja-JP" sz="1300" b="1" dirty="0" smtClean="0">
                <a:latin typeface="BIZ UDPゴシック" panose="020B0400000000000000" pitchFamily="50" charset="-128"/>
                <a:ea typeface="BIZ UDPゴシック" panose="020B0400000000000000" pitchFamily="50" charset="-128"/>
              </a:rPr>
              <a:t>4</a:t>
            </a:r>
            <a:r>
              <a:rPr kumimoji="1" lang="ja-JP" altLang="en-US" sz="1300" b="1" dirty="0" smtClean="0">
                <a:latin typeface="BIZ UDPゴシック" panose="020B0400000000000000" pitchFamily="50" charset="-128"/>
                <a:ea typeface="BIZ UDPゴシック" panose="020B0400000000000000" pitchFamily="50" charset="-128"/>
              </a:rPr>
              <a:t>年度に申請していない場合</a:t>
            </a:r>
            <a:r>
              <a:rPr kumimoji="1" lang="en-US" altLang="ja-JP" sz="1300" b="1" dirty="0" smtClean="0">
                <a:latin typeface="BIZ UDPゴシック" panose="020B0400000000000000" pitchFamily="50" charset="-128"/>
                <a:ea typeface="BIZ UDPゴシック" panose="020B0400000000000000" pitchFamily="50" charset="-128"/>
              </a:rPr>
              <a:t>)</a:t>
            </a:r>
            <a:endParaRPr kumimoji="1" lang="ja-JP" altLang="en-US" sz="1300" b="1" dirty="0">
              <a:latin typeface="BIZ UDPゴシック" panose="020B0400000000000000" pitchFamily="50" charset="-128"/>
              <a:ea typeface="BIZ UDPゴシック" panose="020B0400000000000000" pitchFamily="50" charset="-128"/>
            </a:endParaRPr>
          </a:p>
        </p:txBody>
      </p:sp>
      <p:pic>
        <p:nvPicPr>
          <p:cNvPr id="25" name="Picture 6">
            <a:extLst>
              <a:ext uri="{FF2B5EF4-FFF2-40B4-BE49-F238E27FC236}">
                <a16:creationId xmlns:a16="http://schemas.microsoft.com/office/drawing/2014/main" id="{9F66A69C-258B-4DB3-A1BF-2DBBD76B7139}"/>
              </a:ext>
            </a:extLst>
          </p:cNvPr>
          <p:cNvPicPr>
            <a:picLocks noChangeAspect="1" noChangeArrowheads="1"/>
          </p:cNvPicPr>
          <p:nvPr/>
        </p:nvPicPr>
        <p:blipFill rotWithShape="1">
          <a:blip r:embed="rId2" cstate="hqprint">
            <a:extLst>
              <a:ext uri="{28A0092B-C50C-407E-A947-70E740481C1C}">
                <a14:useLocalDpi xmlns:a14="http://schemas.microsoft.com/office/drawing/2010/main" val="0"/>
              </a:ext>
            </a:extLst>
          </a:blip>
          <a:srcRect/>
          <a:stretch/>
        </p:blipFill>
        <p:spPr bwMode="auto">
          <a:xfrm>
            <a:off x="15819" y="15875"/>
            <a:ext cx="633258" cy="59055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a:extLst>
              <a:ext uri="{FF2B5EF4-FFF2-40B4-BE49-F238E27FC236}">
                <a16:creationId xmlns:a16="http://schemas.microsoft.com/office/drawing/2014/main" id="{C314C71A-23B7-4D62-926E-051A4C1E819F}"/>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a:stretch/>
        </p:blipFill>
        <p:spPr bwMode="auto">
          <a:xfrm>
            <a:off x="6147565" y="-4121"/>
            <a:ext cx="633258" cy="61007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a:extLst>
              <a:ext uri="{FF2B5EF4-FFF2-40B4-BE49-F238E27FC236}">
                <a16:creationId xmlns:a16="http://schemas.microsoft.com/office/drawing/2014/main" id="{A0E991E2-34C2-416B-A1B2-051FB30C8663}"/>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5617982" y="2193756"/>
            <a:ext cx="1062715" cy="953531"/>
          </a:xfrm>
          <a:prstGeom prst="rect">
            <a:avLst/>
          </a:prstGeom>
          <a:noFill/>
          <a:extLst>
            <a:ext uri="{909E8E84-426E-40DD-AFC4-6F175D3DCCD1}">
              <a14:hiddenFill xmlns:a14="http://schemas.microsoft.com/office/drawing/2010/main">
                <a:solidFill>
                  <a:srgbClr val="FFFFFF"/>
                </a:solidFill>
              </a14:hiddenFill>
            </a:ext>
          </a:extLst>
        </p:spPr>
      </p:pic>
      <p:grpSp>
        <p:nvGrpSpPr>
          <p:cNvPr id="5" name="グループ化 4"/>
          <p:cNvGrpSpPr/>
          <p:nvPr/>
        </p:nvGrpSpPr>
        <p:grpSpPr>
          <a:xfrm>
            <a:off x="3234165" y="5997065"/>
            <a:ext cx="2954076" cy="677207"/>
            <a:chOff x="2932032" y="1607846"/>
            <a:chExt cx="2954076" cy="677207"/>
          </a:xfrm>
        </p:grpSpPr>
        <p:cxnSp>
          <p:nvCxnSpPr>
            <p:cNvPr id="263" name="直線コネクタ 262">
              <a:extLst>
                <a:ext uri="{FF2B5EF4-FFF2-40B4-BE49-F238E27FC236}">
                  <a16:creationId xmlns:a16="http://schemas.microsoft.com/office/drawing/2014/main" id="{E4BFC3CE-D9F4-40DB-B5FB-1B6E553C80B4}"/>
                </a:ext>
              </a:extLst>
            </p:cNvPr>
            <p:cNvCxnSpPr>
              <a:cxnSpLocks/>
            </p:cNvCxnSpPr>
            <p:nvPr/>
          </p:nvCxnSpPr>
          <p:spPr>
            <a:xfrm>
              <a:off x="2961733" y="1607846"/>
              <a:ext cx="1721207"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225DEFF8-CBCF-4DCD-B5FF-5ACEAE96885F}"/>
                </a:ext>
              </a:extLst>
            </p:cNvPr>
            <p:cNvCxnSpPr>
              <a:cxnSpLocks/>
            </p:cNvCxnSpPr>
            <p:nvPr/>
          </p:nvCxnSpPr>
          <p:spPr>
            <a:xfrm>
              <a:off x="5075679" y="2085028"/>
              <a:ext cx="810429"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F62D359C-2152-4486-BBC5-9250654E65AC}"/>
                </a:ext>
              </a:extLst>
            </p:cNvPr>
            <p:cNvCxnSpPr>
              <a:cxnSpLocks/>
            </p:cNvCxnSpPr>
            <p:nvPr/>
          </p:nvCxnSpPr>
          <p:spPr>
            <a:xfrm>
              <a:off x="3537929" y="1881828"/>
              <a:ext cx="2338654"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6C60F31E-46BC-4ED3-A306-FDBADD5F3724}"/>
                </a:ext>
              </a:extLst>
            </p:cNvPr>
            <p:cNvCxnSpPr>
              <a:cxnSpLocks/>
            </p:cNvCxnSpPr>
            <p:nvPr/>
          </p:nvCxnSpPr>
          <p:spPr>
            <a:xfrm>
              <a:off x="2932032" y="2285053"/>
              <a:ext cx="2954076" cy="0"/>
            </a:xfrm>
            <a:prstGeom prst="line">
              <a:avLst/>
            </a:pr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pic>
        <p:nvPicPr>
          <p:cNvPr id="6" name="図 5"/>
          <p:cNvPicPr>
            <a:picLocks noChangeAspect="1"/>
          </p:cNvPicPr>
          <p:nvPr/>
        </p:nvPicPr>
        <p:blipFill>
          <a:blip r:embed="rId5"/>
          <a:stretch>
            <a:fillRect/>
          </a:stretch>
        </p:blipFill>
        <p:spPr>
          <a:xfrm>
            <a:off x="329380" y="662633"/>
            <a:ext cx="6134813" cy="8868911"/>
          </a:xfrm>
          <a:prstGeom prst="rect">
            <a:avLst/>
          </a:prstGeom>
          <a:solidFill>
            <a:schemeClr val="bg1"/>
          </a:solidFill>
        </p:spPr>
      </p:pic>
      <p:sp>
        <p:nvSpPr>
          <p:cNvPr id="8" name="正方形/長方形 7">
            <a:extLst>
              <a:ext uri="{FF2B5EF4-FFF2-40B4-BE49-F238E27FC236}">
                <a16:creationId xmlns:a16="http://schemas.microsoft.com/office/drawing/2014/main" id="{330ED366-C7E9-43E8-AB13-D9596F28C5C6}"/>
              </a:ext>
            </a:extLst>
          </p:cNvPr>
          <p:cNvSpPr/>
          <p:nvPr/>
        </p:nvSpPr>
        <p:spPr>
          <a:xfrm>
            <a:off x="4976374" y="3599306"/>
            <a:ext cx="1498228" cy="4031983"/>
          </a:xfrm>
          <a:prstGeom prst="rect">
            <a:avLst/>
          </a:prstGeom>
          <a:solidFill>
            <a:srgbClr val="FEF9BE">
              <a:alpha val="36000"/>
            </a:srgbClr>
          </a:solidFill>
          <a:ln w="38100">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2966197" y="5349187"/>
            <a:ext cx="3497996" cy="1843719"/>
            <a:chOff x="2966197" y="5349187"/>
            <a:chExt cx="3497996" cy="1843719"/>
          </a:xfrm>
        </p:grpSpPr>
        <p:sp>
          <p:nvSpPr>
            <p:cNvPr id="7" name="角丸四角形吹き出し 6"/>
            <p:cNvSpPr/>
            <p:nvPr/>
          </p:nvSpPr>
          <p:spPr>
            <a:xfrm>
              <a:off x="2966197" y="5349187"/>
              <a:ext cx="3297182" cy="1843719"/>
            </a:xfrm>
            <a:prstGeom prst="wedgeRoundRectCallout">
              <a:avLst>
                <a:gd name="adj1" fmla="val 30433"/>
                <a:gd name="adj2" fmla="val -80182"/>
                <a:gd name="adj3" fmla="val 16667"/>
              </a:avLst>
            </a:prstGeom>
            <a:solidFill>
              <a:schemeClr val="accent4">
                <a:lumMod val="20000"/>
                <a:lumOff val="80000"/>
              </a:schemeClr>
            </a:solidFill>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A95A6272-D3C5-47CD-97E1-922551A0387C}"/>
                </a:ext>
              </a:extLst>
            </p:cNvPr>
            <p:cNvSpPr txBox="1"/>
            <p:nvPr/>
          </p:nvSpPr>
          <p:spPr>
            <a:xfrm>
              <a:off x="3017892" y="5494877"/>
              <a:ext cx="3446301" cy="1698029"/>
            </a:xfrm>
            <a:prstGeom prst="rect">
              <a:avLst/>
            </a:prstGeom>
            <a:noFill/>
          </p:spPr>
          <p:txBody>
            <a:bodyPr wrap="square">
              <a:spAutoFit/>
            </a:bodyPr>
            <a:lstStyle/>
            <a:p>
              <a:pPr>
                <a:lnSpc>
                  <a:spcPct val="110000"/>
                </a:lnSpc>
              </a:pP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令和</a:t>
              </a:r>
              <a:r>
                <a:rPr kumimoji="1" lang="en-US" altLang="ja-JP" sz="1200" dirty="0" smtClean="0">
                  <a:latin typeface="BIZ UDPゴシック" panose="020B0400000000000000" pitchFamily="50" charset="-128"/>
                  <a:ea typeface="BIZ UDPゴシック" panose="020B0400000000000000" pitchFamily="50" charset="-128"/>
                </a:rPr>
                <a:t>6</a:t>
              </a:r>
              <a:r>
                <a:rPr kumimoji="1" lang="ja-JP" altLang="en-US" sz="1200" dirty="0" smtClean="0">
                  <a:latin typeface="BIZ UDPゴシック" panose="020B0400000000000000" pitchFamily="50" charset="-128"/>
                  <a:ea typeface="BIZ UDPゴシック" panose="020B0400000000000000" pitchFamily="50" charset="-128"/>
                </a:rPr>
                <a:t>年</a:t>
              </a:r>
              <a:r>
                <a:rPr kumimoji="1" lang="en-US" altLang="ja-JP" sz="1200" dirty="0" smtClean="0">
                  <a:latin typeface="BIZ UDPゴシック" panose="020B0400000000000000" pitchFamily="50" charset="-128"/>
                  <a:ea typeface="BIZ UDPゴシック" panose="020B0400000000000000" pitchFamily="50" charset="-128"/>
                </a:rPr>
                <a:t>10</a:t>
              </a:r>
              <a:r>
                <a:rPr kumimoji="1" lang="ja-JP" altLang="en-US" sz="1200" dirty="0" smtClean="0">
                  <a:latin typeface="BIZ UDPゴシック" panose="020B0400000000000000" pitchFamily="50" charset="-128"/>
                  <a:ea typeface="BIZ UDPゴシック" panose="020B0400000000000000" pitchFamily="50" charset="-128"/>
                </a:rPr>
                <a:t>月末まで</a:t>
              </a: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の</a:t>
              </a:r>
              <a:r>
                <a:rPr kumimoji="1" lang="ja-JP" altLang="en-US" sz="1200" dirty="0">
                  <a:solidFill>
                    <a:schemeClr val="tx1"/>
                  </a:solidFill>
                  <a:latin typeface="BIZ UDPゴシック" panose="020B0400000000000000" pitchFamily="50" charset="-128"/>
                  <a:ea typeface="BIZ UDPゴシック" panose="020B0400000000000000" pitchFamily="50" charset="-128"/>
                </a:rPr>
                <a:t>取組」</a:t>
              </a:r>
              <a:r>
                <a:rPr kumimoji="1" lang="ja-JP" altLang="en-US" sz="1200" dirty="0">
                  <a:latin typeface="BIZ UDPゴシック" panose="020B0400000000000000" pitchFamily="50" charset="-128"/>
                  <a:ea typeface="BIZ UDPゴシック" panose="020B0400000000000000" pitchFamily="50" charset="-128"/>
                </a:rPr>
                <a:t>欄のうち</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pPr>
                <a:lnSpc>
                  <a:spcPct val="110000"/>
                </a:lnSpc>
              </a:pPr>
              <a:r>
                <a:rPr kumimoji="1" lang="ja-JP" altLang="en-US" sz="1200" dirty="0" smtClean="0">
                  <a:latin typeface="BIZ UDPゴシック" panose="020B0400000000000000" pitchFamily="50" charset="-128"/>
                  <a:ea typeface="BIZ UDPゴシック" panose="020B0400000000000000" pitchFamily="50" charset="-128"/>
                </a:rPr>
                <a:t>取り組める</a:t>
              </a:r>
              <a:r>
                <a:rPr kumimoji="1" lang="ja-JP" altLang="en-US" sz="1200" dirty="0">
                  <a:latin typeface="BIZ UDPゴシック" panose="020B0400000000000000" pitchFamily="50" charset="-128"/>
                  <a:ea typeface="BIZ UDPゴシック" panose="020B0400000000000000" pitchFamily="50" charset="-128"/>
                </a:rPr>
                <a:t>ものに〇を記入してください。</a:t>
              </a:r>
              <a:endParaRPr kumimoji="1" lang="en-US" altLang="ja-JP" sz="1200" dirty="0">
                <a:latin typeface="BIZ UDPゴシック" panose="020B0400000000000000" pitchFamily="50" charset="-128"/>
                <a:ea typeface="BIZ UDPゴシック" panose="020B0400000000000000" pitchFamily="50" charset="-128"/>
              </a:endParaRPr>
            </a:p>
            <a:p>
              <a:pPr>
                <a:lnSpc>
                  <a:spcPct val="110000"/>
                </a:lnSpc>
              </a:pPr>
              <a:endParaRPr kumimoji="1" lang="en-US" altLang="ja-JP" sz="500" dirty="0">
                <a:latin typeface="BIZ UDPゴシック" panose="020B0400000000000000" pitchFamily="50" charset="-128"/>
                <a:ea typeface="BIZ UDPゴシック" panose="020B0400000000000000" pitchFamily="50" charset="-128"/>
              </a:endParaRPr>
            </a:p>
            <a:p>
              <a:pPr marL="171450" indent="-171450">
                <a:lnSpc>
                  <a:spcPct val="110000"/>
                </a:lnSpc>
                <a:spcAft>
                  <a:spcPts val="600"/>
                </a:spcAft>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２つ以上に〇が付けば</a:t>
              </a:r>
              <a:r>
                <a:rPr kumimoji="1" lang="en-US" altLang="ja-JP" sz="1200" dirty="0">
                  <a:latin typeface="BIZ UDPゴシック" panose="020B0400000000000000" pitchFamily="50" charset="-128"/>
                  <a:ea typeface="BIZ UDPゴシック" panose="020B0400000000000000" pitchFamily="50" charset="-128"/>
                </a:rPr>
                <a:t>OK</a:t>
              </a:r>
              <a:r>
                <a:rPr kumimoji="1" lang="ja-JP" altLang="en-US" sz="1200" dirty="0">
                  <a:latin typeface="BIZ UDPゴシック" panose="020B0400000000000000" pitchFamily="50" charset="-128"/>
                  <a:ea typeface="BIZ UDPゴシック" panose="020B0400000000000000" pitchFamily="50" charset="-128"/>
                </a:rPr>
                <a:t>です。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171450" indent="-171450">
                <a:lnSpc>
                  <a:spcPct val="110000"/>
                </a:lnSpc>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これまで既に取り組んでいるものもカウント</a:t>
              </a:r>
              <a:r>
                <a:rPr kumimoji="1" lang="en-US" altLang="ja-JP" sz="1200" dirty="0">
                  <a:latin typeface="BIZ UDPゴシック" panose="020B0400000000000000" pitchFamily="50" charset="-128"/>
                  <a:ea typeface="BIZ UDPゴシック" panose="020B0400000000000000" pitchFamily="50" charset="-128"/>
                </a:rPr>
                <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できます（その場合、１つ以上は、新しい取組</a:t>
              </a:r>
              <a:r>
                <a:rPr kumimoji="1" lang="en-US" altLang="ja-JP" sz="1200" dirty="0">
                  <a:latin typeface="BIZ UDPゴシック" panose="020B0400000000000000" pitchFamily="50" charset="-128"/>
                  <a:ea typeface="BIZ UDPゴシック" panose="020B0400000000000000" pitchFamily="50" charset="-128"/>
                </a:rPr>
                <a:t/>
              </a:r>
              <a:br>
                <a:rPr kumimoji="1" lang="en-US" altLang="ja-JP" sz="1200" dirty="0">
                  <a:latin typeface="BIZ UDPゴシック" panose="020B0400000000000000" pitchFamily="50" charset="-128"/>
                  <a:ea typeface="BIZ UDPゴシック" panose="020B0400000000000000" pitchFamily="50" charset="-128"/>
                </a:rPr>
              </a:br>
              <a:r>
                <a:rPr kumimoji="1" lang="ja-JP" altLang="en-US" sz="1200" dirty="0">
                  <a:latin typeface="BIZ UDPゴシック" panose="020B0400000000000000" pitchFamily="50" charset="-128"/>
                  <a:ea typeface="BIZ UDPゴシック" panose="020B0400000000000000" pitchFamily="50" charset="-128"/>
                </a:rPr>
                <a:t>または従来の取組の強化・拡大（「◎」で記入）を含むようにしてください。）</a:t>
              </a:r>
              <a:endParaRPr kumimoji="1" lang="en-US" altLang="ja-JP" sz="1200" dirty="0">
                <a:latin typeface="BIZ UDPゴシック" panose="020B0400000000000000" pitchFamily="50" charset="-128"/>
                <a:ea typeface="BIZ UDPゴシック" panose="020B0400000000000000" pitchFamily="50" charset="-128"/>
              </a:endParaRPr>
            </a:p>
          </p:txBody>
        </p:sp>
      </p:grpSp>
      <p:sp>
        <p:nvSpPr>
          <p:cNvPr id="9" name="角丸四角形 8"/>
          <p:cNvSpPr/>
          <p:nvPr/>
        </p:nvSpPr>
        <p:spPr>
          <a:xfrm>
            <a:off x="112875" y="605957"/>
            <a:ext cx="2546363" cy="631820"/>
          </a:xfrm>
          <a:prstGeom prst="roundRect">
            <a:avLst/>
          </a:prstGeom>
          <a:solidFill>
            <a:schemeClr val="accent4">
              <a:lumMod val="20000"/>
              <a:lumOff val="80000"/>
            </a:schemeClr>
          </a:solidFill>
          <a:ln w="222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lvl="0">
              <a:lnSpc>
                <a:spcPct val="110000"/>
              </a:lnSpc>
            </a:pPr>
            <a:r>
              <a:rPr kumimoji="1" lang="en-US" altLang="ja-JP" sz="1200"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1200" dirty="0" smtClean="0">
                <a:solidFill>
                  <a:srgbClr val="FF0000"/>
                </a:solidFill>
                <a:latin typeface="BIZ UDPゴシック" panose="020B0400000000000000" pitchFamily="50" charset="-128"/>
                <a:ea typeface="BIZ UDPゴシック" panose="020B0400000000000000" pitchFamily="50" charset="-128"/>
              </a:rPr>
              <a:t>令和４年度秋肥を申請済みの</a:t>
            </a:r>
            <a:endParaRPr kumimoji="1" lang="en-US" altLang="ja-JP" sz="1200" dirty="0" smtClean="0">
              <a:solidFill>
                <a:srgbClr val="FF0000"/>
              </a:solidFill>
              <a:latin typeface="BIZ UDPゴシック" panose="020B0400000000000000" pitchFamily="50" charset="-128"/>
              <a:ea typeface="BIZ UDPゴシック" panose="020B0400000000000000" pitchFamily="50" charset="-128"/>
            </a:endParaRPr>
          </a:p>
          <a:p>
            <a:pPr lvl="0">
              <a:lnSpc>
                <a:spcPct val="110000"/>
              </a:lnSpc>
            </a:pPr>
            <a:r>
              <a:rPr kumimoji="1" lang="ja-JP" altLang="en-US" sz="1200" dirty="0" smtClean="0">
                <a:solidFill>
                  <a:srgbClr val="FF0000"/>
                </a:solidFill>
                <a:latin typeface="BIZ UDPゴシック" panose="020B0400000000000000" pitchFamily="50" charset="-128"/>
                <a:ea typeface="BIZ UDPゴシック" panose="020B0400000000000000" pitchFamily="50" charset="-128"/>
              </a:rPr>
              <a:t>場合、本書類の再提出は不要です。</a:t>
            </a:r>
            <a:endParaRPr kumimoji="1" lang="en-US" altLang="ja-JP" sz="1200" dirty="0">
              <a:solidFill>
                <a:srgbClr val="FF0000"/>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4CE883FD-01F7-4106-AFDA-6AC24AE7DF77}"/>
              </a:ext>
            </a:extLst>
          </p:cNvPr>
          <p:cNvSpPr txBox="1"/>
          <p:nvPr/>
        </p:nvSpPr>
        <p:spPr>
          <a:xfrm>
            <a:off x="4099524" y="3609596"/>
            <a:ext cx="2000403" cy="1164421"/>
          </a:xfrm>
          <a:prstGeom prst="rect">
            <a:avLst/>
          </a:prstGeom>
          <a:noFill/>
        </p:spPr>
        <p:txBody>
          <a:bodyPr wrap="square" rtlCol="0">
            <a:spAutoFit/>
          </a:bodyPr>
          <a:lstStyle/>
          <a:p>
            <a:pPr>
              <a:spcAft>
                <a:spcPts val="5000"/>
              </a:spcAft>
            </a:pPr>
            <a:r>
              <a:rPr kumimoji="1" lang="ja-JP" altLang="en-US" sz="1400" b="1" dirty="0"/>
              <a:t>○　　　　　　　　○</a:t>
            </a:r>
            <a:endParaRPr kumimoji="1" lang="en-US" altLang="ja-JP" sz="1400" b="1" dirty="0"/>
          </a:p>
          <a:p>
            <a:pPr>
              <a:spcAft>
                <a:spcPts val="600"/>
              </a:spcAft>
            </a:pPr>
            <a:r>
              <a:rPr kumimoji="1" lang="ja-JP" altLang="en-US" sz="1400" b="1" dirty="0"/>
              <a:t>○　　　　　　　　◎</a:t>
            </a:r>
          </a:p>
        </p:txBody>
      </p:sp>
    </p:spTree>
    <p:extLst>
      <p:ext uri="{BB962C8B-B14F-4D97-AF65-F5344CB8AC3E}">
        <p14:creationId xmlns:p14="http://schemas.microsoft.com/office/powerpoint/2010/main" val="3869433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9BE"/>
        </a:solidFill>
        <a:effectLst/>
      </p:bgPr>
    </p:bg>
    <p:spTree>
      <p:nvGrpSpPr>
        <p:cNvPr id="1" name=""/>
        <p:cNvGrpSpPr/>
        <p:nvPr/>
      </p:nvGrpSpPr>
      <p:grpSpPr>
        <a:xfrm>
          <a:off x="0" y="0"/>
          <a:ext cx="0" cy="0"/>
          <a:chOff x="0" y="0"/>
          <a:chExt cx="0" cy="0"/>
        </a:xfrm>
      </p:grpSpPr>
      <p:sp>
        <p:nvSpPr>
          <p:cNvPr id="39" name="正方形/長方形 38">
            <a:extLst>
              <a:ext uri="{FF2B5EF4-FFF2-40B4-BE49-F238E27FC236}">
                <a16:creationId xmlns:a16="http://schemas.microsoft.com/office/drawing/2014/main" id="{1806E5C5-89E2-4928-94D4-8EB5583E787D}"/>
              </a:ext>
            </a:extLst>
          </p:cNvPr>
          <p:cNvSpPr/>
          <p:nvPr/>
        </p:nvSpPr>
        <p:spPr>
          <a:xfrm flipV="1">
            <a:off x="253883" y="372198"/>
            <a:ext cx="6362163" cy="971978"/>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41" name="矢印: 五方向 40">
            <a:extLst>
              <a:ext uri="{FF2B5EF4-FFF2-40B4-BE49-F238E27FC236}">
                <a16:creationId xmlns:a16="http://schemas.microsoft.com/office/drawing/2014/main" id="{6419A20C-FBA7-4C9A-A1A1-CBD93E1F7F82}"/>
              </a:ext>
            </a:extLst>
          </p:cNvPr>
          <p:cNvSpPr/>
          <p:nvPr/>
        </p:nvSpPr>
        <p:spPr>
          <a:xfrm>
            <a:off x="235040" y="143901"/>
            <a:ext cx="1540394"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申請方法</a:t>
            </a:r>
          </a:p>
        </p:txBody>
      </p:sp>
      <p:sp>
        <p:nvSpPr>
          <p:cNvPr id="43" name="正方形/長方形 42">
            <a:extLst>
              <a:ext uri="{FF2B5EF4-FFF2-40B4-BE49-F238E27FC236}">
                <a16:creationId xmlns:a16="http://schemas.microsoft.com/office/drawing/2014/main" id="{824DAB5A-B2D5-4E5A-8DAA-1A4BC65480DD}"/>
              </a:ext>
            </a:extLst>
          </p:cNvPr>
          <p:cNvSpPr/>
          <p:nvPr/>
        </p:nvSpPr>
        <p:spPr>
          <a:xfrm flipV="1">
            <a:off x="270527" y="1648022"/>
            <a:ext cx="6374092" cy="2220354"/>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sp>
        <p:nvSpPr>
          <p:cNvPr id="44" name="テキスト ボックス 43">
            <a:extLst>
              <a:ext uri="{FF2B5EF4-FFF2-40B4-BE49-F238E27FC236}">
                <a16:creationId xmlns:a16="http://schemas.microsoft.com/office/drawing/2014/main" id="{32D5D218-017B-4FD6-84B9-91813C6384C5}"/>
              </a:ext>
            </a:extLst>
          </p:cNvPr>
          <p:cNvSpPr txBox="1"/>
          <p:nvPr/>
        </p:nvSpPr>
        <p:spPr>
          <a:xfrm>
            <a:off x="311837" y="1829187"/>
            <a:ext cx="6091707" cy="338554"/>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スケジュール（予定）は概ね</a:t>
            </a:r>
            <a:r>
              <a:rPr kumimoji="1" lang="ja-JP" altLang="en-US" sz="1600" dirty="0">
                <a:latin typeface="BIZ UDPゴシック" panose="020B0400000000000000" pitchFamily="50" charset="-128"/>
                <a:ea typeface="BIZ UDPゴシック" panose="020B0400000000000000" pitchFamily="50" charset="-128"/>
              </a:rPr>
              <a:t>以下のとおりです</a:t>
            </a:r>
            <a:r>
              <a:rPr kumimoji="1" lang="ja-JP" altLang="en-US" sz="1600" dirty="0" smtClean="0">
                <a:latin typeface="BIZ UDPゴシック" panose="020B0400000000000000" pitchFamily="50" charset="-128"/>
                <a:ea typeface="BIZ UDPゴシック" panose="020B0400000000000000" pitchFamily="50" charset="-128"/>
              </a:rPr>
              <a:t>。</a:t>
            </a:r>
            <a:endParaRPr kumimoji="1" lang="en-US" altLang="ja-JP" sz="1600" dirty="0" smtClean="0">
              <a:latin typeface="BIZ UDPゴシック" panose="020B0400000000000000" pitchFamily="50" charset="-128"/>
              <a:ea typeface="BIZ UDPゴシック" panose="020B0400000000000000" pitchFamily="50" charset="-128"/>
            </a:endParaRPr>
          </a:p>
        </p:txBody>
      </p:sp>
      <p:sp>
        <p:nvSpPr>
          <p:cNvPr id="46" name="矢印: 五方向 45">
            <a:extLst>
              <a:ext uri="{FF2B5EF4-FFF2-40B4-BE49-F238E27FC236}">
                <a16:creationId xmlns:a16="http://schemas.microsoft.com/office/drawing/2014/main" id="{C2B65460-90D8-4E1A-85F7-A727EB5299CA}"/>
              </a:ext>
            </a:extLst>
          </p:cNvPr>
          <p:cNvSpPr/>
          <p:nvPr/>
        </p:nvSpPr>
        <p:spPr>
          <a:xfrm>
            <a:off x="235040" y="1448286"/>
            <a:ext cx="1774999"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スケジュール</a:t>
            </a:r>
          </a:p>
        </p:txBody>
      </p:sp>
      <p:grpSp>
        <p:nvGrpSpPr>
          <p:cNvPr id="8" name="グループ化 7"/>
          <p:cNvGrpSpPr/>
          <p:nvPr/>
        </p:nvGrpSpPr>
        <p:grpSpPr>
          <a:xfrm>
            <a:off x="241743" y="2162396"/>
            <a:ext cx="2039766" cy="1376892"/>
            <a:chOff x="400826" y="3851247"/>
            <a:chExt cx="2039766" cy="1376892"/>
          </a:xfrm>
        </p:grpSpPr>
        <p:grpSp>
          <p:nvGrpSpPr>
            <p:cNvPr id="7" name="グループ化 6"/>
            <p:cNvGrpSpPr/>
            <p:nvPr/>
          </p:nvGrpSpPr>
          <p:grpSpPr>
            <a:xfrm>
              <a:off x="542714" y="3851247"/>
              <a:ext cx="1777778" cy="1376892"/>
              <a:chOff x="542714" y="3851247"/>
              <a:chExt cx="1777778" cy="1376892"/>
            </a:xfrm>
          </p:grpSpPr>
          <p:sp>
            <p:nvSpPr>
              <p:cNvPr id="15" name="フローチャート: 他ページ結合子 14">
                <a:extLst>
                  <a:ext uri="{FF2B5EF4-FFF2-40B4-BE49-F238E27FC236}">
                    <a16:creationId xmlns:a16="http://schemas.microsoft.com/office/drawing/2014/main" id="{4897232F-BCC1-4016-BB37-FE281FAB4B03}"/>
                  </a:ext>
                </a:extLst>
              </p:cNvPr>
              <p:cNvSpPr/>
              <p:nvPr/>
            </p:nvSpPr>
            <p:spPr>
              <a:xfrm>
                <a:off x="542714" y="4465610"/>
                <a:ext cx="1777778"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他ページ結合子 3">
                <a:extLst>
                  <a:ext uri="{FF2B5EF4-FFF2-40B4-BE49-F238E27FC236}">
                    <a16:creationId xmlns:a16="http://schemas.microsoft.com/office/drawing/2014/main" id="{BC4BD558-B470-403F-9831-975B2CBFABC2}"/>
                  </a:ext>
                </a:extLst>
              </p:cNvPr>
              <p:cNvSpPr/>
              <p:nvPr/>
            </p:nvSpPr>
            <p:spPr>
              <a:xfrm>
                <a:off x="542714" y="3851247"/>
                <a:ext cx="1777778" cy="762529"/>
              </a:xfrm>
              <a:prstGeom prst="flowChartOffpageConnector">
                <a:avLst/>
              </a:prstGeom>
              <a:solidFill>
                <a:srgbClr val="F8A43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a:extLst>
                <a:ext uri="{FF2B5EF4-FFF2-40B4-BE49-F238E27FC236}">
                  <a16:creationId xmlns:a16="http://schemas.microsoft.com/office/drawing/2014/main" id="{A4FDA88B-0079-48A0-8805-DCF7C5426181}"/>
                </a:ext>
              </a:extLst>
            </p:cNvPr>
            <p:cNvSpPr txBox="1"/>
            <p:nvPr/>
          </p:nvSpPr>
          <p:spPr>
            <a:xfrm>
              <a:off x="400826" y="3996661"/>
              <a:ext cx="2039766" cy="969496"/>
            </a:xfrm>
            <a:prstGeom prst="rect">
              <a:avLst/>
            </a:prstGeom>
            <a:noFill/>
          </p:spPr>
          <p:txBody>
            <a:bodyPr wrap="square" rtlCol="0">
              <a:spAutoFit/>
            </a:bodyPr>
            <a:lstStyle/>
            <a:p>
              <a:pPr marL="0" algn="ctr" rtl="0" eaLnBrk="1" fontAlgn="ctr" latinLnBrk="0" hangingPunct="1">
                <a:spcBef>
                  <a:spcPts val="0"/>
                </a:spcBef>
                <a:spcAft>
                  <a:spcPts val="3000"/>
                </a:spcAft>
              </a:pPr>
              <a:r>
                <a:rPr kumimoji="1" lang="ja-JP" altLang="en-US"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a:t>
              </a:r>
              <a:r>
                <a:rPr kumimoji="1" lang="ja-JP" altLang="en-US" sz="1600" dirty="0" smtClean="0">
                  <a:solidFill>
                    <a:schemeClr val="bg1"/>
                  </a:solidFill>
                  <a:latin typeface="BIZ UDPゴシック" panose="020B0400000000000000" pitchFamily="50" charset="-128"/>
                  <a:ea typeface="BIZ UDPゴシック" panose="020B0400000000000000" pitchFamily="50" charset="-128"/>
                </a:rPr>
                <a:t>６</a:t>
              </a:r>
              <a:r>
                <a:rPr kumimoji="1" lang="ja-JP" altLang="ja-JP"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年</a:t>
              </a:r>
              <a:r>
                <a:rPr kumimoji="1" lang="ja-JP" altLang="en-US" sz="1600" dirty="0" smtClean="0">
                  <a:solidFill>
                    <a:schemeClr val="bg1"/>
                  </a:solidFill>
                  <a:latin typeface="BIZ UDPゴシック" panose="020B0400000000000000" pitchFamily="50" charset="-128"/>
                  <a:ea typeface="BIZ UDPゴシック" panose="020B0400000000000000" pitchFamily="50" charset="-128"/>
                </a:rPr>
                <a:t>１</a:t>
              </a:r>
              <a:r>
                <a:rPr kumimoji="1" lang="ja-JP" altLang="ja-JP"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月</a:t>
              </a:r>
              <a:r>
                <a:rPr kumimoji="1" lang="ja-JP" altLang="en-US" sz="1600" dirty="0">
                  <a:solidFill>
                    <a:schemeClr val="bg1"/>
                  </a:solidFill>
                  <a:latin typeface="BIZ UDPゴシック" panose="020B0400000000000000" pitchFamily="50" charset="-128"/>
                  <a:ea typeface="BIZ UDPゴシック" panose="020B0400000000000000" pitchFamily="50" charset="-128"/>
                </a:rPr>
                <a:t>中</a:t>
              </a:r>
              <a:r>
                <a:rPr kumimoji="1" lang="ja-JP" altLang="en-US"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旬</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a:p>
              <a:pPr marL="0" algn="ctr" rtl="0" eaLnBrk="1" fontAlgn="ctr" latinLnBrk="0" hangingPunct="1">
                <a:spcBef>
                  <a:spcPts val="0"/>
                </a:spcBef>
                <a:spcAft>
                  <a:spcPts val="3000"/>
                </a:spcAft>
              </a:pPr>
              <a:r>
                <a:rPr kumimoji="1" lang="ja-JP" altLang="en-US" sz="1600" dirty="0" smtClean="0">
                  <a:solidFill>
                    <a:schemeClr val="bg1"/>
                  </a:solidFill>
                  <a:latin typeface="BIZ UDPゴシック" panose="020B0400000000000000" pitchFamily="50" charset="-128"/>
                  <a:ea typeface="BIZ UDPゴシック" panose="020B0400000000000000" pitchFamily="50" charset="-128"/>
                </a:rPr>
                <a:t>６</a:t>
              </a:r>
              <a:r>
                <a:rPr kumimoji="1" lang="ja-JP" altLang="ja-JP"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年</a:t>
              </a:r>
              <a:r>
                <a:rPr kumimoji="1" lang="en-US" altLang="ja-JP"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2</a:t>
              </a:r>
              <a:r>
                <a:rPr kumimoji="1" lang="ja-JP" altLang="ja-JP"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月</a:t>
              </a:r>
              <a:r>
                <a:rPr kumimoji="1" lang="ja-JP" altLang="en-US" sz="1600" b="0" i="0" u="none" strike="noStrike" kern="1200" dirty="0" smtClean="0">
                  <a:solidFill>
                    <a:schemeClr val="bg1"/>
                  </a:solidFill>
                  <a:effectLst/>
                  <a:latin typeface="BIZ UDPゴシック" panose="020B0400000000000000" pitchFamily="50" charset="-128"/>
                  <a:ea typeface="BIZ UDPゴシック" panose="020B0400000000000000" pitchFamily="50" charset="-128"/>
                </a:rPr>
                <a:t>下旬～</a:t>
              </a:r>
              <a:endParaRPr lang="ja-JP" altLang="ja-JP" sz="1600" b="0" i="0" u="none" strike="noStrike" dirty="0">
                <a:solidFill>
                  <a:schemeClr val="bg1"/>
                </a:solidFill>
                <a:effectLst/>
                <a:latin typeface="BIZ UDPゴシック" panose="020B0400000000000000" pitchFamily="50" charset="-128"/>
                <a:ea typeface="BIZ UDPゴシック" panose="020B0400000000000000" pitchFamily="50" charset="-128"/>
              </a:endParaRPr>
            </a:p>
          </p:txBody>
        </p:sp>
      </p:grpSp>
      <p:sp>
        <p:nvSpPr>
          <p:cNvPr id="22" name="テキスト ボックス 21">
            <a:extLst>
              <a:ext uri="{FF2B5EF4-FFF2-40B4-BE49-F238E27FC236}">
                <a16:creationId xmlns:a16="http://schemas.microsoft.com/office/drawing/2014/main" id="{9D7C6055-C7A8-40FA-A72E-453FFB6D3E92}"/>
              </a:ext>
            </a:extLst>
          </p:cNvPr>
          <p:cNvSpPr txBox="1"/>
          <p:nvPr/>
        </p:nvSpPr>
        <p:spPr>
          <a:xfrm>
            <a:off x="2110355" y="2254457"/>
            <a:ext cx="4256250" cy="1277273"/>
          </a:xfrm>
          <a:prstGeom prst="rect">
            <a:avLst/>
          </a:prstGeom>
          <a:noFill/>
        </p:spPr>
        <p:txBody>
          <a:bodyPr wrap="square" rtlCol="0">
            <a:spAutoFit/>
          </a:bodyPr>
          <a:lstStyle/>
          <a:p>
            <a:pPr marL="0" algn="l" rtl="0" eaLnBrk="1" fontAlgn="ctr" latinLnBrk="0" hangingPunct="1">
              <a:spcBef>
                <a:spcPts val="0"/>
              </a:spcBef>
              <a:spcAft>
                <a:spcPts val="200"/>
              </a:spcAft>
            </a:pPr>
            <a:r>
              <a:rPr kumimoji="1" lang="ja-JP" altLang="en-US"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申請者</a:t>
            </a: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から</a:t>
            </a:r>
            <a:r>
              <a:rPr kumimoji="1" lang="ja-JP" altLang="en-US"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取組実施者へ</a:t>
            </a: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の申請</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endParaRPr lang="ja-JP" altLang="ja-JP" sz="2000" b="0" i="0" u="none" strike="noStrike" dirty="0">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r>
              <a:rPr kumimoji="1" lang="ja-JP" altLang="en-US"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申請者</a:t>
            </a:r>
            <a:r>
              <a:rPr kumimoji="1" lang="ja-JP" altLang="ja-JP" sz="1600" b="0" i="0" u="none" strike="noStrike" kern="1200" dirty="0" smtClean="0">
                <a:solidFill>
                  <a:srgbClr val="000000"/>
                </a:solidFill>
                <a:effectLst/>
                <a:latin typeface="BIZ UDPゴシック" panose="020B0400000000000000" pitchFamily="50" charset="-128"/>
                <a:ea typeface="BIZ UDPゴシック" panose="020B0400000000000000" pitchFamily="50" charset="-128"/>
              </a:rPr>
              <a:t>へ</a:t>
            </a:r>
            <a:r>
              <a:rPr kumimoji="1" lang="ja-JP"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rPr>
              <a:t>の支援金の交付（秋肥分）</a:t>
            </a:r>
            <a:endParaRPr kumimoji="1" lang="en-US" altLang="ja-JP" sz="1600" b="0" i="0" u="none" strike="noStrike" kern="1200" dirty="0">
              <a:solidFill>
                <a:srgbClr val="000000"/>
              </a:solidFill>
              <a:effectLst/>
              <a:latin typeface="BIZ UDPゴシック" panose="020B0400000000000000" pitchFamily="50" charset="-128"/>
              <a:ea typeface="BIZ UDPゴシック" panose="020B0400000000000000" pitchFamily="50" charset="-128"/>
            </a:endParaRPr>
          </a:p>
          <a:p>
            <a:pPr marL="0" algn="l" rtl="0" eaLnBrk="1" fontAlgn="ctr" latinLnBrk="0" hangingPunct="1">
              <a:spcBef>
                <a:spcPts val="0"/>
              </a:spcBef>
              <a:spcAft>
                <a:spcPts val="200"/>
              </a:spcAft>
            </a:pPr>
            <a:endParaRPr lang="ja-JP" altLang="ja-JP" sz="2000" b="0" i="0" u="none" strike="noStrike" dirty="0">
              <a:effectLst/>
              <a:latin typeface="BIZ UDPゴシック" panose="020B0400000000000000" pitchFamily="50" charset="-128"/>
              <a:ea typeface="BIZ UDPゴシック" panose="020B0400000000000000" pitchFamily="50" charset="-128"/>
            </a:endParaRPr>
          </a:p>
        </p:txBody>
      </p:sp>
      <p:pic>
        <p:nvPicPr>
          <p:cNvPr id="4098" name="Picture 2">
            <a:extLst>
              <a:ext uri="{FF2B5EF4-FFF2-40B4-BE49-F238E27FC236}">
                <a16:creationId xmlns:a16="http://schemas.microsoft.com/office/drawing/2014/main" id="{2687775E-7293-421A-9205-6A02FE3670EA}"/>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rot="402396">
            <a:off x="5723150" y="-82675"/>
            <a:ext cx="975146" cy="975146"/>
          </a:xfrm>
          <a:prstGeom prst="rect">
            <a:avLst/>
          </a:prstGeom>
          <a:noFill/>
          <a:extLst>
            <a:ext uri="{909E8E84-426E-40DD-AFC4-6F175D3DCCD1}">
              <a14:hiddenFill xmlns:a14="http://schemas.microsoft.com/office/drawing/2010/main">
                <a:solidFill>
                  <a:srgbClr val="FFFFFF"/>
                </a:solidFill>
              </a14:hiddenFill>
            </a:ext>
          </a:extLst>
        </p:spPr>
      </p:pic>
      <p:sp>
        <p:nvSpPr>
          <p:cNvPr id="40" name="テキスト ボックス 39">
            <a:extLst>
              <a:ext uri="{FF2B5EF4-FFF2-40B4-BE49-F238E27FC236}">
                <a16:creationId xmlns:a16="http://schemas.microsoft.com/office/drawing/2014/main" id="{1E6E4DCF-4717-4D29-9A6E-B62FF38220E8}"/>
              </a:ext>
            </a:extLst>
          </p:cNvPr>
          <p:cNvSpPr txBox="1"/>
          <p:nvPr/>
        </p:nvSpPr>
        <p:spPr>
          <a:xfrm>
            <a:off x="311837" y="647941"/>
            <a:ext cx="6091707" cy="1046440"/>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５戸以上の農業者</a:t>
            </a:r>
            <a:r>
              <a:rPr kumimoji="1" lang="ja-JP" altLang="en-US" sz="1600" dirty="0">
                <a:latin typeface="BIZ UDPゴシック" panose="020B0400000000000000" pitchFamily="50" charset="-128"/>
                <a:ea typeface="BIZ UDPゴシック" panose="020B0400000000000000" pitchFamily="50" charset="-128"/>
              </a:rPr>
              <a:t>グループで申請してください。申請先や申請期限は</a:t>
            </a:r>
            <a:r>
              <a:rPr kumimoji="1" lang="ja-JP" altLang="en-US" sz="1600" dirty="0" smtClean="0">
                <a:latin typeface="BIZ UDPゴシック" panose="020B0400000000000000" pitchFamily="50" charset="-128"/>
                <a:ea typeface="BIZ UDPゴシック" panose="020B0400000000000000" pitchFamily="50" charset="-128"/>
              </a:rPr>
              <a:t>、お近く</a:t>
            </a:r>
            <a:r>
              <a:rPr kumimoji="1" lang="ja-JP" altLang="en-US" sz="1600" dirty="0">
                <a:latin typeface="BIZ UDPゴシック" panose="020B0400000000000000" pitchFamily="50" charset="-128"/>
                <a:ea typeface="BIZ UDPゴシック" panose="020B0400000000000000" pitchFamily="50" charset="-128"/>
              </a:rPr>
              <a:t>の</a:t>
            </a:r>
            <a:r>
              <a:rPr kumimoji="1" lang="ja-JP" altLang="en-US" sz="1600" dirty="0" smtClean="0">
                <a:latin typeface="BIZ UDPゴシック" panose="020B0400000000000000" pitchFamily="50" charset="-128"/>
                <a:ea typeface="BIZ UDPゴシック" panose="020B0400000000000000" pitchFamily="50" charset="-128"/>
              </a:rPr>
              <a:t>農協、または肥料</a:t>
            </a:r>
            <a:r>
              <a:rPr kumimoji="1" lang="ja-JP" altLang="en-US" sz="1600" dirty="0">
                <a:latin typeface="BIZ UDPゴシック" panose="020B0400000000000000" pitchFamily="50" charset="-128"/>
                <a:ea typeface="BIZ UDPゴシック" panose="020B0400000000000000" pitchFamily="50" charset="-128"/>
              </a:rPr>
              <a:t>販売店にお問い合わせください</a:t>
            </a:r>
            <a:r>
              <a:rPr kumimoji="1" lang="ja-JP" altLang="en-US" sz="1600" dirty="0" smtClean="0">
                <a:latin typeface="BIZ UDPゴシック" panose="020B0400000000000000" pitchFamily="50" charset="-128"/>
                <a:ea typeface="BIZ UDPゴシック" panose="020B0400000000000000" pitchFamily="50" charset="-128"/>
              </a:rPr>
              <a:t>。</a:t>
            </a:r>
            <a:endParaRPr kumimoji="1" lang="en-US" altLang="ja-JP" sz="1600" dirty="0" smtClean="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pPr marL="269875"/>
            <a:endParaRPr kumimoji="1" lang="en-US" altLang="ja-JP" sz="1400" dirty="0">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2423624" y="3158023"/>
            <a:ext cx="3942981" cy="66675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i="1" dirty="0" smtClean="0">
                <a:latin typeface="BIZ UDゴシック" panose="020B0400000000000000" pitchFamily="49" charset="-128"/>
                <a:ea typeface="BIZ UDゴシック" panose="020B0400000000000000" pitchFamily="49" charset="-128"/>
              </a:rPr>
              <a:t>注）申請者から取組実施者への申請締切日は、</a:t>
            </a:r>
            <a:endParaRPr kumimoji="1" lang="en-US" altLang="ja-JP" sz="1400" i="1" dirty="0" smtClean="0">
              <a:latin typeface="BIZ UDゴシック" panose="020B0400000000000000" pitchFamily="49" charset="-128"/>
              <a:ea typeface="BIZ UDゴシック" panose="020B0400000000000000" pitchFamily="49" charset="-128"/>
            </a:endParaRPr>
          </a:p>
          <a:p>
            <a:r>
              <a:rPr kumimoji="1" lang="ja-JP" altLang="en-US" sz="1400" i="1" dirty="0">
                <a:latin typeface="BIZ UDゴシック" panose="020B0400000000000000" pitchFamily="49" charset="-128"/>
                <a:ea typeface="BIZ UDゴシック" panose="020B0400000000000000" pitchFamily="49" charset="-128"/>
              </a:rPr>
              <a:t>　</a:t>
            </a:r>
            <a:r>
              <a:rPr kumimoji="1" lang="ja-JP" altLang="en-US" sz="1400" i="1" dirty="0" smtClean="0">
                <a:latin typeface="BIZ UDゴシック" panose="020B0400000000000000" pitchFamily="49" charset="-128"/>
                <a:ea typeface="BIZ UDゴシック" panose="020B0400000000000000" pitchFamily="49" charset="-128"/>
              </a:rPr>
              <a:t>　取組実施者の定める日とする。</a:t>
            </a:r>
            <a:endParaRPr kumimoji="1" lang="ja-JP" altLang="en-US" sz="1400" i="1" dirty="0">
              <a:latin typeface="BIZ UDゴシック" panose="020B0400000000000000" pitchFamily="49" charset="-128"/>
              <a:ea typeface="BIZ UDゴシック" panose="020B0400000000000000" pitchFamily="49" charset="-128"/>
            </a:endParaRPr>
          </a:p>
        </p:txBody>
      </p:sp>
      <p:graphicFrame>
        <p:nvGraphicFramePr>
          <p:cNvPr id="18" name="表 5">
            <a:extLst>
              <a:ext uri="{FF2B5EF4-FFF2-40B4-BE49-F238E27FC236}">
                <a16:creationId xmlns:a16="http://schemas.microsoft.com/office/drawing/2014/main" id="{CF4979B0-8F08-49C4-B3D6-0957BEE67FBD}"/>
              </a:ext>
            </a:extLst>
          </p:cNvPr>
          <p:cNvGraphicFramePr>
            <a:graphicFrameLocks noGrp="1"/>
          </p:cNvGraphicFramePr>
          <p:nvPr>
            <p:extLst>
              <p:ext uri="{D42A27DB-BD31-4B8C-83A1-F6EECF244321}">
                <p14:modId xmlns:p14="http://schemas.microsoft.com/office/powerpoint/2010/main" val="57807865"/>
              </p:ext>
            </p:extLst>
          </p:nvPr>
        </p:nvGraphicFramePr>
        <p:xfrm>
          <a:off x="270526" y="4360923"/>
          <a:ext cx="6374093" cy="4264080"/>
        </p:xfrm>
        <a:graphic>
          <a:graphicData uri="http://schemas.openxmlformats.org/drawingml/2006/table">
            <a:tbl>
              <a:tblPr firstRow="1" bandRow="1">
                <a:tableStyleId>{5C22544A-7EE6-4342-B048-85BDC9FD1C3A}</a:tableStyleId>
              </a:tblPr>
              <a:tblGrid>
                <a:gridCol w="1999978">
                  <a:extLst>
                    <a:ext uri="{9D8B030D-6E8A-4147-A177-3AD203B41FA5}">
                      <a16:colId xmlns:a16="http://schemas.microsoft.com/office/drawing/2014/main" val="2350343233"/>
                    </a:ext>
                  </a:extLst>
                </a:gridCol>
                <a:gridCol w="4374115">
                  <a:extLst>
                    <a:ext uri="{9D8B030D-6E8A-4147-A177-3AD203B41FA5}">
                      <a16:colId xmlns:a16="http://schemas.microsoft.com/office/drawing/2014/main" val="562879141"/>
                    </a:ext>
                  </a:extLst>
                </a:gridCol>
              </a:tblGrid>
              <a:tr h="227584">
                <a:tc>
                  <a:txBody>
                    <a:bodyP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問　い</a:t>
                      </a:r>
                    </a:p>
                  </a:txBody>
                  <a:tcPr anchor="ctr">
                    <a:lnL w="28575" cap="flat" cmpd="sng" algn="ctr">
                      <a:solidFill>
                        <a:srgbClr val="3A851F"/>
                      </a:solidFill>
                      <a:prstDash val="solid"/>
                      <a:round/>
                      <a:headEnd type="none" w="med" len="med"/>
                      <a:tailEnd type="none" w="med" len="med"/>
                    </a:lnL>
                    <a:lnR w="28575" cap="flat" cmpd="sng" algn="ctr">
                      <a:solidFill>
                        <a:schemeClr val="accent6">
                          <a:lumMod val="75000"/>
                        </a:schemeClr>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答　え</a:t>
                      </a:r>
                    </a:p>
                  </a:txBody>
                  <a:tcPr anchor="ctr">
                    <a:lnL w="28575" cap="flat" cmpd="sng" algn="ctr">
                      <a:solidFill>
                        <a:schemeClr val="accent6">
                          <a:lumMod val="75000"/>
                        </a:schemeClr>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58745340"/>
                  </a:ext>
                </a:extLst>
              </a:tr>
              <a:tr h="713359">
                <a:tc>
                  <a:txBody>
                    <a:bodyPr/>
                    <a:lstStyle/>
                    <a:p>
                      <a:pPr marL="180975" indent="-216000"/>
                      <a:r>
                        <a:rPr kumimoji="1" lang="ja-JP" altLang="en-US" sz="1400" b="0" dirty="0" smtClean="0">
                          <a:solidFill>
                            <a:srgbClr val="3A851F"/>
                          </a:solidFill>
                          <a:latin typeface="BIZ UDPゴシック" panose="020B0400000000000000" pitchFamily="50" charset="-128"/>
                          <a:ea typeface="BIZ UDPゴシック" panose="020B0400000000000000" pitchFamily="50" charset="-128"/>
                        </a:rPr>
                        <a:t>①</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化学</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肥料の使用量を実際に２割減らすことが支援の要件ですか。</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化学肥料の２割低減に向けて、取組メニューのうち</a:t>
                      </a:r>
                      <a:r>
                        <a:rPr kumimoji="1" lang="en-US" altLang="ja-JP" sz="1400" b="0" dirty="0">
                          <a:solidFill>
                            <a:schemeClr val="tx1"/>
                          </a:solidFill>
                          <a:latin typeface="BIZ UDPゴシック" panose="020B0400000000000000" pitchFamily="50" charset="-128"/>
                          <a:ea typeface="BIZ UDPゴシック" panose="020B0400000000000000" pitchFamily="50" charset="-128"/>
                        </a:rPr>
                        <a:t/>
                      </a:r>
                      <a:br>
                        <a:rPr kumimoji="1" lang="en-US" altLang="ja-JP" sz="1400" b="0" dirty="0">
                          <a:solidFill>
                            <a:schemeClr val="tx1"/>
                          </a:solidFill>
                          <a:latin typeface="BIZ UDPゴシック" panose="020B0400000000000000" pitchFamily="50" charset="-128"/>
                          <a:ea typeface="BIZ UDPゴシック" panose="020B0400000000000000" pitchFamily="50" charset="-128"/>
                        </a:rPr>
                      </a:br>
                      <a:r>
                        <a:rPr kumimoji="1" lang="ja-JP" altLang="en-US" sz="1400" b="0" dirty="0">
                          <a:solidFill>
                            <a:schemeClr val="tx1"/>
                          </a:solidFill>
                          <a:latin typeface="BIZ UDPゴシック" panose="020B0400000000000000" pitchFamily="50" charset="-128"/>
                          <a:ea typeface="BIZ UDPゴシック" panose="020B0400000000000000" pitchFamily="50" charset="-128"/>
                        </a:rPr>
                        <a:t>２つ以上行っていただければ支援対象となります</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選択された取組について、適切にフォローしていきます。</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99867801"/>
                  </a:ext>
                </a:extLst>
              </a:tr>
              <a:tr h="698899">
                <a:tc>
                  <a:txBody>
                    <a:bodyPr/>
                    <a:lstStyle/>
                    <a:p>
                      <a:pPr marL="180975" indent="-216000"/>
                      <a:r>
                        <a:rPr kumimoji="1" lang="ja-JP" altLang="en-US" sz="1400" b="0" dirty="0" smtClean="0">
                          <a:solidFill>
                            <a:srgbClr val="3A851F"/>
                          </a:solidFill>
                          <a:latin typeface="BIZ UDPゴシック" panose="020B0400000000000000" pitchFamily="50" charset="-128"/>
                          <a:ea typeface="BIZ UDPゴシック" panose="020B0400000000000000" pitchFamily="50" charset="-128"/>
                        </a:rPr>
                        <a:t>②</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既</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に化学肥料の低減に取り組んでいるため、更に低減することは難しい。</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既に取り組んでいるものもカウントします</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その際は、既に行っている取組の拡大や改善で良いので、新たな取り組みを１つ以上行ってください。</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9102578"/>
                  </a:ext>
                </a:extLst>
              </a:tr>
              <a:tr h="693964">
                <a:tc>
                  <a:txBody>
                    <a:bodyPr/>
                    <a:lstStyle/>
                    <a:p>
                      <a:pPr marL="180975" indent="-216000"/>
                      <a:r>
                        <a:rPr kumimoji="1" lang="ja-JP" altLang="en-US" sz="1400" b="0" dirty="0" smtClean="0">
                          <a:solidFill>
                            <a:srgbClr val="3A851F"/>
                          </a:solidFill>
                          <a:latin typeface="BIZ UDPゴシック" panose="020B0400000000000000" pitchFamily="50" charset="-128"/>
                          <a:ea typeface="BIZ UDPゴシック" panose="020B0400000000000000" pitchFamily="50" charset="-128"/>
                        </a:rPr>
                        <a:t>③</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低減</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に向けた取組をしたいが、準備が必要なのですぐには行えない。</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原則として、令和６年</a:t>
                      </a:r>
                      <a:r>
                        <a:rPr kumimoji="1" lang="en-US" altLang="ja-JP" sz="1400" b="0" dirty="0" smtClean="0">
                          <a:solidFill>
                            <a:schemeClr val="tx1"/>
                          </a:solidFill>
                          <a:latin typeface="BIZ UDPゴシック" panose="020B0400000000000000" pitchFamily="50" charset="-128"/>
                          <a:ea typeface="BIZ UDPゴシック" panose="020B0400000000000000" pitchFamily="50" charset="-128"/>
                        </a:rPr>
                        <a:t>10</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月末日までに取り組んで</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いただければ結構です</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国内資源の利用など体制整備に時間を要する取組は、期間内に取り組んでいただければ結構です。</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92748367"/>
                  </a:ext>
                </a:extLst>
              </a:tr>
              <a:tr h="667595">
                <a:tc>
                  <a:txBody>
                    <a:bodyPr/>
                    <a:lstStyle/>
                    <a:p>
                      <a:pPr marL="180975" indent="-216000"/>
                      <a:r>
                        <a:rPr kumimoji="1" lang="ja-JP" altLang="en-US" sz="1400" b="0" dirty="0" smtClean="0">
                          <a:solidFill>
                            <a:srgbClr val="3A851F"/>
                          </a:solidFill>
                          <a:latin typeface="BIZ UDPゴシック" panose="020B0400000000000000" pitchFamily="50" charset="-128"/>
                          <a:ea typeface="BIZ UDPゴシック" panose="020B0400000000000000" pitchFamily="50" charset="-128"/>
                        </a:rPr>
                        <a:t>④</a:t>
                      </a:r>
                      <a:r>
                        <a:rPr kumimoji="1" lang="ja-JP" altLang="en-US" sz="1400" b="0" dirty="0" smtClean="0">
                          <a:solidFill>
                            <a:schemeClr val="tx1"/>
                          </a:solidFill>
                          <a:latin typeface="BIZ UDPゴシック" panose="020B0400000000000000" pitchFamily="50" charset="-128"/>
                          <a:ea typeface="BIZ UDPゴシック" panose="020B0400000000000000" pitchFamily="50" charset="-128"/>
                        </a:rPr>
                        <a:t>領収書</a:t>
                      </a:r>
                      <a:r>
                        <a:rPr kumimoji="1" lang="ja-JP" altLang="en-US" sz="1400" b="0" dirty="0">
                          <a:solidFill>
                            <a:schemeClr val="tx1"/>
                          </a:solidFill>
                          <a:latin typeface="BIZ UDPゴシック" panose="020B0400000000000000" pitchFamily="50" charset="-128"/>
                          <a:ea typeface="BIZ UDPゴシック" panose="020B0400000000000000" pitchFamily="50" charset="-128"/>
                        </a:rPr>
                        <a:t>の提出が間に合わない場合はどうすれば良いですか。</a:t>
                      </a:r>
                    </a:p>
                  </a:txBody>
                  <a:tcPr marT="144000">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領収書が間に合わない場合は、</a:t>
                      </a:r>
                      <a:r>
                        <a:rPr kumimoji="1" lang="ja-JP" altLang="en-US" sz="1400" dirty="0">
                          <a:latin typeface="BIZ UDPゴシック" panose="020B0400000000000000" pitchFamily="50" charset="-128"/>
                          <a:ea typeface="BIZ UDPゴシック" panose="020B0400000000000000" pitchFamily="50" charset="-128"/>
                        </a:rPr>
                        <a:t>請求書を提出いただければ、支援金をお支払いすることができます</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900" dirty="0">
                        <a:latin typeface="BIZ UDPゴシック" panose="020B0400000000000000" pitchFamily="50" charset="-128"/>
                        <a:ea typeface="BIZ UDPゴシック" panose="020B0400000000000000" pitchFamily="50" charset="-128"/>
                      </a:endParaRPr>
                    </a:p>
                    <a:p>
                      <a:pPr marL="180975" indent="-180975"/>
                      <a:r>
                        <a:rPr kumimoji="1" lang="ja-JP" altLang="en-US" sz="1400" b="0" dirty="0">
                          <a:solidFill>
                            <a:schemeClr val="tx1"/>
                          </a:solidFill>
                          <a:latin typeface="BIZ UDPゴシック" panose="020B0400000000000000" pitchFamily="50" charset="-128"/>
                          <a:ea typeface="BIZ UDPゴシック" panose="020B0400000000000000" pitchFamily="50" charset="-128"/>
                        </a:rPr>
                        <a:t>・　肥料を購入した農協や販売店に御相談ください。</a:t>
                      </a:r>
                    </a:p>
                  </a:txBody>
                  <a:tcPr anchor="ctr">
                    <a:lnL w="28575" cap="flat" cmpd="sng" algn="ctr">
                      <a:solidFill>
                        <a:srgbClr val="3A851F"/>
                      </a:solidFill>
                      <a:prstDash val="solid"/>
                      <a:round/>
                      <a:headEnd type="none" w="med" len="med"/>
                      <a:tailEnd type="none" w="med" len="med"/>
                    </a:lnL>
                    <a:lnR w="28575" cap="flat" cmpd="sng" algn="ctr">
                      <a:solidFill>
                        <a:srgbClr val="3A851F"/>
                      </a:solidFill>
                      <a:prstDash val="solid"/>
                      <a:round/>
                      <a:headEnd type="none" w="med" len="med"/>
                      <a:tailEnd type="none" w="med" len="med"/>
                    </a:lnR>
                    <a:lnT w="28575" cap="flat" cmpd="sng" algn="ctr">
                      <a:solidFill>
                        <a:srgbClr val="3A851F"/>
                      </a:solidFill>
                      <a:prstDash val="solid"/>
                      <a:round/>
                      <a:headEnd type="none" w="med" len="med"/>
                      <a:tailEnd type="none" w="med" len="med"/>
                    </a:lnT>
                    <a:lnB w="28575" cap="flat" cmpd="sng" algn="ctr">
                      <a:solidFill>
                        <a:srgbClr val="3A851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26398"/>
                  </a:ext>
                </a:extLst>
              </a:tr>
            </a:tbl>
          </a:graphicData>
        </a:graphic>
      </p:graphicFrame>
      <p:sp>
        <p:nvSpPr>
          <p:cNvPr id="91" name="矢印: 五方向 90">
            <a:extLst>
              <a:ext uri="{FF2B5EF4-FFF2-40B4-BE49-F238E27FC236}">
                <a16:creationId xmlns:a16="http://schemas.microsoft.com/office/drawing/2014/main" id="{F3BB5A9F-40EF-4C7A-8509-8EC8B2E58FE9}"/>
              </a:ext>
            </a:extLst>
          </p:cNvPr>
          <p:cNvSpPr/>
          <p:nvPr/>
        </p:nvSpPr>
        <p:spPr>
          <a:xfrm>
            <a:off x="235040" y="3988881"/>
            <a:ext cx="3003282" cy="399473"/>
          </a:xfrm>
          <a:prstGeom prst="homePlate">
            <a:avLst/>
          </a:prstGeom>
          <a:solidFill>
            <a:srgbClr val="3A85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 Ｑ＆</a:t>
            </a:r>
            <a:r>
              <a:rPr kumimoji="1" lang="ja-JP" altLang="en-US" b="1" dirty="0" smtClean="0">
                <a:solidFill>
                  <a:schemeClr val="bg1"/>
                </a:solidFill>
                <a:latin typeface="BIZ UDPゴシック" panose="020B0400000000000000" pitchFamily="50" charset="-128"/>
                <a:ea typeface="BIZ UDPゴシック" panose="020B0400000000000000" pitchFamily="50" charset="-128"/>
              </a:rPr>
              <a:t>Ａ（新規申請者向け）</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grpSp>
        <p:nvGrpSpPr>
          <p:cNvPr id="20" name="グループ化 19"/>
          <p:cNvGrpSpPr/>
          <p:nvPr/>
        </p:nvGrpSpPr>
        <p:grpSpPr>
          <a:xfrm>
            <a:off x="258176" y="8744848"/>
            <a:ext cx="6386443" cy="956836"/>
            <a:chOff x="241743" y="8868673"/>
            <a:chExt cx="6386443" cy="956836"/>
          </a:xfrm>
        </p:grpSpPr>
        <p:sp>
          <p:nvSpPr>
            <p:cNvPr id="21" name="正方形/長方形 20">
              <a:extLst>
                <a:ext uri="{FF2B5EF4-FFF2-40B4-BE49-F238E27FC236}">
                  <a16:creationId xmlns:a16="http://schemas.microsoft.com/office/drawing/2014/main" id="{C815692C-FB92-4B23-BE69-0A613138D4B7}"/>
                </a:ext>
              </a:extLst>
            </p:cNvPr>
            <p:cNvSpPr/>
            <p:nvPr/>
          </p:nvSpPr>
          <p:spPr>
            <a:xfrm rot="10800000" flipV="1">
              <a:off x="241743" y="8868673"/>
              <a:ext cx="6386443" cy="956836"/>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神奈川県燃油・肥料高騰対策協議会</a:t>
              </a:r>
              <a:endParaRPr kumimoji="1" lang="en-US" altLang="ja-JP" sz="14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endParaRPr>
            </a:p>
            <a:p>
              <a:r>
                <a:rPr kumimoji="1" lang="ja-JP" altLang="en-US" sz="12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（ＪＡ神奈川県中央会 農業くらし対策</a:t>
              </a:r>
              <a:r>
                <a:rPr kumimoji="1" lang="ja-JP" altLang="en-US" sz="1200" dirty="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部</a:t>
              </a:r>
              <a:r>
                <a:rPr kumimoji="1" lang="ja-JP" altLang="en-US" sz="12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内）</a:t>
              </a:r>
              <a:endParaRPr kumimoji="1" lang="en-US" altLang="ja-JP" sz="12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endParaRPr>
            </a:p>
            <a:p>
              <a:pPr>
                <a:spcBef>
                  <a:spcPts val="1200"/>
                </a:spcBef>
              </a:pPr>
              <a:r>
                <a:rPr kumimoji="1" lang="en-US" altLang="ja-JP" sz="9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  TEL</a:t>
              </a:r>
              <a:r>
                <a:rPr kumimoji="1" lang="ja-JP" altLang="en-US" sz="9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a:t>
              </a:r>
              <a:r>
                <a:rPr kumimoji="1" lang="en-US" altLang="ja-JP" sz="9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045-680-3005</a:t>
              </a:r>
              <a:r>
                <a:rPr kumimoji="1" lang="ja-JP" altLang="en-US" sz="9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　 　</a:t>
              </a:r>
              <a:r>
                <a:rPr kumimoji="1" lang="en-US" altLang="ja-JP" sz="9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FAX</a:t>
              </a:r>
              <a:r>
                <a:rPr kumimoji="1" lang="ja-JP" altLang="en-US" sz="9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a:t>
              </a:r>
              <a:r>
                <a:rPr kumimoji="1" lang="en-US" altLang="ja-JP" sz="900" dirty="0" smtClean="0">
                  <a:solidFill>
                    <a:schemeClr val="tx1"/>
                  </a:solidFill>
                  <a:effectLst>
                    <a:glow rad="12700">
                      <a:schemeClr val="accent1">
                        <a:alpha val="40000"/>
                      </a:schemeClr>
                    </a:glow>
                  </a:effectLst>
                  <a:latin typeface="BIZ UDPゴシック" panose="020B0400000000000000" pitchFamily="50" charset="-128"/>
                  <a:ea typeface="BIZ UDPゴシック" panose="020B0400000000000000" pitchFamily="50" charset="-128"/>
                </a:rPr>
                <a:t>045-680-3029</a:t>
              </a:r>
            </a:p>
          </p:txBody>
        </p:sp>
        <p:sp>
          <p:nvSpPr>
            <p:cNvPr id="23" name="正方形/長方形 22">
              <a:extLst>
                <a:ext uri="{FF2B5EF4-FFF2-40B4-BE49-F238E27FC236}">
                  <a16:creationId xmlns:a16="http://schemas.microsoft.com/office/drawing/2014/main" id="{C815692C-FB92-4B23-BE69-0A613138D4B7}"/>
                </a:ext>
              </a:extLst>
            </p:cNvPr>
            <p:cNvSpPr/>
            <p:nvPr/>
          </p:nvSpPr>
          <p:spPr>
            <a:xfrm flipV="1">
              <a:off x="3428295" y="8868673"/>
              <a:ext cx="0" cy="956836"/>
            </a:xfrm>
            <a:prstGeom prst="rect">
              <a:avLst/>
            </a:prstGeom>
            <a:solidFill>
              <a:schemeClr val="bg1"/>
            </a:solidFill>
            <a:ln w="28575">
              <a:solidFill>
                <a:srgbClr val="3A85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latin typeface="BIZ UDPゴシック" panose="020B0400000000000000" pitchFamily="50" charset="-128"/>
                <a:ea typeface="BIZ UDPゴシック" panose="020B0400000000000000" pitchFamily="50" charset="-128"/>
              </a:endParaRPr>
            </a:p>
          </p:txBody>
        </p:sp>
      </p:grpSp>
      <p:sp>
        <p:nvSpPr>
          <p:cNvPr id="25" name="テキスト ボックス 24"/>
          <p:cNvSpPr txBox="1"/>
          <p:nvPr/>
        </p:nvSpPr>
        <p:spPr>
          <a:xfrm>
            <a:off x="3434964" y="9038600"/>
            <a:ext cx="3272574" cy="369332"/>
          </a:xfrm>
          <a:prstGeom prst="rect">
            <a:avLst/>
          </a:prstGeom>
          <a:noFill/>
        </p:spPr>
        <p:txBody>
          <a:bodyPr wrap="square" rtlCol="0">
            <a:spAutoFit/>
          </a:bodyPr>
          <a:lstStyle/>
          <a:p>
            <a:pPr algn="ctr"/>
            <a:r>
              <a:rPr kumimoji="1" lang="ja-JP" altLang="en-US" dirty="0" smtClean="0"/>
              <a:t>＜　取組実施者</a:t>
            </a:r>
            <a:r>
              <a:rPr kumimoji="1" lang="ja-JP" altLang="en-US" dirty="0"/>
              <a:t>（</a:t>
            </a:r>
            <a:r>
              <a:rPr kumimoji="1" lang="ja-JP" altLang="en-US" dirty="0" smtClean="0"/>
              <a:t>ＪＡ）　＞</a:t>
            </a:r>
            <a:endParaRPr kumimoji="1" lang="en-US" altLang="ja-JP" dirty="0" smtClean="0"/>
          </a:p>
        </p:txBody>
      </p:sp>
    </p:spTree>
    <p:extLst>
      <p:ext uri="{BB962C8B-B14F-4D97-AF65-F5344CB8AC3E}">
        <p14:creationId xmlns:p14="http://schemas.microsoft.com/office/powerpoint/2010/main" val="221812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1122</Words>
  <Application>Microsoft Office PowerPoint</Application>
  <PresentationFormat>A4 210 x 297 mm</PresentationFormat>
  <Paragraphs>74</Paragraphs>
  <Slides>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BIZ UDPゴシック</vt:lpstr>
      <vt:lpstr>BIZ UDゴシック</vt:lpstr>
      <vt:lpstr>游ゴシック</vt:lpstr>
      <vt:lpstr>游ゴシック Light</vt:lpstr>
      <vt:lpstr>游明朝</vt:lpstr>
      <vt:lpstr>Arial</vt:lpstr>
      <vt:lpstr>Calibri</vt:lpstr>
      <vt:lpstr>Calibri Light</vt:lpstr>
      <vt:lpstr>Times New Roman</vt:lpstr>
      <vt:lpstr>Office テーマ</vt:lpstr>
      <vt:lpstr>肥料価格高騰対策（令和5年秋肥）のごあんない ～肥料価格高騰に直面する農家の皆様を支援します～</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2022-08-12T02:27:43Z</dcterms:created>
  <dcterms:modified xsi:type="dcterms:W3CDTF">2023-12-08T09:55:03Z</dcterms:modified>
</cp:coreProperties>
</file>