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87" r:id="rId2"/>
    <p:sldId id="541" r:id="rId3"/>
    <p:sldId id="539" r:id="rId4"/>
    <p:sldId id="543" r:id="rId5"/>
    <p:sldId id="540" r:id="rId6"/>
    <p:sldId id="546" r:id="rId7"/>
    <p:sldId id="502" r:id="rId8"/>
    <p:sldId id="513" r:id="rId9"/>
    <p:sldId id="528" r:id="rId10"/>
    <p:sldId id="516" r:id="rId11"/>
    <p:sldId id="461" r:id="rId12"/>
    <p:sldId id="488" r:id="rId13"/>
    <p:sldId id="533" r:id="rId14"/>
    <p:sldId id="490" r:id="rId15"/>
    <p:sldId id="537" r:id="rId16"/>
    <p:sldId id="491" r:id="rId17"/>
    <p:sldId id="493" r:id="rId18"/>
    <p:sldId id="494" r:id="rId19"/>
    <p:sldId id="548" r:id="rId20"/>
    <p:sldId id="526" r:id="rId21"/>
    <p:sldId id="524" r:id="rId22"/>
    <p:sldId id="525" r:id="rId23"/>
    <p:sldId id="520" r:id="rId24"/>
    <p:sldId id="522" r:id="rId25"/>
    <p:sldId id="517" r:id="rId26"/>
    <p:sldId id="514" r:id="rId27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006600"/>
    <a:srgbClr val="BBDBFA"/>
    <a:srgbClr val="FCF8C1"/>
    <a:srgbClr val="FDCDD1"/>
    <a:srgbClr val="FFF2CC"/>
    <a:srgbClr val="008080"/>
    <a:srgbClr val="9A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8305" autoAdjust="0"/>
  </p:normalViewPr>
  <p:slideViewPr>
    <p:cSldViewPr snapToGrid="0">
      <p:cViewPr varScale="1">
        <p:scale>
          <a:sx n="89" d="100"/>
          <a:sy n="89" d="100"/>
        </p:scale>
        <p:origin x="475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273DFC92-EFCC-42C7-831E-2BA6F0A939C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15C8EF7B-F820-459E-BC36-6B54BE7FA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1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E2797BB3-3C7B-4A11-8F7C-016BC0F54DF7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0313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4" tIns="45673" rIns="91344" bIns="456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701"/>
            <a:ext cx="5388610" cy="3886111"/>
          </a:xfrm>
          <a:prstGeom prst="rect">
            <a:avLst/>
          </a:prstGeom>
        </p:spPr>
        <p:txBody>
          <a:bodyPr vert="horz" lIns="91344" tIns="45673" rIns="91344" bIns="456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6AC044BF-F28E-4985-A4FC-7A7085628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743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377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97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89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67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27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756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021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98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02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92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489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09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17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5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238" y="6549007"/>
            <a:ext cx="27432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7649" y="6549007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16746"/>
          </a:xfrm>
        </p:spPr>
        <p:txBody>
          <a:bodyPr tIns="0" bIns="0" anchor="b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 userDrawn="1"/>
        </p:nvSpPr>
        <p:spPr>
          <a:xfrm>
            <a:off x="318770" y="0"/>
            <a:ext cx="982980" cy="816746"/>
          </a:xfrm>
          <a:prstGeom prst="parallelogram">
            <a:avLst>
              <a:gd name="adj" fmla="val 59040"/>
            </a:avLst>
          </a:prstGeom>
          <a:solidFill>
            <a:srgbClr val="5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 anchor="t"/>
          <a:lstStyle>
            <a:lvl1pPr algn="r">
              <a:defRPr/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1"/>
            <a:ext cx="2743200" cy="365125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872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6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9.png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6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30.emf"/><Relationship Id="rId4" Type="http://schemas.openxmlformats.org/officeDocument/2006/relationships/image" Target="../media/image26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0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516253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グループワーク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824752" y="1102292"/>
            <a:ext cx="10703860" cy="50825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 b="1" dirty="0"/>
              <a:t>目的</a:t>
            </a:r>
            <a:r>
              <a:rPr lang="ja-JP" altLang="en-US" sz="2400" dirty="0"/>
              <a:t>　</a:t>
            </a:r>
            <a:r>
              <a:rPr lang="ja-JP" altLang="en-US" sz="2400" b="1" dirty="0">
                <a:solidFill>
                  <a:srgbClr val="FF0000"/>
                </a:solidFill>
              </a:rPr>
              <a:t>私たちの地域、生活に「気候変動の影響」がどう関係するか考える。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①：「気候変動」と「影響」の</a:t>
            </a:r>
            <a:r>
              <a:rPr lang="ja-JP" altLang="en-US" sz="2400" dirty="0" smtClean="0"/>
              <a:t>関係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 smtClean="0"/>
              <a:t>（休憩）１０分間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②：「気候変動影響」の波及に</a:t>
            </a:r>
            <a:r>
              <a:rPr lang="ja-JP" altLang="en-US" sz="2400" dirty="0" smtClean="0"/>
              <a:t>ついて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③</a:t>
            </a:r>
            <a:r>
              <a:rPr lang="ja-JP" altLang="en-US" sz="2400" dirty="0" smtClean="0"/>
              <a:t>：注目すべき「気候変動影響」について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3224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704512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気候変動影響と関係する社会問題</a:t>
            </a:r>
            <a:endParaRPr kumimoji="1" lang="ja-JP" altLang="en-US" sz="36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396754" y="1839745"/>
            <a:ext cx="3863789" cy="4616648"/>
            <a:chOff x="4114800" y="1839745"/>
            <a:chExt cx="3863789" cy="4616648"/>
          </a:xfrm>
        </p:grpSpPr>
        <p:sp>
          <p:nvSpPr>
            <p:cNvPr id="6" name="正方形/長方形 5"/>
            <p:cNvSpPr/>
            <p:nvPr/>
          </p:nvSpPr>
          <p:spPr>
            <a:xfrm>
              <a:off x="4114800" y="1839745"/>
              <a:ext cx="3863788" cy="46166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473389" y="1839745"/>
              <a:ext cx="350520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・少子高齢化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・産業構造の変化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・グローバル化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・貧困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・環境問題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sz="2800" dirty="0" smtClean="0"/>
                <a:t>・感染症</a:t>
              </a:r>
              <a:endParaRPr kumimoji="1"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・孤立・</a:t>
              </a:r>
              <a:r>
                <a:rPr lang="ja-JP" altLang="en-US" sz="2800" dirty="0" smtClean="0"/>
                <a:t>孤独　　　など</a:t>
              </a:r>
              <a:endParaRPr lang="en-US" altLang="ja-JP" sz="28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816363" y="981357"/>
            <a:ext cx="10863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　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　その他の社会問題　→　　</a:t>
            </a:r>
            <a:r>
              <a:rPr lang="ja-JP" altLang="en-US" sz="3200" dirty="0" smtClean="0">
                <a:solidFill>
                  <a:srgbClr val="FF0000"/>
                </a:solidFill>
              </a:rPr>
              <a:t>高リスク化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950258" y="1839745"/>
            <a:ext cx="3741027" cy="4616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2981" y="1839745"/>
            <a:ext cx="33590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・熱中症の増加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・自然災害の増加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・農作物の品質低下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・食料価格高騰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水不足、水質悪化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自然生態系の</a:t>
            </a:r>
            <a:r>
              <a:rPr lang="ja-JP" altLang="en-US" sz="2800" dirty="0" smtClean="0"/>
              <a:t>変化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・観光への影響な</a:t>
            </a:r>
            <a:r>
              <a:rPr lang="ja-JP" altLang="en-US" sz="2800" dirty="0"/>
              <a:t>ど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9454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0416" y="4355"/>
            <a:ext cx="9731678" cy="69269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２つの気候変動の対策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874621"/>
            <a:ext cx="7629806" cy="5155569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799840" y="6207760"/>
            <a:ext cx="193040" cy="341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14800" y="6193717"/>
            <a:ext cx="787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気候変動への対応は、緩和策と適応策を車の両輪としてともに推進</a:t>
            </a: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9" name="テキスト ボックス 3"/>
          <p:cNvSpPr txBox="1"/>
          <p:nvPr/>
        </p:nvSpPr>
        <p:spPr>
          <a:xfrm>
            <a:off x="8897540" y="6649984"/>
            <a:ext cx="3300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 smtClean="0"/>
              <a:t>イラスト</a:t>
            </a:r>
            <a:r>
              <a:rPr lang="ja-JP" altLang="en-US" sz="1050" dirty="0" smtClean="0"/>
              <a:t>出典</a:t>
            </a:r>
            <a:r>
              <a:rPr lang="ja-JP" altLang="en-US" sz="1050" dirty="0"/>
              <a:t>：気候変動適応情報プラットフォーム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413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760" y="3036545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健康分野の気候変動影響へ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適応策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2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52282" y="0"/>
            <a:ext cx="9430871" cy="6653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今年度の神奈川県の熱中症発生状況（速報）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806" y="766476"/>
            <a:ext cx="8382653" cy="45137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0893" y="5280212"/>
            <a:ext cx="1047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神奈川県における熱中症による救急搬送者数は、暑さ指数（</a:t>
            </a:r>
            <a:r>
              <a:rPr lang="en-US" altLang="ja-JP" dirty="0"/>
              <a:t>WBGT</a:t>
            </a:r>
            <a:r>
              <a:rPr lang="ja-JP" altLang="en-US" dirty="0" smtClean="0"/>
              <a:t>）が</a:t>
            </a:r>
            <a:r>
              <a:rPr lang="ja-JP" altLang="en-US" dirty="0"/>
              <a:t>高くなるとともに、増加しています。令和</a:t>
            </a:r>
            <a:r>
              <a:rPr lang="en-US" altLang="ja-JP" dirty="0"/>
              <a:t>6</a:t>
            </a:r>
            <a:r>
              <a:rPr lang="ja-JP" altLang="en-US" dirty="0"/>
              <a:t>年は、暑さの厳しい状態が長く続いていたことから、「熱中症警戒アラート</a:t>
            </a:r>
            <a:r>
              <a:rPr lang="ja-JP" altLang="en-US" dirty="0" smtClean="0"/>
              <a:t>」が</a:t>
            </a:r>
            <a:r>
              <a:rPr lang="ja-JP" altLang="en-US" dirty="0"/>
              <a:t>連日発令され、</a:t>
            </a:r>
            <a:r>
              <a:rPr lang="en-US" altLang="ja-JP" dirty="0"/>
              <a:t>7</a:t>
            </a:r>
            <a:r>
              <a:rPr lang="ja-JP" altLang="en-US" dirty="0"/>
              <a:t>月下旬から</a:t>
            </a:r>
            <a:r>
              <a:rPr lang="en-US" altLang="ja-JP" dirty="0"/>
              <a:t>8</a:t>
            </a:r>
            <a:r>
              <a:rPr lang="ja-JP" altLang="en-US" dirty="0"/>
              <a:t>月初めにかけては、</a:t>
            </a:r>
            <a:r>
              <a:rPr lang="ja-JP" altLang="en-US" b="1" dirty="0"/>
              <a:t>一週間で</a:t>
            </a:r>
            <a:r>
              <a:rPr lang="en-US" altLang="ja-JP" b="1" dirty="0"/>
              <a:t>400</a:t>
            </a:r>
            <a:r>
              <a:rPr lang="ja-JP" altLang="en-US" b="1" dirty="0"/>
              <a:t>名前後（速報値）の方が県内で熱中症により救急搬送</a:t>
            </a:r>
            <a:r>
              <a:rPr lang="ja-JP" altLang="en-US" dirty="0"/>
              <a:t>されました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5024063" y="2852440"/>
            <a:ext cx="6883685" cy="1777429"/>
          </a:xfrm>
          <a:prstGeom prst="rect">
            <a:avLst/>
          </a:prstGeom>
          <a:solidFill>
            <a:srgbClr val="FDCD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024063" y="4700723"/>
            <a:ext cx="6883685" cy="1777429"/>
          </a:xfrm>
          <a:prstGeom prst="rect">
            <a:avLst/>
          </a:prstGeom>
          <a:solidFill>
            <a:srgbClr val="BBDB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24063" y="996593"/>
            <a:ext cx="6883685" cy="1777429"/>
          </a:xfrm>
          <a:prstGeom prst="rect">
            <a:avLst/>
          </a:prstGeom>
          <a:solidFill>
            <a:srgbClr val="FCF8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熱中症とは</a:t>
            </a: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521772" y="6643961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環境省　熱中症予防情報サイト　（</a:t>
            </a:r>
            <a:r>
              <a:rPr lang="en-US" altLang="ja-JP" sz="1200" dirty="0"/>
              <a:t>https://</a:t>
            </a:r>
            <a:r>
              <a:rPr lang="en-US" altLang="ja-JP" sz="1200" dirty="0" smtClean="0"/>
              <a:t>www.wbgt.env.go.jp/heatillness.php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31" y="911700"/>
            <a:ext cx="4319991" cy="555481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93982" y="1475852"/>
            <a:ext cx="131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環境</a:t>
            </a:r>
            <a:endParaRPr kumimoji="1" lang="en-US" altLang="ja-JP" sz="3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93982" y="3422895"/>
            <a:ext cx="171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からだ</a:t>
            </a:r>
            <a:endParaRPr kumimoji="1" lang="en-US" altLang="ja-JP" sz="3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70521" y="5270513"/>
            <a:ext cx="13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行動</a:t>
            </a:r>
            <a:endParaRPr kumimoji="1" lang="en-US" altLang="ja-JP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8814" y="5784351"/>
            <a:ext cx="244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・めまい、吐き気、頭痛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・意識障害、けいれん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09887" y="1152686"/>
            <a:ext cx="244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・気温が高い</a:t>
            </a:r>
            <a:endParaRPr kumimoji="1" lang="en-US" altLang="ja-JP" dirty="0" smtClean="0"/>
          </a:p>
          <a:p>
            <a:r>
              <a:rPr lang="ja-JP" altLang="en-US" dirty="0" smtClean="0"/>
              <a:t>・湿度が高い</a:t>
            </a:r>
            <a:endParaRPr lang="en-US" altLang="ja-JP" dirty="0" smtClean="0"/>
          </a:p>
          <a:p>
            <a:r>
              <a:rPr kumimoji="1" lang="ja-JP" altLang="en-US" dirty="0" smtClean="0"/>
              <a:t>・風が弱い</a:t>
            </a:r>
            <a:endParaRPr kumimoji="1" lang="en-US" altLang="ja-JP" dirty="0" smtClean="0"/>
          </a:p>
          <a:p>
            <a:r>
              <a:rPr lang="ja-JP" altLang="en-US" dirty="0" smtClean="0"/>
              <a:t>・日差しが強い</a:t>
            </a:r>
            <a:endParaRPr lang="en-US" altLang="ja-JP" dirty="0"/>
          </a:p>
          <a:p>
            <a:r>
              <a:rPr lang="ja-JP" altLang="en-US" dirty="0" smtClean="0"/>
              <a:t>・急に暑くなった日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08064" y="1145858"/>
            <a:ext cx="244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・しめきった屋内</a:t>
            </a:r>
            <a:endParaRPr kumimoji="1" lang="en-US" altLang="ja-JP" dirty="0" smtClean="0"/>
          </a:p>
          <a:p>
            <a:r>
              <a:rPr lang="ja-JP" altLang="en-US" dirty="0" smtClean="0"/>
              <a:t>・エアコンの無い部屋</a:t>
            </a:r>
            <a:endParaRPr lang="en-US" altLang="ja-JP" dirty="0" smtClean="0"/>
          </a:p>
          <a:p>
            <a:r>
              <a:rPr lang="ja-JP" altLang="en-US" dirty="0" smtClean="0"/>
              <a:t>・熱波の襲来</a:t>
            </a:r>
            <a:endParaRPr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09886" y="2994505"/>
            <a:ext cx="489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・高齢者や乳幼児、肥満の方</a:t>
            </a:r>
            <a:endParaRPr kumimoji="1" lang="en-US" altLang="ja-JP" dirty="0" smtClean="0"/>
          </a:p>
          <a:p>
            <a:r>
              <a:rPr lang="ja-JP" altLang="en-US" dirty="0" smtClean="0"/>
              <a:t>・糖尿病や精神疾患といった持病</a:t>
            </a:r>
            <a:endParaRPr lang="en-US" altLang="ja-JP" dirty="0" smtClean="0"/>
          </a:p>
          <a:p>
            <a:r>
              <a:rPr lang="ja-JP" altLang="en-US" dirty="0" smtClean="0"/>
              <a:t>・低栄養状態</a:t>
            </a:r>
            <a:endParaRPr lang="en-US" altLang="ja-JP" dirty="0" smtClean="0"/>
          </a:p>
          <a:p>
            <a:r>
              <a:rPr lang="ja-JP" altLang="en-US" dirty="0" smtClean="0"/>
              <a:t>・下痢やインフルエンザでの脱水症状</a:t>
            </a:r>
            <a:endParaRPr lang="en-US" altLang="ja-JP" dirty="0" smtClean="0"/>
          </a:p>
          <a:p>
            <a:r>
              <a:rPr lang="ja-JP" altLang="en-US" dirty="0" smtClean="0"/>
              <a:t>・二日酔いや寝不足といった体調不良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06205" y="5136734"/>
            <a:ext cx="489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・激しい筋肉運動や、慣れない作業</a:t>
            </a:r>
            <a:endParaRPr kumimoji="1" lang="en-US" altLang="ja-JP" dirty="0" smtClean="0"/>
          </a:p>
          <a:p>
            <a:r>
              <a:rPr lang="ja-JP" altLang="en-US" dirty="0" smtClean="0"/>
              <a:t>・長時間の屋内作業</a:t>
            </a:r>
            <a:endParaRPr lang="en-US" altLang="ja-JP" dirty="0" smtClean="0"/>
          </a:p>
          <a:p>
            <a:r>
              <a:rPr lang="ja-JP" altLang="en-US" dirty="0" smtClean="0"/>
              <a:t>・水分補給できない状況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166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/>
          <a:lstStyle/>
          <a:p>
            <a:r>
              <a:rPr lang="ja-JP" altLang="en-US" dirty="0" smtClean="0"/>
              <a:t>社会で</a:t>
            </a:r>
            <a:r>
              <a:rPr lang="ja-JP" altLang="en-US" smtClean="0"/>
              <a:t>の適応策としての熱中症</a:t>
            </a:r>
            <a:r>
              <a:rPr lang="ja-JP" altLang="en-US" dirty="0" smtClean="0"/>
              <a:t>対策の例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6601" y="906508"/>
            <a:ext cx="1050609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+mn-ea"/>
              </a:rPr>
              <a:t>〇 甲子園</a:t>
            </a:r>
            <a:endParaRPr lang="en-US" altLang="ja-JP" sz="3600" dirty="0">
              <a:latin typeface="+mn-ea"/>
            </a:endParaRPr>
          </a:p>
          <a:p>
            <a:r>
              <a:rPr kumimoji="1" lang="ja-JP" altLang="en-US" sz="2800" dirty="0" smtClean="0">
                <a:latin typeface="+mn-ea"/>
              </a:rPr>
              <a:t>　・　クーリングタイムの導入</a:t>
            </a:r>
            <a:endParaRPr kumimoji="1"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+mn-ea"/>
              </a:rPr>
              <a:t>　・</a:t>
            </a:r>
            <a:r>
              <a:rPr lang="ja-JP" altLang="en-US" sz="2800" dirty="0">
                <a:latin typeface="+mn-ea"/>
              </a:rPr>
              <a:t>　二部制の導入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+mn-ea"/>
              </a:rPr>
              <a:t>　・　球場の日よけの拡張（予定）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+mn-ea"/>
              </a:rPr>
              <a:t>〇 某有名野外ライブ</a:t>
            </a:r>
            <a:endParaRPr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+mn-ea"/>
              </a:rPr>
              <a:t> </a:t>
            </a:r>
            <a:r>
              <a:rPr kumimoji="1" lang="en-US" altLang="ja-JP" sz="3600" dirty="0" smtClean="0">
                <a:latin typeface="+mn-ea"/>
              </a:rPr>
              <a:t> </a:t>
            </a:r>
            <a:r>
              <a:rPr lang="ja-JP" altLang="en-US" sz="2800" dirty="0">
                <a:latin typeface="+mn-ea"/>
              </a:rPr>
              <a:t>・　</a:t>
            </a:r>
            <a:r>
              <a:rPr lang="ja-JP" altLang="en-US" sz="2800" dirty="0" smtClean="0">
                <a:latin typeface="+mn-ea"/>
              </a:rPr>
              <a:t>開催時期の見直し（予定）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61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自分でできる熱中症対策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9101" y="4978036"/>
            <a:ext cx="620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・無理</a:t>
            </a:r>
            <a:r>
              <a:rPr lang="ja-JP" altLang="en-US" sz="2000" dirty="0"/>
              <a:t>をせず徐々に身体を暑さに慣らしましょう</a:t>
            </a:r>
          </a:p>
          <a:p>
            <a:r>
              <a:rPr lang="ja-JP" altLang="en-US" sz="2000" dirty="0" smtClean="0"/>
              <a:t>・室内</a:t>
            </a:r>
            <a:r>
              <a:rPr lang="ja-JP" altLang="en-US" sz="2000" dirty="0"/>
              <a:t>でも温度を測りましょう</a:t>
            </a:r>
          </a:p>
          <a:p>
            <a:r>
              <a:rPr lang="ja-JP" altLang="en-US" sz="2000" dirty="0" smtClean="0"/>
              <a:t>・体調</a:t>
            </a:r>
            <a:r>
              <a:rPr lang="ja-JP" altLang="en-US" sz="2000" dirty="0"/>
              <a:t>の悪いときは特に注意</a:t>
            </a:r>
            <a:r>
              <a:rPr lang="ja-JP" altLang="en-US" sz="2000" dirty="0" smtClean="0"/>
              <a:t>しましょう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521772" y="6643961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環境省　熱中症予防情報サイト　（</a:t>
            </a:r>
            <a:r>
              <a:rPr lang="en-US" altLang="ja-JP" sz="1200" dirty="0"/>
              <a:t>https://</a:t>
            </a:r>
            <a:r>
              <a:rPr lang="en-US" altLang="ja-JP" sz="1200" dirty="0" smtClean="0"/>
              <a:t>www.wbgt.env.go.jp/heatillness.php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5" y="983619"/>
            <a:ext cx="10379150" cy="35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760" y="303654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自然災害分野の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気候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変動影響へ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適応策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9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75451" y="4351943"/>
            <a:ext cx="4960031" cy="2214538"/>
          </a:xfrm>
          <a:prstGeom prst="roundRect">
            <a:avLst>
              <a:gd name="adj" fmla="val 62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自然災害への適応策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1"/>
          <a:stretch/>
        </p:blipFill>
        <p:spPr>
          <a:xfrm>
            <a:off x="5076544" y="905237"/>
            <a:ext cx="7150181" cy="57322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3754" y="4121583"/>
            <a:ext cx="121058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流域治水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129" y="4520686"/>
            <a:ext cx="47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気候変動を踏まえ、あらゆる関係者が協働して流域全体で行う総合的な水害対策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3129" y="5172122"/>
            <a:ext cx="418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堤防整備等の氾濫をできるだけ防ぐため</a:t>
            </a:r>
            <a:r>
              <a:rPr lang="ja-JP" altLang="en-US" dirty="0" smtClean="0"/>
              <a:t>の対策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129" y="5920150"/>
            <a:ext cx="47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被害対象を減少させるための対策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dirty="0"/>
              <a:t>被害</a:t>
            </a:r>
            <a:r>
              <a:rPr lang="ja-JP" altLang="en-US" dirty="0" smtClean="0"/>
              <a:t>の軽減・早期復旧のための対策</a:t>
            </a:r>
            <a:endParaRPr kumimoji="1" lang="ja-JP" altLang="en-US" dirty="0"/>
          </a:p>
        </p:txBody>
      </p:sp>
      <p:sp>
        <p:nvSpPr>
          <p:cNvPr id="10" name="加算記号 9"/>
          <p:cNvSpPr/>
          <p:nvPr/>
        </p:nvSpPr>
        <p:spPr>
          <a:xfrm>
            <a:off x="2300749" y="5490512"/>
            <a:ext cx="471712" cy="471712"/>
          </a:xfrm>
          <a:prstGeom prst="mathPlus">
            <a:avLst>
              <a:gd name="adj1" fmla="val 1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5451" y="1174615"/>
            <a:ext cx="4960031" cy="2875951"/>
          </a:xfrm>
          <a:prstGeom prst="roundRect">
            <a:avLst>
              <a:gd name="adj" fmla="val 6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754" y="952874"/>
            <a:ext cx="4140877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気候変動を踏まえた</a:t>
            </a:r>
            <a:r>
              <a:rPr lang="ja-JP" altLang="en-US" sz="2000" b="1" dirty="0"/>
              <a:t>計画</a:t>
            </a:r>
            <a:r>
              <a:rPr lang="ja-JP" altLang="en-US" sz="2000" b="1" dirty="0" smtClean="0"/>
              <a:t>の見直しへ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579" y="1387687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これまで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過去の降水、潮位などに基づいて計画作成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579" y="2166448"/>
            <a:ext cx="454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今後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気候変動による降水量の増加、潮位の上昇などを考慮</a:t>
            </a:r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2264192" y="2077957"/>
            <a:ext cx="561696" cy="280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59102"/>
              </p:ext>
            </p:extLst>
          </p:nvPr>
        </p:nvGraphicFramePr>
        <p:xfrm>
          <a:off x="153630" y="3076807"/>
          <a:ext cx="4782820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8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気候シナリオ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降水量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/>
                        <a:t>河川流量</a:t>
                      </a:r>
                      <a:endParaRPr kumimoji="1" lang="en-US" altLang="ja-JP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洪水発生頻度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２℃上昇相当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約</a:t>
                      </a:r>
                      <a:r>
                        <a:rPr kumimoji="1" lang="en-US" altLang="ja-JP" sz="1600" dirty="0" smtClean="0"/>
                        <a:t>1.1</a:t>
                      </a:r>
                      <a:r>
                        <a:rPr kumimoji="1" lang="ja-JP" altLang="en-US" sz="1600" dirty="0" smtClean="0"/>
                        <a:t>倍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約</a:t>
                      </a:r>
                      <a:r>
                        <a:rPr kumimoji="1" lang="en-US" altLang="ja-JP" sz="1600" dirty="0" smtClean="0"/>
                        <a:t>1.2</a:t>
                      </a:r>
                      <a:r>
                        <a:rPr kumimoji="1" lang="ja-JP" altLang="en-US" sz="1600" dirty="0" smtClean="0"/>
                        <a:t>倍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約２倍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4781" y="6594719"/>
            <a:ext cx="7465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/>
              <a:t>「気候変動を踏まえた治水計画のあり方」提言、環境省気候変動適応情報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5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641" y="3812665"/>
            <a:ext cx="2834640" cy="161544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自然災害（水害）に対する適応策の例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803" y="943930"/>
            <a:ext cx="271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ハザードマップの活用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69468" y="31360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lang="ja-JP" altLang="en-US" b="1" dirty="0"/>
              <a:t>神奈川県雨量水位</a:t>
            </a:r>
            <a:r>
              <a:rPr lang="ja-JP" altLang="en-US" b="1" dirty="0" smtClean="0"/>
              <a:t>情報の活用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083" y="3824271"/>
            <a:ext cx="2673223" cy="1641794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517264" y="3469977"/>
            <a:ext cx="6586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県内の雨量、河川水位、ダムの状況等がリアルタイムで閲覧可能</a:t>
            </a:r>
            <a:endParaRPr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5153324" y="5747020"/>
            <a:ext cx="6752576" cy="801986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263525" lvl="0" indent="-263525"/>
            <a:r>
              <a:rPr lang="ja-JP" altLang="en-US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多くの</a:t>
            </a:r>
            <a:r>
              <a:rPr lang="ja-JP" altLang="en-US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防災関連の情報がすでに公表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63525" lvl="0" indent="-263525"/>
            <a:r>
              <a:rPr lang="ja-JP" altLang="en-US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⇒住民が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自らリスクを察知</a:t>
            </a:r>
            <a:r>
              <a:rPr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し、主体的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避難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につながるように啓発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46875" y="948132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lang="ja-JP" altLang="en-US" b="1" dirty="0" smtClean="0"/>
              <a:t>キキクル（気象庁）の</a:t>
            </a:r>
            <a:r>
              <a:rPr lang="ja-JP" altLang="en-US" b="1" dirty="0"/>
              <a:t>活用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6922426" y="1285921"/>
            <a:ext cx="193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雨による災害の危険度を地図上にリアルタイム表示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7151275" y="2297746"/>
            <a:ext cx="1710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/>
              <a:t>気象庁キキクルhttps://www.jma.go.jp/bosai/risk</a:t>
            </a:r>
            <a:r>
              <a:rPr lang="ja-JP" altLang="en-US" sz="1200" dirty="0" smtClean="0"/>
              <a:t>/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9307098" y="5398025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神奈川県雨量水位情報</a:t>
            </a:r>
            <a:endParaRPr lang="ja-JP" altLang="en-US" sz="1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357" y="1358733"/>
            <a:ext cx="3243643" cy="16738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9598" y="1830167"/>
            <a:ext cx="7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種類</a:t>
            </a:r>
            <a:endParaRPr kumimoji="1" lang="ja-JP" altLang="en-US" b="1" dirty="0"/>
          </a:p>
        </p:txBody>
      </p:sp>
      <p:sp>
        <p:nvSpPr>
          <p:cNvPr id="7" name="左中かっこ 6"/>
          <p:cNvSpPr/>
          <p:nvPr/>
        </p:nvSpPr>
        <p:spPr>
          <a:xfrm>
            <a:off x="979520" y="1417852"/>
            <a:ext cx="375385" cy="12609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1749" y="1444295"/>
            <a:ext cx="1455589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000" u="sng" dirty="0" smtClean="0"/>
              <a:t>洪水</a:t>
            </a:r>
            <a:r>
              <a:rPr kumimoji="1" lang="ja-JP" altLang="en-US" sz="2000" dirty="0" smtClean="0"/>
              <a:t>、</a:t>
            </a:r>
            <a:r>
              <a:rPr kumimoji="1" lang="ja-JP" altLang="en-US" sz="2000" u="sng" dirty="0" smtClean="0"/>
              <a:t>内水</a:t>
            </a:r>
            <a:endParaRPr kumimoji="1" lang="en-US" altLang="ja-JP" sz="2000" u="sng" dirty="0" smtClean="0"/>
          </a:p>
          <a:p>
            <a:pPr>
              <a:lnSpc>
                <a:spcPts val="2900"/>
              </a:lnSpc>
            </a:pPr>
            <a:r>
              <a:rPr lang="ja-JP" altLang="en-US" sz="2000" u="sng" dirty="0" smtClean="0"/>
              <a:t>高潮</a:t>
            </a:r>
            <a:r>
              <a:rPr lang="ja-JP" altLang="en-US" sz="2000" dirty="0" smtClean="0"/>
              <a:t>、津波</a:t>
            </a:r>
            <a:endParaRPr lang="en-US" altLang="ja-JP" sz="2000" dirty="0" smtClean="0"/>
          </a:p>
          <a:p>
            <a:pPr>
              <a:lnSpc>
                <a:spcPts val="2900"/>
              </a:lnSpc>
            </a:pPr>
            <a:r>
              <a:rPr kumimoji="1" lang="ja-JP" altLang="en-US" sz="2000" u="sng" dirty="0" smtClean="0"/>
              <a:t>土砂</a:t>
            </a:r>
            <a:r>
              <a:rPr kumimoji="1" lang="ja-JP" altLang="en-US" sz="2000" u="sng" dirty="0"/>
              <a:t>災害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07507" y="943928"/>
            <a:ext cx="376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マイ・タイムライン</a:t>
            </a:r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避難行動計画</a:t>
            </a:r>
            <a:r>
              <a:rPr kumimoji="1" lang="en-US" altLang="ja-JP" b="1" dirty="0" smtClean="0"/>
              <a:t>)】</a:t>
            </a:r>
            <a:endParaRPr kumimoji="1" lang="ja-JP" altLang="en-US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73936" y="5915998"/>
            <a:ext cx="42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横浜市　洪水ハザードマップ（南</a:t>
            </a:r>
            <a:r>
              <a:rPr lang="ja-JP" altLang="en-US" sz="1400" dirty="0"/>
              <a:t>区</a:t>
            </a:r>
            <a:r>
              <a:rPr lang="ja-JP" altLang="en-US" sz="1400" dirty="0" smtClean="0"/>
              <a:t>）</a:t>
            </a:r>
            <a:endParaRPr lang="ja-JP" altLang="en-US" sz="1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56" y="1355940"/>
            <a:ext cx="2086770" cy="1483674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169169" y="1413436"/>
            <a:ext cx="1710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横浜市</a:t>
            </a:r>
            <a:endParaRPr lang="en-US" altLang="ja-JP" sz="1200" dirty="0" smtClean="0"/>
          </a:p>
          <a:p>
            <a:r>
              <a:rPr lang="ja-JP" altLang="en-US" sz="1200" dirty="0" smtClean="0"/>
              <a:t>マイ・タイムライン作成シート</a:t>
            </a:r>
            <a:endParaRPr lang="ja-JP" altLang="en-US" sz="1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2" y="3021691"/>
            <a:ext cx="4039025" cy="28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5" grpId="0"/>
      <p:bldP spid="36" grpId="0"/>
      <p:bldP spid="38" grpId="0"/>
      <p:bldP spid="18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157011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グループワーク①：「気候変動」</a:t>
            </a:r>
            <a:r>
              <a:rPr lang="ja-JP" altLang="en-US" sz="3200" dirty="0"/>
              <a:t>と</a:t>
            </a:r>
            <a:r>
              <a:rPr lang="ja-JP" altLang="en-US" sz="3200" dirty="0" smtClean="0"/>
              <a:t>「影響」の関係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254618" y="1178109"/>
            <a:ext cx="7890141" cy="14688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4618" y="908109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158" y="1483654"/>
            <a:ext cx="791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気候変動は、私たちの生活や身近な</a:t>
            </a:r>
            <a:r>
              <a:rPr lang="ja-JP" altLang="en-US" sz="2000" dirty="0" smtClean="0"/>
              <a:t>ところに様々な影響を及ぼします。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気候変動がどんな影響を及ぼすのか、ワークを通して考えてみましょう。</a:t>
            </a:r>
            <a:endParaRPr lang="en-US" altLang="ja-JP" sz="2000" dirty="0" smtClean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29" name="図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701" y="1178109"/>
            <a:ext cx="3470449" cy="508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8253218" y="1077131"/>
            <a:ext cx="2436778" cy="5283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65722" y="665312"/>
            <a:ext cx="38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9087179" y="1665474"/>
            <a:ext cx="864541" cy="95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9087179" y="5974653"/>
            <a:ext cx="920724" cy="171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9087179" y="2310085"/>
            <a:ext cx="864541" cy="979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9087179" y="3947160"/>
            <a:ext cx="864541" cy="16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29" y="3408941"/>
            <a:ext cx="227838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482" y="3408941"/>
            <a:ext cx="227838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6" name="直線コネクタ 55"/>
          <p:cNvCxnSpPr/>
          <p:nvPr/>
        </p:nvCxnSpPr>
        <p:spPr>
          <a:xfrm>
            <a:off x="3232309" y="4244197"/>
            <a:ext cx="21614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1377023" y="2863128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58848" y="2843270"/>
            <a:ext cx="172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気候変動影響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62789" y="3786625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原因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46206" y="3783570"/>
            <a:ext cx="70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90738">
            <a:off x="4023581" y="3451040"/>
            <a:ext cx="698299" cy="698299"/>
          </a:xfrm>
          <a:prstGeom prst="rect">
            <a:avLst/>
          </a:prstGeom>
        </p:spPr>
      </p:pic>
      <p:sp>
        <p:nvSpPr>
          <p:cNvPr id="66" name="円形吹き出し 65"/>
          <p:cNvSpPr/>
          <p:nvPr/>
        </p:nvSpPr>
        <p:spPr>
          <a:xfrm>
            <a:off x="3159654" y="5055301"/>
            <a:ext cx="2597177" cy="945501"/>
          </a:xfrm>
          <a:prstGeom prst="wedgeEllipseCallout">
            <a:avLst>
              <a:gd name="adj1" fmla="val -48871"/>
              <a:gd name="adj2" fmla="val 42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32309" y="5162761"/>
            <a:ext cx="264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夏が暑くなれば、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熱中症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増えると思う！</a:t>
            </a:r>
            <a:endParaRPr kumimoji="1" lang="ja-JP" altLang="en-US" dirty="0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7937" y="5322481"/>
            <a:ext cx="491201" cy="973222"/>
          </a:xfrm>
          <a:custGeom>
            <a:avLst/>
            <a:gdLst>
              <a:gd name="connsiteX0" fmla="*/ 541020 w 1630680"/>
              <a:gd name="connsiteY0" fmla="*/ 0 h 3230880"/>
              <a:gd name="connsiteX1" fmla="*/ 1348740 w 1630680"/>
              <a:gd name="connsiteY1" fmla="*/ 30480 h 3230880"/>
              <a:gd name="connsiteX2" fmla="*/ 1562100 w 1630680"/>
              <a:gd name="connsiteY2" fmla="*/ 403860 h 3230880"/>
              <a:gd name="connsiteX3" fmla="*/ 1630680 w 1630680"/>
              <a:gd name="connsiteY3" fmla="*/ 853440 h 3230880"/>
              <a:gd name="connsiteX4" fmla="*/ 1630680 w 1630680"/>
              <a:gd name="connsiteY4" fmla="*/ 1402080 h 3230880"/>
              <a:gd name="connsiteX5" fmla="*/ 1409700 w 1630680"/>
              <a:gd name="connsiteY5" fmla="*/ 1828800 h 3230880"/>
              <a:gd name="connsiteX6" fmla="*/ 1546860 w 1630680"/>
              <a:gd name="connsiteY6" fmla="*/ 2225040 h 3230880"/>
              <a:gd name="connsiteX7" fmla="*/ 1630680 w 1630680"/>
              <a:gd name="connsiteY7" fmla="*/ 2788920 h 3230880"/>
              <a:gd name="connsiteX8" fmla="*/ 1600200 w 1630680"/>
              <a:gd name="connsiteY8" fmla="*/ 3223260 h 3230880"/>
              <a:gd name="connsiteX9" fmla="*/ 883920 w 1630680"/>
              <a:gd name="connsiteY9" fmla="*/ 3223260 h 3230880"/>
              <a:gd name="connsiteX10" fmla="*/ 129540 w 1630680"/>
              <a:gd name="connsiteY10" fmla="*/ 3230880 h 3230880"/>
              <a:gd name="connsiteX11" fmla="*/ 22860 w 1630680"/>
              <a:gd name="connsiteY11" fmla="*/ 2735580 h 3230880"/>
              <a:gd name="connsiteX12" fmla="*/ 129540 w 1630680"/>
              <a:gd name="connsiteY12" fmla="*/ 1973580 h 3230880"/>
              <a:gd name="connsiteX13" fmla="*/ 274320 w 1630680"/>
              <a:gd name="connsiteY13" fmla="*/ 1600200 h 3230880"/>
              <a:gd name="connsiteX14" fmla="*/ 0 w 1630680"/>
              <a:gd name="connsiteY14" fmla="*/ 1242060 h 3230880"/>
              <a:gd name="connsiteX15" fmla="*/ 38100 w 1630680"/>
              <a:gd name="connsiteY15" fmla="*/ 967740 h 3230880"/>
              <a:gd name="connsiteX16" fmla="*/ 129540 w 1630680"/>
              <a:gd name="connsiteY16" fmla="*/ 29718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680" h="3230880">
                <a:moveTo>
                  <a:pt x="541020" y="0"/>
                </a:moveTo>
                <a:lnTo>
                  <a:pt x="1348740" y="30480"/>
                </a:lnTo>
                <a:lnTo>
                  <a:pt x="1562100" y="403860"/>
                </a:lnTo>
                <a:lnTo>
                  <a:pt x="1630680" y="853440"/>
                </a:lnTo>
                <a:lnTo>
                  <a:pt x="1630680" y="1402080"/>
                </a:lnTo>
                <a:lnTo>
                  <a:pt x="1409700" y="1828800"/>
                </a:lnTo>
                <a:lnTo>
                  <a:pt x="1546860" y="2225040"/>
                </a:lnTo>
                <a:lnTo>
                  <a:pt x="1630680" y="2788920"/>
                </a:lnTo>
                <a:lnTo>
                  <a:pt x="1600200" y="3223260"/>
                </a:lnTo>
                <a:lnTo>
                  <a:pt x="883920" y="3223260"/>
                </a:lnTo>
                <a:lnTo>
                  <a:pt x="129540" y="3230880"/>
                </a:lnTo>
                <a:lnTo>
                  <a:pt x="22860" y="2735580"/>
                </a:lnTo>
                <a:lnTo>
                  <a:pt x="129540" y="1973580"/>
                </a:lnTo>
                <a:lnTo>
                  <a:pt x="274320" y="1600200"/>
                </a:lnTo>
                <a:lnTo>
                  <a:pt x="0" y="1242060"/>
                </a:lnTo>
                <a:lnTo>
                  <a:pt x="38100" y="967740"/>
                </a:lnTo>
                <a:lnTo>
                  <a:pt x="129540" y="297180"/>
                </a:lnTo>
                <a:close/>
              </a:path>
            </a:pathLst>
          </a:custGeom>
        </p:spPr>
      </p:pic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3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760" y="303654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農林</a:t>
            </a:r>
            <a:r>
              <a:rPr lang="ja-JP" altLang="en-US" sz="3600" dirty="0"/>
              <a:t>水産</a:t>
            </a:r>
            <a:r>
              <a:rPr lang="ja-JP" altLang="en-US" sz="3600" dirty="0" smtClean="0"/>
              <a:t>分野の</a:t>
            </a:r>
            <a:r>
              <a:rPr lang="ja-JP" altLang="en-US" sz="3600" dirty="0"/>
              <a:t>気候</a:t>
            </a:r>
            <a:r>
              <a:rPr lang="ja-JP" altLang="en-US" sz="3600" dirty="0" smtClean="0"/>
              <a:t>変動影響へ</a:t>
            </a:r>
            <a:r>
              <a:rPr lang="ja-JP" altLang="en-US" sz="3600" dirty="0"/>
              <a:t>の</a:t>
            </a:r>
            <a:r>
              <a:rPr lang="ja-JP" altLang="en-US" sz="3600" dirty="0" smtClean="0"/>
              <a:t>適応策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210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水稲への影響と適応策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81" y="6594719"/>
            <a:ext cx="6867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/>
              <a:t>令和</a:t>
            </a:r>
            <a:r>
              <a:rPr lang="en-US" altLang="ja-JP" sz="1400" dirty="0"/>
              <a:t>2</a:t>
            </a:r>
            <a:r>
              <a:rPr lang="ja-JP" altLang="en-US" sz="1400" dirty="0"/>
              <a:t>年地球温暖化影響調査レポート、環境省気候変動適応情報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4801"/>
              </p:ext>
            </p:extLst>
          </p:nvPr>
        </p:nvGraphicFramePr>
        <p:xfrm>
          <a:off x="304247" y="885463"/>
          <a:ext cx="4797064" cy="3516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令和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年地球温暖化影響調査レポート（抜粋）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白未熟粒・胴割粒の発生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粒の充実不足、登熟不良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　・・・出穂期以降の高温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虫害の多発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　・・・夏季の高温、暖冬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9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生育不良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　・・・田植え以降の高温、寡照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6" t="823"/>
          <a:stretch/>
        </p:blipFill>
        <p:spPr>
          <a:xfrm>
            <a:off x="5451675" y="882823"/>
            <a:ext cx="6628303" cy="578457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194" y="1200746"/>
            <a:ext cx="1203674" cy="11940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347" y="1198129"/>
            <a:ext cx="1206312" cy="11967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97" y="3561241"/>
            <a:ext cx="1859814" cy="76019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03" y="2518083"/>
            <a:ext cx="793095" cy="707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331103" y="4596692"/>
            <a:ext cx="4753849" cy="1456868"/>
          </a:xfrm>
          <a:prstGeom prst="roundRect">
            <a:avLst>
              <a:gd name="adj" fmla="val 58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lvl="0"/>
            <a:endParaRPr lang="en-US" altLang="ja-JP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363538" lvl="0"/>
            <a:endParaRPr lang="en-US" altLang="ja-JP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7347" y="4638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lvl="0"/>
            <a:r>
              <a:rPr lang="ja-JP" altLang="en-US" dirty="0">
                <a:solidFill>
                  <a:prstClr val="black"/>
                </a:solidFill>
                <a:latin typeface="+mj-ea"/>
              </a:rPr>
              <a:t>気温の上昇等の影響により、</a:t>
            </a:r>
            <a:endParaRPr lang="en-US" altLang="ja-JP" dirty="0">
              <a:solidFill>
                <a:prstClr val="black"/>
              </a:solidFill>
              <a:latin typeface="+mj-ea"/>
            </a:endParaRPr>
          </a:p>
          <a:p>
            <a:pPr marL="363538" lvl="0"/>
            <a:r>
              <a:rPr lang="ja-JP" altLang="en-US" dirty="0">
                <a:solidFill>
                  <a:prstClr val="black"/>
                </a:solidFill>
                <a:latin typeface="+mj-ea"/>
              </a:rPr>
              <a:t>品質の低下や収量の減少がすでに発生</a:t>
            </a:r>
            <a:endParaRPr lang="en-US" altLang="ja-JP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4749" y="5423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lvl="0"/>
            <a:r>
              <a:rPr lang="ja-JP" altLang="en-US" b="1" dirty="0" smtClean="0">
                <a:solidFill>
                  <a:prstClr val="black"/>
                </a:solidFill>
                <a:latin typeface="+mj-ea"/>
              </a:rPr>
              <a:t>温暖化の進行により、影響拡大のおそれ</a:t>
            </a:r>
            <a:endParaRPr lang="en-US" altLang="ja-JP" b="1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86795" y="5423362"/>
            <a:ext cx="21603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79204"/>
              </p:ext>
            </p:extLst>
          </p:nvPr>
        </p:nvGraphicFramePr>
        <p:xfrm>
          <a:off x="137351" y="904242"/>
          <a:ext cx="11841289" cy="56447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4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影響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適応策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果樹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その他の農作物への影響と適応策事例</a:t>
            </a:r>
            <a:endParaRPr kumimoji="1" lang="ja-JP" altLang="en-US" b="1" dirty="0"/>
          </a:p>
        </p:txBody>
      </p:sp>
      <p:sp>
        <p:nvSpPr>
          <p:cNvPr id="14" name="右矢印 13"/>
          <p:cNvSpPr/>
          <p:nvPr/>
        </p:nvSpPr>
        <p:spPr>
          <a:xfrm>
            <a:off x="6323319" y="3813752"/>
            <a:ext cx="27115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99" y="4199113"/>
            <a:ext cx="1101676" cy="102455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715" y="2430725"/>
            <a:ext cx="1195285" cy="128692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498224"/>
            <a:ext cx="1493520" cy="121631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076960" y="41041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/>
              <a:t>〇暖冬</a:t>
            </a:r>
            <a:r>
              <a:rPr lang="ja-JP" altLang="en-US" dirty="0"/>
              <a:t>による低温時間減少や凍</a:t>
            </a:r>
            <a:r>
              <a:rPr lang="ja-JP" altLang="en-US" dirty="0" smtClean="0"/>
              <a:t>霜害（ナシ）</a:t>
            </a:r>
            <a:endParaRPr lang="en-US" altLang="ja-JP" dirty="0"/>
          </a:p>
          <a:p>
            <a:r>
              <a:rPr lang="ja-JP" altLang="en-US" dirty="0"/>
              <a:t>　　　　　　　　　　　　　　　　　　　　　</a:t>
            </a:r>
            <a:r>
              <a:rPr lang="ja-JP" altLang="en-US" dirty="0" smtClean="0"/>
              <a:t>　 </a:t>
            </a:r>
            <a:r>
              <a:rPr lang="ja-JP" altLang="en-US" dirty="0"/>
              <a:t>→ 発芽・開花不良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906" y="4498223"/>
            <a:ext cx="1633689" cy="121631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800503" y="569087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樹全体の開花の遅れ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335018" y="5690870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芽全体が枯死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781" y="6594719"/>
            <a:ext cx="674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kumimoji="1" lang="ja-JP" altLang="en-US" sz="1400" dirty="0" smtClean="0"/>
              <a:t>イラスト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ニホンナシ発芽不良対策マニュアル</a:t>
            </a:r>
            <a:r>
              <a:rPr lang="ja-JP" altLang="en-US" sz="1400" dirty="0"/>
              <a:t>、気候変動適応情報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324" y="1965235"/>
            <a:ext cx="2886795" cy="113409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076960" y="1932250"/>
            <a:ext cx="2357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ja-JP" altLang="en-US" dirty="0" smtClean="0"/>
              <a:t>〇果実</a:t>
            </a:r>
            <a:r>
              <a:rPr lang="ja-JP" altLang="en-US" dirty="0"/>
              <a:t>肥大期の高温・多雨によるカンキツでの浮皮の発生</a:t>
            </a:r>
            <a:endParaRPr lang="en-US" altLang="ja-JP" dirty="0"/>
          </a:p>
        </p:txBody>
      </p:sp>
      <p:sp>
        <p:nvSpPr>
          <p:cNvPr id="26" name="正方形/長方形 25"/>
          <p:cNvSpPr/>
          <p:nvPr/>
        </p:nvSpPr>
        <p:spPr>
          <a:xfrm>
            <a:off x="7869823" y="256278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〇</a:t>
            </a:r>
            <a:r>
              <a:rPr lang="ja-JP" altLang="en-US" dirty="0" smtClean="0"/>
              <a:t>植物</a:t>
            </a:r>
            <a:r>
              <a:rPr lang="ja-JP" altLang="en-US" dirty="0"/>
              <a:t>調節剤の</a:t>
            </a:r>
            <a:r>
              <a:rPr lang="ja-JP" altLang="en-US" dirty="0" smtClean="0"/>
              <a:t>処理や貯蔵技術の改善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869823" y="3035273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〇浮皮の発生の少ない品種の導入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6535897" y="4545247"/>
            <a:ext cx="349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〇耐凍性を高める樹体管理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→施肥の時期調整など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6535897" y="5416857"/>
            <a:ext cx="5408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〇栽培適地の北上に伴い、長期的視野に</a:t>
            </a:r>
            <a:r>
              <a:rPr lang="ja-JP" altLang="en-US" dirty="0" smtClean="0"/>
              <a:t>立ち、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地域</a:t>
            </a:r>
            <a:r>
              <a:rPr lang="ja-JP" altLang="en-US" dirty="0"/>
              <a:t>に適した果樹の導入</a:t>
            </a:r>
          </a:p>
        </p:txBody>
      </p:sp>
    </p:spTree>
    <p:extLst>
      <p:ext uri="{BB962C8B-B14F-4D97-AF65-F5344CB8AC3E}">
        <p14:creationId xmlns:p14="http://schemas.microsoft.com/office/powerpoint/2010/main" val="12970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SDGs</a:t>
            </a:r>
            <a:r>
              <a:rPr kumimoji="1" lang="en-US" altLang="ja-JP" sz="3600" dirty="0"/>
              <a:t> ~</a:t>
            </a:r>
            <a:r>
              <a:rPr kumimoji="1" lang="ja-JP" altLang="en-US" sz="3600" dirty="0"/>
              <a:t>持続可能な開発目標</a:t>
            </a:r>
            <a:r>
              <a:rPr kumimoji="1" lang="en-US" altLang="ja-JP" sz="3600" dirty="0" smtClean="0"/>
              <a:t>~</a:t>
            </a:r>
            <a:r>
              <a:rPr kumimoji="1" lang="ja-JP" altLang="en-US" sz="3600" dirty="0" smtClean="0"/>
              <a:t>とは</a:t>
            </a:r>
            <a:endParaRPr kumimoji="1" lang="ja-JP" altLang="en-US" sz="3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5882" y="2105552"/>
            <a:ext cx="6824368" cy="4278487"/>
          </a:xfrm>
          <a:prstGeom prst="rect">
            <a:avLst/>
          </a:prstGeom>
          <a:blipFill dpi="0" rotWithShape="1">
            <a:blip r:embed="rId4" cstate="print">
              <a:alphaModFix amt="45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64160" y="1182221"/>
            <a:ext cx="840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2015</a:t>
            </a:r>
            <a:r>
              <a:rPr lang="ja-JP" altLang="en-US" dirty="0"/>
              <a:t>年９月の国連サミットで全会一致で採択。</a:t>
            </a:r>
            <a:r>
              <a:rPr lang="ja-JP" altLang="en-US" b="1" u="sng" dirty="0">
                <a:solidFill>
                  <a:srgbClr val="FF0000"/>
                </a:solidFill>
              </a:rPr>
              <a:t>「誰一人取り残さない」持続可能で多様性と包摂性のある社会</a:t>
            </a:r>
            <a:r>
              <a:rPr lang="ja-JP" altLang="en-US" dirty="0"/>
              <a:t>の実現のため、</a:t>
            </a:r>
            <a:r>
              <a:rPr lang="en-US" altLang="ja-JP" dirty="0"/>
              <a:t>2030</a:t>
            </a:r>
            <a:r>
              <a:rPr lang="ja-JP" altLang="en-US" dirty="0"/>
              <a:t>年を年限とする</a:t>
            </a:r>
            <a:r>
              <a:rPr lang="en-US" altLang="ja-JP" b="1" u="sng" dirty="0">
                <a:solidFill>
                  <a:srgbClr val="FF0000"/>
                </a:solidFill>
              </a:rPr>
              <a:t>17</a:t>
            </a:r>
            <a:r>
              <a:rPr lang="ja-JP" altLang="en-US" b="1" u="sng" dirty="0">
                <a:solidFill>
                  <a:srgbClr val="FF0000"/>
                </a:solidFill>
              </a:rPr>
              <a:t>の国際目標</a:t>
            </a:r>
            <a:r>
              <a:rPr lang="ja-JP" altLang="en-US" dirty="0"/>
              <a:t>。</a:t>
            </a:r>
            <a:r>
              <a:rPr lang="ja-JP" altLang="en-US" sz="1600" dirty="0"/>
              <a:t>（その下に、</a:t>
            </a:r>
            <a:r>
              <a:rPr lang="en-US" altLang="ja-JP" sz="1600" dirty="0"/>
              <a:t>169</a:t>
            </a:r>
            <a:r>
              <a:rPr lang="ja-JP" altLang="en-US" sz="1600" dirty="0"/>
              <a:t>のターゲット、</a:t>
            </a:r>
            <a:r>
              <a:rPr lang="en-US" altLang="ja-JP" sz="1600" dirty="0"/>
              <a:t>232</a:t>
            </a:r>
            <a:r>
              <a:rPr lang="ja-JP" altLang="en-US" sz="1600" dirty="0"/>
              <a:t>の指標が決められている。）</a:t>
            </a:r>
            <a:endParaRPr lang="en-US" altLang="ja-JP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6919" y="76470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ＳＤＧｓとは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31505" y="764705"/>
            <a:ext cx="8928992" cy="13408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038" y="6657945"/>
            <a:ext cx="663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イラスト出典</a:t>
            </a:r>
            <a:r>
              <a:rPr kumimoji="1" lang="ja-JP" altLang="en-US" sz="900" dirty="0" smtClean="0"/>
              <a:t>：国際</a:t>
            </a:r>
            <a:r>
              <a:rPr kumimoji="1" lang="ja-JP" altLang="en-US" sz="900" dirty="0"/>
              <a:t>連合広報センター</a:t>
            </a:r>
          </a:p>
        </p:txBody>
      </p:sp>
    </p:spTree>
    <p:extLst>
      <p:ext uri="{BB962C8B-B14F-4D97-AF65-F5344CB8AC3E}">
        <p14:creationId xmlns:p14="http://schemas.microsoft.com/office/powerpoint/2010/main" val="39252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気候変動対策と</a:t>
            </a:r>
            <a:r>
              <a:rPr lang="en-US" altLang="ja-JP" sz="3600" dirty="0" smtClean="0"/>
              <a:t>SDGs</a:t>
            </a:r>
            <a:r>
              <a:rPr lang="ja-JP" altLang="en-US" sz="3600" dirty="0" smtClean="0"/>
              <a:t>の関係</a:t>
            </a:r>
            <a:endParaRPr kumimoji="1" lang="ja-JP" altLang="en-US" sz="3200" dirty="0"/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70" y="3484704"/>
            <a:ext cx="1289927" cy="128992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70" y="1938531"/>
            <a:ext cx="1289927" cy="128992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70" y="4999739"/>
            <a:ext cx="1289927" cy="128992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45" y="3484703"/>
            <a:ext cx="1289927" cy="128992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487488" y="841983"/>
            <a:ext cx="918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　気候変動影響に備えようという取組は、ＳＤＧｓの各ゴールと密接に関係しています。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　ＳＤＧｓの</a:t>
            </a:r>
            <a:r>
              <a:rPr lang="ja-JP" altLang="en-US" dirty="0" smtClean="0"/>
              <a:t>達成のためにも、気候変動対策を進めていく必要があります。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2747829" y="1942014"/>
            <a:ext cx="1868955" cy="4484465"/>
            <a:chOff x="2534288" y="1846887"/>
            <a:chExt cx="2312753" cy="554933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0759" y="3676120"/>
              <a:ext cx="2278380" cy="195072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289" y="1846887"/>
              <a:ext cx="2298203" cy="1772108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288" y="5655857"/>
              <a:ext cx="2312753" cy="1740366"/>
            </a:xfrm>
            <a:prstGeom prst="rect">
              <a:avLst/>
            </a:prstGeom>
          </p:spPr>
        </p:pic>
      </p:grpSp>
      <p:sp>
        <p:nvSpPr>
          <p:cNvPr id="36" name="テキスト ボックス 35"/>
          <p:cNvSpPr txBox="1"/>
          <p:nvPr/>
        </p:nvSpPr>
        <p:spPr>
          <a:xfrm>
            <a:off x="3334711" y="1572682"/>
            <a:ext cx="6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影響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95666" y="1573877"/>
            <a:ext cx="6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対策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36335" y="2517331"/>
            <a:ext cx="204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熱中症予防の啓発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25486" y="3965657"/>
            <a:ext cx="23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高温耐性品種の導入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44774" y="5393044"/>
            <a:ext cx="23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洪水に強いまちづくり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4736854" y="2705970"/>
            <a:ext cx="507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756142" y="4150323"/>
            <a:ext cx="507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4756142" y="5600283"/>
            <a:ext cx="507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8335979" y="1528756"/>
            <a:ext cx="229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関連の強いゴール</a:t>
            </a:r>
            <a:endParaRPr kumimoji="1" lang="ja-JP" altLang="en-US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45" y="5016855"/>
            <a:ext cx="1289927" cy="128992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884" y="1938530"/>
            <a:ext cx="1289927" cy="128992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31038" y="6657945"/>
            <a:ext cx="663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イラスト出典：</a:t>
            </a:r>
            <a:r>
              <a:rPr lang="ja-JP" altLang="en-US" sz="900" dirty="0"/>
              <a:t>気候変動適応情報</a:t>
            </a:r>
            <a:r>
              <a:rPr lang="ja-JP" altLang="en-US" sz="900" dirty="0" smtClean="0"/>
              <a:t>プラットフォーム、</a:t>
            </a:r>
            <a:r>
              <a:rPr kumimoji="1" lang="ja-JP" altLang="en-US" sz="900" dirty="0" smtClean="0"/>
              <a:t>国際連合広報センター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0322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動画のご紹介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3480012" y="1012289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映像教材：　～</a:t>
            </a:r>
            <a:r>
              <a:rPr lang="ja-JP" altLang="en-US" b="1" dirty="0"/>
              <a:t>気候変動対策事例から学ぶ～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3074" name="Picture 2" descr="①緩和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70" y="1513445"/>
            <a:ext cx="4988077" cy="28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 descr="②適応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534" y="1513446"/>
            <a:ext cx="4992069" cy="28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70" y="4479162"/>
            <a:ext cx="1814061" cy="1814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542" y="4479162"/>
            <a:ext cx="1814061" cy="18140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96988" y="4875049"/>
            <a:ext cx="663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　県内の気候変動対策事例を学べる動画です。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・　今後</a:t>
            </a:r>
            <a:r>
              <a:rPr lang="ja-JP" altLang="en-US" sz="2400" dirty="0" smtClean="0"/>
              <a:t>の学びの参考としてください。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20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まとめ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7045556" y="2938105"/>
            <a:ext cx="3805324" cy="1781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45556" y="2934309"/>
            <a:ext cx="3805324" cy="1387234"/>
          </a:xfrm>
          <a:prstGeom prst="rect">
            <a:avLst/>
          </a:prstGeom>
          <a:solidFill>
            <a:srgbClr val="FE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045556" y="4714768"/>
            <a:ext cx="3805324" cy="841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7045556" y="3777005"/>
            <a:ext cx="3805324" cy="557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7038837" y="2871555"/>
            <a:ext cx="0" cy="271918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057031" y="5573574"/>
            <a:ext cx="379384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 rot="16200000">
            <a:off x="5179705" y="427905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気温、大雨、</a:t>
            </a:r>
            <a:r>
              <a:rPr lang="ja-JP" altLang="en-US" dirty="0"/>
              <a:t>災害リスク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10" name="フリーフォーム 9"/>
          <p:cNvSpPr/>
          <p:nvPr/>
        </p:nvSpPr>
        <p:spPr>
          <a:xfrm>
            <a:off x="7129719" y="4526149"/>
            <a:ext cx="1257305" cy="878180"/>
          </a:xfrm>
          <a:custGeom>
            <a:avLst/>
            <a:gdLst>
              <a:gd name="connsiteX0" fmla="*/ 0 w 751840"/>
              <a:gd name="connsiteY0" fmla="*/ 503971 h 744704"/>
              <a:gd name="connsiteX1" fmla="*/ 60960 w 751840"/>
              <a:gd name="connsiteY1" fmla="*/ 199171 h 744704"/>
              <a:gd name="connsiteX2" fmla="*/ 132080 w 751840"/>
              <a:gd name="connsiteY2" fmla="*/ 615731 h 744704"/>
              <a:gd name="connsiteX3" fmla="*/ 182880 w 751840"/>
              <a:gd name="connsiteY3" fmla="*/ 67091 h 744704"/>
              <a:gd name="connsiteX4" fmla="*/ 243840 w 751840"/>
              <a:gd name="connsiteY4" fmla="*/ 737651 h 744704"/>
              <a:gd name="connsiteX5" fmla="*/ 284480 w 751840"/>
              <a:gd name="connsiteY5" fmla="*/ 432851 h 744704"/>
              <a:gd name="connsiteX6" fmla="*/ 325120 w 751840"/>
              <a:gd name="connsiteY6" fmla="*/ 666531 h 744704"/>
              <a:gd name="connsiteX7" fmla="*/ 335280 w 751840"/>
              <a:gd name="connsiteY7" fmla="*/ 310931 h 744704"/>
              <a:gd name="connsiteX8" fmla="*/ 365760 w 751840"/>
              <a:gd name="connsiteY8" fmla="*/ 585251 h 744704"/>
              <a:gd name="connsiteX9" fmla="*/ 375920 w 751840"/>
              <a:gd name="connsiteY9" fmla="*/ 199171 h 744704"/>
              <a:gd name="connsiteX10" fmla="*/ 426720 w 751840"/>
              <a:gd name="connsiteY10" fmla="*/ 412531 h 744704"/>
              <a:gd name="connsiteX11" fmla="*/ 447040 w 751840"/>
              <a:gd name="connsiteY11" fmla="*/ 67091 h 744704"/>
              <a:gd name="connsiteX12" fmla="*/ 497840 w 751840"/>
              <a:gd name="connsiteY12" fmla="*/ 422691 h 744704"/>
              <a:gd name="connsiteX13" fmla="*/ 538480 w 751840"/>
              <a:gd name="connsiteY13" fmla="*/ 280451 h 744704"/>
              <a:gd name="connsiteX14" fmla="*/ 568960 w 751840"/>
              <a:gd name="connsiteY14" fmla="*/ 564931 h 744704"/>
              <a:gd name="connsiteX15" fmla="*/ 609600 w 751840"/>
              <a:gd name="connsiteY15" fmla="*/ 138211 h 744704"/>
              <a:gd name="connsiteX16" fmla="*/ 609600 w 751840"/>
              <a:gd name="connsiteY16" fmla="*/ 6131 h 744704"/>
              <a:gd name="connsiteX17" fmla="*/ 660400 w 751840"/>
              <a:gd name="connsiteY17" fmla="*/ 300771 h 744704"/>
              <a:gd name="connsiteX18" fmla="*/ 670560 w 751840"/>
              <a:gd name="connsiteY18" fmla="*/ 483651 h 744704"/>
              <a:gd name="connsiteX19" fmla="*/ 731520 w 751840"/>
              <a:gd name="connsiteY19" fmla="*/ 158531 h 744704"/>
              <a:gd name="connsiteX20" fmla="*/ 751840 w 751840"/>
              <a:gd name="connsiteY20" fmla="*/ 107731 h 744704"/>
              <a:gd name="connsiteX0" fmla="*/ 0 w 773542"/>
              <a:gd name="connsiteY0" fmla="*/ 503971 h 744704"/>
              <a:gd name="connsiteX1" fmla="*/ 60960 w 773542"/>
              <a:gd name="connsiteY1" fmla="*/ 199171 h 744704"/>
              <a:gd name="connsiteX2" fmla="*/ 132080 w 773542"/>
              <a:gd name="connsiteY2" fmla="*/ 615731 h 744704"/>
              <a:gd name="connsiteX3" fmla="*/ 182880 w 773542"/>
              <a:gd name="connsiteY3" fmla="*/ 67091 h 744704"/>
              <a:gd name="connsiteX4" fmla="*/ 243840 w 773542"/>
              <a:gd name="connsiteY4" fmla="*/ 737651 h 744704"/>
              <a:gd name="connsiteX5" fmla="*/ 284480 w 773542"/>
              <a:gd name="connsiteY5" fmla="*/ 432851 h 744704"/>
              <a:gd name="connsiteX6" fmla="*/ 325120 w 773542"/>
              <a:gd name="connsiteY6" fmla="*/ 666531 h 744704"/>
              <a:gd name="connsiteX7" fmla="*/ 335280 w 773542"/>
              <a:gd name="connsiteY7" fmla="*/ 310931 h 744704"/>
              <a:gd name="connsiteX8" fmla="*/ 365760 w 773542"/>
              <a:gd name="connsiteY8" fmla="*/ 585251 h 744704"/>
              <a:gd name="connsiteX9" fmla="*/ 375920 w 773542"/>
              <a:gd name="connsiteY9" fmla="*/ 199171 h 744704"/>
              <a:gd name="connsiteX10" fmla="*/ 426720 w 773542"/>
              <a:gd name="connsiteY10" fmla="*/ 412531 h 744704"/>
              <a:gd name="connsiteX11" fmla="*/ 447040 w 773542"/>
              <a:gd name="connsiteY11" fmla="*/ 67091 h 744704"/>
              <a:gd name="connsiteX12" fmla="*/ 497840 w 773542"/>
              <a:gd name="connsiteY12" fmla="*/ 422691 h 744704"/>
              <a:gd name="connsiteX13" fmla="*/ 538480 w 773542"/>
              <a:gd name="connsiteY13" fmla="*/ 280451 h 744704"/>
              <a:gd name="connsiteX14" fmla="*/ 568960 w 773542"/>
              <a:gd name="connsiteY14" fmla="*/ 564931 h 744704"/>
              <a:gd name="connsiteX15" fmla="*/ 609600 w 773542"/>
              <a:gd name="connsiteY15" fmla="*/ 138211 h 744704"/>
              <a:gd name="connsiteX16" fmla="*/ 609600 w 773542"/>
              <a:gd name="connsiteY16" fmla="*/ 6131 h 744704"/>
              <a:gd name="connsiteX17" fmla="*/ 660400 w 773542"/>
              <a:gd name="connsiteY17" fmla="*/ 300771 h 744704"/>
              <a:gd name="connsiteX18" fmla="*/ 670560 w 773542"/>
              <a:gd name="connsiteY18" fmla="*/ 483651 h 744704"/>
              <a:gd name="connsiteX19" fmla="*/ 731520 w 773542"/>
              <a:gd name="connsiteY19" fmla="*/ 158531 h 744704"/>
              <a:gd name="connsiteX20" fmla="*/ 773542 w 773542"/>
              <a:gd name="connsiteY20" fmla="*/ 16771 h 744704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09600 w 816946"/>
              <a:gd name="connsiteY16" fmla="*/ 99970 h 838543"/>
              <a:gd name="connsiteX17" fmla="*/ 660400 w 816946"/>
              <a:gd name="connsiteY17" fmla="*/ 394610 h 838543"/>
              <a:gd name="connsiteX18" fmla="*/ 670560 w 816946"/>
              <a:gd name="connsiteY18" fmla="*/ 577490 h 838543"/>
              <a:gd name="connsiteX19" fmla="*/ 731520 w 816946"/>
              <a:gd name="connsiteY19" fmla="*/ 252370 h 838543"/>
              <a:gd name="connsiteX20" fmla="*/ 816946 w 816946"/>
              <a:gd name="connsiteY20" fmla="*/ 158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09600 w 816946"/>
              <a:gd name="connsiteY16" fmla="*/ 99970 h 838543"/>
              <a:gd name="connsiteX17" fmla="*/ 660400 w 816946"/>
              <a:gd name="connsiteY17" fmla="*/ 394610 h 838543"/>
              <a:gd name="connsiteX18" fmla="*/ 670560 w 816946"/>
              <a:gd name="connsiteY18" fmla="*/ 577490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09600 w 816946"/>
              <a:gd name="connsiteY16" fmla="*/ 99970 h 838543"/>
              <a:gd name="connsiteX17" fmla="*/ 660400 w 816946"/>
              <a:gd name="connsiteY17" fmla="*/ 394610 h 838543"/>
              <a:gd name="connsiteX18" fmla="*/ 687922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26962 w 816946"/>
              <a:gd name="connsiteY16" fmla="*/ 103219 h 838543"/>
              <a:gd name="connsiteX17" fmla="*/ 660400 w 816946"/>
              <a:gd name="connsiteY17" fmla="*/ 394610 h 838543"/>
              <a:gd name="connsiteX18" fmla="*/ 687922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26962 w 816946"/>
              <a:gd name="connsiteY16" fmla="*/ 103219 h 838543"/>
              <a:gd name="connsiteX17" fmla="*/ 660400 w 816946"/>
              <a:gd name="connsiteY17" fmla="*/ 394610 h 838543"/>
              <a:gd name="connsiteX18" fmla="*/ 690093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29133 w 816946"/>
              <a:gd name="connsiteY16" fmla="*/ 73982 h 838543"/>
              <a:gd name="connsiteX17" fmla="*/ 660400 w 816946"/>
              <a:gd name="connsiteY17" fmla="*/ 394610 h 838543"/>
              <a:gd name="connsiteX18" fmla="*/ 690093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04 h 838537"/>
              <a:gd name="connsiteX1" fmla="*/ 60960 w 816946"/>
              <a:gd name="connsiteY1" fmla="*/ 293004 h 838537"/>
              <a:gd name="connsiteX2" fmla="*/ 132080 w 816946"/>
              <a:gd name="connsiteY2" fmla="*/ 709564 h 838537"/>
              <a:gd name="connsiteX3" fmla="*/ 182880 w 816946"/>
              <a:gd name="connsiteY3" fmla="*/ 160924 h 838537"/>
              <a:gd name="connsiteX4" fmla="*/ 243840 w 816946"/>
              <a:gd name="connsiteY4" fmla="*/ 831484 h 838537"/>
              <a:gd name="connsiteX5" fmla="*/ 284480 w 816946"/>
              <a:gd name="connsiteY5" fmla="*/ 526684 h 838537"/>
              <a:gd name="connsiteX6" fmla="*/ 325120 w 816946"/>
              <a:gd name="connsiteY6" fmla="*/ 760364 h 838537"/>
              <a:gd name="connsiteX7" fmla="*/ 335280 w 816946"/>
              <a:gd name="connsiteY7" fmla="*/ 404764 h 838537"/>
              <a:gd name="connsiteX8" fmla="*/ 365760 w 816946"/>
              <a:gd name="connsiteY8" fmla="*/ 679084 h 838537"/>
              <a:gd name="connsiteX9" fmla="*/ 375920 w 816946"/>
              <a:gd name="connsiteY9" fmla="*/ 293004 h 838537"/>
              <a:gd name="connsiteX10" fmla="*/ 426720 w 816946"/>
              <a:gd name="connsiteY10" fmla="*/ 506364 h 838537"/>
              <a:gd name="connsiteX11" fmla="*/ 447040 w 816946"/>
              <a:gd name="connsiteY11" fmla="*/ 160924 h 838537"/>
              <a:gd name="connsiteX12" fmla="*/ 497840 w 816946"/>
              <a:gd name="connsiteY12" fmla="*/ 516524 h 838537"/>
              <a:gd name="connsiteX13" fmla="*/ 538480 w 816946"/>
              <a:gd name="connsiteY13" fmla="*/ 374284 h 838537"/>
              <a:gd name="connsiteX14" fmla="*/ 568960 w 816946"/>
              <a:gd name="connsiteY14" fmla="*/ 658764 h 838537"/>
              <a:gd name="connsiteX15" fmla="*/ 609600 w 816946"/>
              <a:gd name="connsiteY15" fmla="*/ 232044 h 838537"/>
              <a:gd name="connsiteX16" fmla="*/ 629133 w 816946"/>
              <a:gd name="connsiteY16" fmla="*/ 73976 h 838537"/>
              <a:gd name="connsiteX17" fmla="*/ 660400 w 816946"/>
              <a:gd name="connsiteY17" fmla="*/ 394604 h 838537"/>
              <a:gd name="connsiteX18" fmla="*/ 690093 w 816946"/>
              <a:gd name="connsiteY18" fmla="*/ 541750 h 838537"/>
              <a:gd name="connsiteX19" fmla="*/ 731520 w 816946"/>
              <a:gd name="connsiteY19" fmla="*/ 252364 h 838537"/>
              <a:gd name="connsiteX20" fmla="*/ 816946 w 816946"/>
              <a:gd name="connsiteY20" fmla="*/ 153 h 838537"/>
              <a:gd name="connsiteX0" fmla="*/ 0 w 816946"/>
              <a:gd name="connsiteY0" fmla="*/ 617281 h 858014"/>
              <a:gd name="connsiteX1" fmla="*/ 60960 w 816946"/>
              <a:gd name="connsiteY1" fmla="*/ 312481 h 858014"/>
              <a:gd name="connsiteX2" fmla="*/ 132080 w 816946"/>
              <a:gd name="connsiteY2" fmla="*/ 729041 h 858014"/>
              <a:gd name="connsiteX3" fmla="*/ 182880 w 816946"/>
              <a:gd name="connsiteY3" fmla="*/ 180401 h 858014"/>
              <a:gd name="connsiteX4" fmla="*/ 243840 w 816946"/>
              <a:gd name="connsiteY4" fmla="*/ 850961 h 858014"/>
              <a:gd name="connsiteX5" fmla="*/ 284480 w 816946"/>
              <a:gd name="connsiteY5" fmla="*/ 546161 h 858014"/>
              <a:gd name="connsiteX6" fmla="*/ 325120 w 816946"/>
              <a:gd name="connsiteY6" fmla="*/ 779841 h 858014"/>
              <a:gd name="connsiteX7" fmla="*/ 335280 w 816946"/>
              <a:gd name="connsiteY7" fmla="*/ 424241 h 858014"/>
              <a:gd name="connsiteX8" fmla="*/ 365760 w 816946"/>
              <a:gd name="connsiteY8" fmla="*/ 698561 h 858014"/>
              <a:gd name="connsiteX9" fmla="*/ 375920 w 816946"/>
              <a:gd name="connsiteY9" fmla="*/ 312481 h 858014"/>
              <a:gd name="connsiteX10" fmla="*/ 426720 w 816946"/>
              <a:gd name="connsiteY10" fmla="*/ 525841 h 858014"/>
              <a:gd name="connsiteX11" fmla="*/ 447040 w 816946"/>
              <a:gd name="connsiteY11" fmla="*/ 180401 h 858014"/>
              <a:gd name="connsiteX12" fmla="*/ 497840 w 816946"/>
              <a:gd name="connsiteY12" fmla="*/ 536001 h 858014"/>
              <a:gd name="connsiteX13" fmla="*/ 538480 w 816946"/>
              <a:gd name="connsiteY13" fmla="*/ 393761 h 858014"/>
              <a:gd name="connsiteX14" fmla="*/ 568960 w 816946"/>
              <a:gd name="connsiteY14" fmla="*/ 678241 h 858014"/>
              <a:gd name="connsiteX15" fmla="*/ 609600 w 816946"/>
              <a:gd name="connsiteY15" fmla="*/ 251521 h 858014"/>
              <a:gd name="connsiteX16" fmla="*/ 629133 w 816946"/>
              <a:gd name="connsiteY16" fmla="*/ 93453 h 858014"/>
              <a:gd name="connsiteX17" fmla="*/ 660400 w 816946"/>
              <a:gd name="connsiteY17" fmla="*/ 414081 h 858014"/>
              <a:gd name="connsiteX18" fmla="*/ 690093 w 816946"/>
              <a:gd name="connsiteY18" fmla="*/ 561227 h 858014"/>
              <a:gd name="connsiteX19" fmla="*/ 731520 w 816946"/>
              <a:gd name="connsiteY19" fmla="*/ 271841 h 858014"/>
              <a:gd name="connsiteX20" fmla="*/ 816946 w 816946"/>
              <a:gd name="connsiteY20" fmla="*/ 139 h 858014"/>
              <a:gd name="connsiteX0" fmla="*/ 0 w 816946"/>
              <a:gd name="connsiteY0" fmla="*/ 617281 h 858014"/>
              <a:gd name="connsiteX1" fmla="*/ 60960 w 816946"/>
              <a:gd name="connsiteY1" fmla="*/ 312481 h 858014"/>
              <a:gd name="connsiteX2" fmla="*/ 132080 w 816946"/>
              <a:gd name="connsiteY2" fmla="*/ 729041 h 858014"/>
              <a:gd name="connsiteX3" fmla="*/ 182880 w 816946"/>
              <a:gd name="connsiteY3" fmla="*/ 180401 h 858014"/>
              <a:gd name="connsiteX4" fmla="*/ 243840 w 816946"/>
              <a:gd name="connsiteY4" fmla="*/ 850961 h 858014"/>
              <a:gd name="connsiteX5" fmla="*/ 284480 w 816946"/>
              <a:gd name="connsiteY5" fmla="*/ 546161 h 858014"/>
              <a:gd name="connsiteX6" fmla="*/ 325120 w 816946"/>
              <a:gd name="connsiteY6" fmla="*/ 779841 h 858014"/>
              <a:gd name="connsiteX7" fmla="*/ 335280 w 816946"/>
              <a:gd name="connsiteY7" fmla="*/ 424241 h 858014"/>
              <a:gd name="connsiteX8" fmla="*/ 365760 w 816946"/>
              <a:gd name="connsiteY8" fmla="*/ 698561 h 858014"/>
              <a:gd name="connsiteX9" fmla="*/ 375920 w 816946"/>
              <a:gd name="connsiteY9" fmla="*/ 312481 h 858014"/>
              <a:gd name="connsiteX10" fmla="*/ 426720 w 816946"/>
              <a:gd name="connsiteY10" fmla="*/ 525841 h 858014"/>
              <a:gd name="connsiteX11" fmla="*/ 447040 w 816946"/>
              <a:gd name="connsiteY11" fmla="*/ 180401 h 858014"/>
              <a:gd name="connsiteX12" fmla="*/ 497840 w 816946"/>
              <a:gd name="connsiteY12" fmla="*/ 536001 h 858014"/>
              <a:gd name="connsiteX13" fmla="*/ 538480 w 816946"/>
              <a:gd name="connsiteY13" fmla="*/ 393761 h 858014"/>
              <a:gd name="connsiteX14" fmla="*/ 568960 w 816946"/>
              <a:gd name="connsiteY14" fmla="*/ 678241 h 858014"/>
              <a:gd name="connsiteX15" fmla="*/ 609600 w 816946"/>
              <a:gd name="connsiteY15" fmla="*/ 251521 h 858014"/>
              <a:gd name="connsiteX16" fmla="*/ 629133 w 816946"/>
              <a:gd name="connsiteY16" fmla="*/ 93453 h 858014"/>
              <a:gd name="connsiteX17" fmla="*/ 660400 w 816946"/>
              <a:gd name="connsiteY17" fmla="*/ 414081 h 858014"/>
              <a:gd name="connsiteX18" fmla="*/ 690093 w 816946"/>
              <a:gd name="connsiteY18" fmla="*/ 561227 h 858014"/>
              <a:gd name="connsiteX19" fmla="*/ 731520 w 816946"/>
              <a:gd name="connsiteY19" fmla="*/ 271841 h 858014"/>
              <a:gd name="connsiteX20" fmla="*/ 816946 w 816946"/>
              <a:gd name="connsiteY20" fmla="*/ 139 h 858014"/>
              <a:gd name="connsiteX0" fmla="*/ 0 w 829967"/>
              <a:gd name="connsiteY0" fmla="*/ 627020 h 867753"/>
              <a:gd name="connsiteX1" fmla="*/ 60960 w 829967"/>
              <a:gd name="connsiteY1" fmla="*/ 322220 h 867753"/>
              <a:gd name="connsiteX2" fmla="*/ 132080 w 829967"/>
              <a:gd name="connsiteY2" fmla="*/ 738780 h 867753"/>
              <a:gd name="connsiteX3" fmla="*/ 182880 w 829967"/>
              <a:gd name="connsiteY3" fmla="*/ 190140 h 867753"/>
              <a:gd name="connsiteX4" fmla="*/ 243840 w 829967"/>
              <a:gd name="connsiteY4" fmla="*/ 860700 h 867753"/>
              <a:gd name="connsiteX5" fmla="*/ 284480 w 829967"/>
              <a:gd name="connsiteY5" fmla="*/ 555900 h 867753"/>
              <a:gd name="connsiteX6" fmla="*/ 325120 w 829967"/>
              <a:gd name="connsiteY6" fmla="*/ 789580 h 867753"/>
              <a:gd name="connsiteX7" fmla="*/ 335280 w 829967"/>
              <a:gd name="connsiteY7" fmla="*/ 433980 h 867753"/>
              <a:gd name="connsiteX8" fmla="*/ 365760 w 829967"/>
              <a:gd name="connsiteY8" fmla="*/ 708300 h 867753"/>
              <a:gd name="connsiteX9" fmla="*/ 375920 w 829967"/>
              <a:gd name="connsiteY9" fmla="*/ 322220 h 867753"/>
              <a:gd name="connsiteX10" fmla="*/ 426720 w 829967"/>
              <a:gd name="connsiteY10" fmla="*/ 535580 h 867753"/>
              <a:gd name="connsiteX11" fmla="*/ 447040 w 829967"/>
              <a:gd name="connsiteY11" fmla="*/ 190140 h 867753"/>
              <a:gd name="connsiteX12" fmla="*/ 497840 w 829967"/>
              <a:gd name="connsiteY12" fmla="*/ 545740 h 867753"/>
              <a:gd name="connsiteX13" fmla="*/ 538480 w 829967"/>
              <a:gd name="connsiteY13" fmla="*/ 403500 h 867753"/>
              <a:gd name="connsiteX14" fmla="*/ 568960 w 829967"/>
              <a:gd name="connsiteY14" fmla="*/ 687980 h 867753"/>
              <a:gd name="connsiteX15" fmla="*/ 609600 w 829967"/>
              <a:gd name="connsiteY15" fmla="*/ 261260 h 867753"/>
              <a:gd name="connsiteX16" fmla="*/ 629133 w 829967"/>
              <a:gd name="connsiteY16" fmla="*/ 103192 h 867753"/>
              <a:gd name="connsiteX17" fmla="*/ 660400 w 829967"/>
              <a:gd name="connsiteY17" fmla="*/ 423820 h 867753"/>
              <a:gd name="connsiteX18" fmla="*/ 690093 w 829967"/>
              <a:gd name="connsiteY18" fmla="*/ 570966 h 867753"/>
              <a:gd name="connsiteX19" fmla="*/ 731520 w 829967"/>
              <a:gd name="connsiteY19" fmla="*/ 281580 h 867753"/>
              <a:gd name="connsiteX20" fmla="*/ 829967 w 829967"/>
              <a:gd name="connsiteY20" fmla="*/ 133 h 867753"/>
              <a:gd name="connsiteX0" fmla="*/ 0 w 829967"/>
              <a:gd name="connsiteY0" fmla="*/ 627017 h 867750"/>
              <a:gd name="connsiteX1" fmla="*/ 60960 w 829967"/>
              <a:gd name="connsiteY1" fmla="*/ 322217 h 867750"/>
              <a:gd name="connsiteX2" fmla="*/ 132080 w 829967"/>
              <a:gd name="connsiteY2" fmla="*/ 738777 h 867750"/>
              <a:gd name="connsiteX3" fmla="*/ 182880 w 829967"/>
              <a:gd name="connsiteY3" fmla="*/ 190137 h 867750"/>
              <a:gd name="connsiteX4" fmla="*/ 243840 w 829967"/>
              <a:gd name="connsiteY4" fmla="*/ 860697 h 867750"/>
              <a:gd name="connsiteX5" fmla="*/ 284480 w 829967"/>
              <a:gd name="connsiteY5" fmla="*/ 555897 h 867750"/>
              <a:gd name="connsiteX6" fmla="*/ 325120 w 829967"/>
              <a:gd name="connsiteY6" fmla="*/ 789577 h 867750"/>
              <a:gd name="connsiteX7" fmla="*/ 335280 w 829967"/>
              <a:gd name="connsiteY7" fmla="*/ 433977 h 867750"/>
              <a:gd name="connsiteX8" fmla="*/ 365760 w 829967"/>
              <a:gd name="connsiteY8" fmla="*/ 708297 h 867750"/>
              <a:gd name="connsiteX9" fmla="*/ 375920 w 829967"/>
              <a:gd name="connsiteY9" fmla="*/ 322217 h 867750"/>
              <a:gd name="connsiteX10" fmla="*/ 426720 w 829967"/>
              <a:gd name="connsiteY10" fmla="*/ 535577 h 867750"/>
              <a:gd name="connsiteX11" fmla="*/ 447040 w 829967"/>
              <a:gd name="connsiteY11" fmla="*/ 190137 h 867750"/>
              <a:gd name="connsiteX12" fmla="*/ 497840 w 829967"/>
              <a:gd name="connsiteY12" fmla="*/ 545737 h 867750"/>
              <a:gd name="connsiteX13" fmla="*/ 538480 w 829967"/>
              <a:gd name="connsiteY13" fmla="*/ 403497 h 867750"/>
              <a:gd name="connsiteX14" fmla="*/ 568960 w 829967"/>
              <a:gd name="connsiteY14" fmla="*/ 687977 h 867750"/>
              <a:gd name="connsiteX15" fmla="*/ 609600 w 829967"/>
              <a:gd name="connsiteY15" fmla="*/ 261257 h 867750"/>
              <a:gd name="connsiteX16" fmla="*/ 629133 w 829967"/>
              <a:gd name="connsiteY16" fmla="*/ 103189 h 867750"/>
              <a:gd name="connsiteX17" fmla="*/ 660400 w 829967"/>
              <a:gd name="connsiteY17" fmla="*/ 423817 h 867750"/>
              <a:gd name="connsiteX18" fmla="*/ 690093 w 829967"/>
              <a:gd name="connsiteY18" fmla="*/ 570963 h 867750"/>
              <a:gd name="connsiteX19" fmla="*/ 738031 w 829967"/>
              <a:gd name="connsiteY19" fmla="*/ 288074 h 867750"/>
              <a:gd name="connsiteX20" fmla="*/ 829967 w 829967"/>
              <a:gd name="connsiteY20" fmla="*/ 130 h 8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9967" h="867750">
                <a:moveTo>
                  <a:pt x="0" y="627017"/>
                </a:moveTo>
                <a:cubicBezTo>
                  <a:pt x="19473" y="465303"/>
                  <a:pt x="38947" y="303590"/>
                  <a:pt x="60960" y="322217"/>
                </a:cubicBezTo>
                <a:cubicBezTo>
                  <a:pt x="82973" y="340844"/>
                  <a:pt x="111760" y="760790"/>
                  <a:pt x="132080" y="738777"/>
                </a:cubicBezTo>
                <a:cubicBezTo>
                  <a:pt x="152400" y="716764"/>
                  <a:pt x="164253" y="169817"/>
                  <a:pt x="182880" y="190137"/>
                </a:cubicBezTo>
                <a:cubicBezTo>
                  <a:pt x="201507" y="210457"/>
                  <a:pt x="226907" y="799737"/>
                  <a:pt x="243840" y="860697"/>
                </a:cubicBezTo>
                <a:cubicBezTo>
                  <a:pt x="260773" y="921657"/>
                  <a:pt x="270933" y="567750"/>
                  <a:pt x="284480" y="555897"/>
                </a:cubicBezTo>
                <a:cubicBezTo>
                  <a:pt x="298027" y="544044"/>
                  <a:pt x="316653" y="809897"/>
                  <a:pt x="325120" y="789577"/>
                </a:cubicBezTo>
                <a:cubicBezTo>
                  <a:pt x="333587" y="769257"/>
                  <a:pt x="328507" y="447524"/>
                  <a:pt x="335280" y="433977"/>
                </a:cubicBezTo>
                <a:cubicBezTo>
                  <a:pt x="342053" y="420430"/>
                  <a:pt x="358987" y="726924"/>
                  <a:pt x="365760" y="708297"/>
                </a:cubicBezTo>
                <a:cubicBezTo>
                  <a:pt x="372533" y="689670"/>
                  <a:pt x="365760" y="351004"/>
                  <a:pt x="375920" y="322217"/>
                </a:cubicBezTo>
                <a:cubicBezTo>
                  <a:pt x="386080" y="293430"/>
                  <a:pt x="414867" y="557590"/>
                  <a:pt x="426720" y="535577"/>
                </a:cubicBezTo>
                <a:cubicBezTo>
                  <a:pt x="438573" y="513564"/>
                  <a:pt x="435187" y="188444"/>
                  <a:pt x="447040" y="190137"/>
                </a:cubicBezTo>
                <a:cubicBezTo>
                  <a:pt x="458893" y="191830"/>
                  <a:pt x="482600" y="510177"/>
                  <a:pt x="497840" y="545737"/>
                </a:cubicBezTo>
                <a:cubicBezTo>
                  <a:pt x="513080" y="581297"/>
                  <a:pt x="526627" y="379790"/>
                  <a:pt x="538480" y="403497"/>
                </a:cubicBezTo>
                <a:cubicBezTo>
                  <a:pt x="550333" y="427204"/>
                  <a:pt x="557107" y="711684"/>
                  <a:pt x="568960" y="687977"/>
                </a:cubicBezTo>
                <a:cubicBezTo>
                  <a:pt x="580813" y="664270"/>
                  <a:pt x="599571" y="358722"/>
                  <a:pt x="609600" y="261257"/>
                </a:cubicBezTo>
                <a:cubicBezTo>
                  <a:pt x="619629" y="163792"/>
                  <a:pt x="620666" y="76096"/>
                  <a:pt x="629133" y="103189"/>
                </a:cubicBezTo>
                <a:cubicBezTo>
                  <a:pt x="637600" y="130282"/>
                  <a:pt x="650240" y="345855"/>
                  <a:pt x="660400" y="423817"/>
                </a:cubicBezTo>
                <a:cubicBezTo>
                  <a:pt x="670560" y="501779"/>
                  <a:pt x="677155" y="593587"/>
                  <a:pt x="690093" y="570963"/>
                </a:cubicBezTo>
                <a:cubicBezTo>
                  <a:pt x="703032" y="548339"/>
                  <a:pt x="714719" y="383213"/>
                  <a:pt x="738031" y="288074"/>
                </a:cubicBezTo>
                <a:cubicBezTo>
                  <a:pt x="761343" y="192935"/>
                  <a:pt x="826580" y="-5797"/>
                  <a:pt x="829967" y="1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23792" y="5573574"/>
            <a:ext cx="836573" cy="47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過去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85556" y="5590736"/>
            <a:ext cx="537796" cy="47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22704" y="5573574"/>
            <a:ext cx="836573" cy="47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8387024" y="2934309"/>
            <a:ext cx="7376" cy="263926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7123272" y="4255045"/>
            <a:ext cx="1488948" cy="803580"/>
          </a:xfrm>
          <a:custGeom>
            <a:avLst/>
            <a:gdLst>
              <a:gd name="connsiteX0" fmla="*/ 0 w 1254760"/>
              <a:gd name="connsiteY0" fmla="*/ 695960 h 751712"/>
              <a:gd name="connsiteX1" fmla="*/ 502920 w 1254760"/>
              <a:gd name="connsiteY1" fmla="*/ 701040 h 751712"/>
              <a:gd name="connsiteX2" fmla="*/ 1087120 w 1254760"/>
              <a:gd name="connsiteY2" fmla="*/ 157480 h 751712"/>
              <a:gd name="connsiteX3" fmla="*/ 1254760 w 1254760"/>
              <a:gd name="connsiteY3" fmla="*/ 0 h 751712"/>
              <a:gd name="connsiteX0" fmla="*/ 0 w 1259840"/>
              <a:gd name="connsiteY0" fmla="*/ 711200 h 758902"/>
              <a:gd name="connsiteX1" fmla="*/ 508000 w 1259840"/>
              <a:gd name="connsiteY1" fmla="*/ 701040 h 758902"/>
              <a:gd name="connsiteX2" fmla="*/ 1092200 w 1259840"/>
              <a:gd name="connsiteY2" fmla="*/ 157480 h 758902"/>
              <a:gd name="connsiteX3" fmla="*/ 1259840 w 1259840"/>
              <a:gd name="connsiteY3" fmla="*/ 0 h 758902"/>
              <a:gd name="connsiteX0" fmla="*/ 0 w 1259840"/>
              <a:gd name="connsiteY0" fmla="*/ 711200 h 752347"/>
              <a:gd name="connsiteX1" fmla="*/ 508000 w 1259840"/>
              <a:gd name="connsiteY1" fmla="*/ 701040 h 752347"/>
              <a:gd name="connsiteX2" fmla="*/ 1092200 w 1259840"/>
              <a:gd name="connsiteY2" fmla="*/ 157480 h 752347"/>
              <a:gd name="connsiteX3" fmla="*/ 1259840 w 1259840"/>
              <a:gd name="connsiteY3" fmla="*/ 0 h 752347"/>
              <a:gd name="connsiteX0" fmla="*/ 0 w 1259840"/>
              <a:gd name="connsiteY0" fmla="*/ 711200 h 733743"/>
              <a:gd name="connsiteX1" fmla="*/ 508000 w 1259840"/>
              <a:gd name="connsiteY1" fmla="*/ 701040 h 733743"/>
              <a:gd name="connsiteX2" fmla="*/ 1092200 w 1259840"/>
              <a:gd name="connsiteY2" fmla="*/ 157480 h 733743"/>
              <a:gd name="connsiteX3" fmla="*/ 1259840 w 1259840"/>
              <a:gd name="connsiteY3" fmla="*/ 0 h 733743"/>
              <a:gd name="connsiteX0" fmla="*/ 0 w 1259840"/>
              <a:gd name="connsiteY0" fmla="*/ 711200 h 735668"/>
              <a:gd name="connsiteX1" fmla="*/ 508000 w 1259840"/>
              <a:gd name="connsiteY1" fmla="*/ 701040 h 735668"/>
              <a:gd name="connsiteX2" fmla="*/ 1092200 w 1259840"/>
              <a:gd name="connsiteY2" fmla="*/ 157480 h 735668"/>
              <a:gd name="connsiteX3" fmla="*/ 1259840 w 1259840"/>
              <a:gd name="connsiteY3" fmla="*/ 0 h 735668"/>
              <a:gd name="connsiteX0" fmla="*/ 0 w 1264920"/>
              <a:gd name="connsiteY0" fmla="*/ 721360 h 757112"/>
              <a:gd name="connsiteX1" fmla="*/ 513080 w 1264920"/>
              <a:gd name="connsiteY1" fmla="*/ 701040 h 757112"/>
              <a:gd name="connsiteX2" fmla="*/ 1097280 w 1264920"/>
              <a:gd name="connsiteY2" fmla="*/ 157480 h 757112"/>
              <a:gd name="connsiteX3" fmla="*/ 1264920 w 1264920"/>
              <a:gd name="connsiteY3" fmla="*/ 0 h 757112"/>
              <a:gd name="connsiteX0" fmla="*/ 0 w 1270000"/>
              <a:gd name="connsiteY0" fmla="*/ 751840 h 774425"/>
              <a:gd name="connsiteX1" fmla="*/ 518160 w 1270000"/>
              <a:gd name="connsiteY1" fmla="*/ 701040 h 774425"/>
              <a:gd name="connsiteX2" fmla="*/ 1102360 w 1270000"/>
              <a:gd name="connsiteY2" fmla="*/ 157480 h 774425"/>
              <a:gd name="connsiteX3" fmla="*/ 1270000 w 1270000"/>
              <a:gd name="connsiteY3" fmla="*/ 0 h 774425"/>
              <a:gd name="connsiteX0" fmla="*/ 0 w 1270000"/>
              <a:gd name="connsiteY0" fmla="*/ 751840 h 764239"/>
              <a:gd name="connsiteX1" fmla="*/ 518160 w 1270000"/>
              <a:gd name="connsiteY1" fmla="*/ 701040 h 764239"/>
              <a:gd name="connsiteX2" fmla="*/ 1102360 w 1270000"/>
              <a:gd name="connsiteY2" fmla="*/ 157480 h 764239"/>
              <a:gd name="connsiteX3" fmla="*/ 1270000 w 1270000"/>
              <a:gd name="connsiteY3" fmla="*/ 0 h 764239"/>
              <a:gd name="connsiteX0" fmla="*/ 0 w 1270000"/>
              <a:gd name="connsiteY0" fmla="*/ 751840 h 766206"/>
              <a:gd name="connsiteX1" fmla="*/ 518160 w 1270000"/>
              <a:gd name="connsiteY1" fmla="*/ 701040 h 766206"/>
              <a:gd name="connsiteX2" fmla="*/ 1102360 w 1270000"/>
              <a:gd name="connsiteY2" fmla="*/ 157480 h 766206"/>
              <a:gd name="connsiteX3" fmla="*/ 1270000 w 1270000"/>
              <a:gd name="connsiteY3" fmla="*/ 0 h 766206"/>
              <a:gd name="connsiteX0" fmla="*/ 0 w 1270000"/>
              <a:gd name="connsiteY0" fmla="*/ 751840 h 762710"/>
              <a:gd name="connsiteX1" fmla="*/ 518160 w 1270000"/>
              <a:gd name="connsiteY1" fmla="*/ 701040 h 762710"/>
              <a:gd name="connsiteX2" fmla="*/ 1102360 w 1270000"/>
              <a:gd name="connsiteY2" fmla="*/ 157480 h 762710"/>
              <a:gd name="connsiteX3" fmla="*/ 1270000 w 1270000"/>
              <a:gd name="connsiteY3" fmla="*/ 0 h 762710"/>
              <a:gd name="connsiteX0" fmla="*/ 0 w 1270000"/>
              <a:gd name="connsiteY0" fmla="*/ 751840 h 754983"/>
              <a:gd name="connsiteX1" fmla="*/ 518160 w 1270000"/>
              <a:gd name="connsiteY1" fmla="*/ 701040 h 754983"/>
              <a:gd name="connsiteX2" fmla="*/ 1102360 w 1270000"/>
              <a:gd name="connsiteY2" fmla="*/ 157480 h 754983"/>
              <a:gd name="connsiteX3" fmla="*/ 1270000 w 1270000"/>
              <a:gd name="connsiteY3" fmla="*/ 0 h 754983"/>
              <a:gd name="connsiteX0" fmla="*/ 0 w 1270000"/>
              <a:gd name="connsiteY0" fmla="*/ 751840 h 754983"/>
              <a:gd name="connsiteX1" fmla="*/ 518160 w 1270000"/>
              <a:gd name="connsiteY1" fmla="*/ 701040 h 754983"/>
              <a:gd name="connsiteX2" fmla="*/ 1102360 w 1270000"/>
              <a:gd name="connsiteY2" fmla="*/ 157480 h 754983"/>
              <a:gd name="connsiteX3" fmla="*/ 1270000 w 1270000"/>
              <a:gd name="connsiteY3" fmla="*/ 0 h 754983"/>
              <a:gd name="connsiteX0" fmla="*/ 0 w 1270000"/>
              <a:gd name="connsiteY0" fmla="*/ 751840 h 765754"/>
              <a:gd name="connsiteX1" fmla="*/ 518160 w 1270000"/>
              <a:gd name="connsiteY1" fmla="*/ 701040 h 765754"/>
              <a:gd name="connsiteX2" fmla="*/ 1113790 w 1270000"/>
              <a:gd name="connsiteY2" fmla="*/ 165100 h 765754"/>
              <a:gd name="connsiteX3" fmla="*/ 1270000 w 1270000"/>
              <a:gd name="connsiteY3" fmla="*/ 0 h 765754"/>
              <a:gd name="connsiteX0" fmla="*/ 0 w 1270000"/>
              <a:gd name="connsiteY0" fmla="*/ 751840 h 765754"/>
              <a:gd name="connsiteX1" fmla="*/ 518160 w 1270000"/>
              <a:gd name="connsiteY1" fmla="*/ 701040 h 765754"/>
              <a:gd name="connsiteX2" fmla="*/ 1113790 w 1270000"/>
              <a:gd name="connsiteY2" fmla="*/ 165100 h 765754"/>
              <a:gd name="connsiteX3" fmla="*/ 1270000 w 1270000"/>
              <a:gd name="connsiteY3" fmla="*/ 0 h 765754"/>
              <a:gd name="connsiteX0" fmla="*/ 0 w 1270000"/>
              <a:gd name="connsiteY0" fmla="*/ 751840 h 765754"/>
              <a:gd name="connsiteX1" fmla="*/ 518160 w 1270000"/>
              <a:gd name="connsiteY1" fmla="*/ 701040 h 765754"/>
              <a:gd name="connsiteX2" fmla="*/ 1113790 w 1270000"/>
              <a:gd name="connsiteY2" fmla="*/ 165100 h 765754"/>
              <a:gd name="connsiteX3" fmla="*/ 1270000 w 1270000"/>
              <a:gd name="connsiteY3" fmla="*/ 0 h 765754"/>
              <a:gd name="connsiteX0" fmla="*/ 0 w 1268095"/>
              <a:gd name="connsiteY0" fmla="*/ 751840 h 765754"/>
              <a:gd name="connsiteX1" fmla="*/ 516255 w 1268095"/>
              <a:gd name="connsiteY1" fmla="*/ 701040 h 765754"/>
              <a:gd name="connsiteX2" fmla="*/ 1111885 w 1268095"/>
              <a:gd name="connsiteY2" fmla="*/ 165100 h 765754"/>
              <a:gd name="connsiteX3" fmla="*/ 1268095 w 1268095"/>
              <a:gd name="connsiteY3" fmla="*/ 0 h 765754"/>
              <a:gd name="connsiteX0" fmla="*/ 0 w 1268095"/>
              <a:gd name="connsiteY0" fmla="*/ 751840 h 763530"/>
              <a:gd name="connsiteX1" fmla="*/ 516255 w 1268095"/>
              <a:gd name="connsiteY1" fmla="*/ 701040 h 763530"/>
              <a:gd name="connsiteX2" fmla="*/ 1111885 w 1268095"/>
              <a:gd name="connsiteY2" fmla="*/ 165100 h 763530"/>
              <a:gd name="connsiteX3" fmla="*/ 1268095 w 1268095"/>
              <a:gd name="connsiteY3" fmla="*/ 0 h 763530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20998"/>
              <a:gd name="connsiteY0" fmla="*/ 685119 h 691871"/>
              <a:gd name="connsiteX1" fmla="*/ 516255 w 1220998"/>
              <a:gd name="connsiteY1" fmla="*/ 622889 h 691871"/>
              <a:gd name="connsiteX2" fmla="*/ 1111885 w 1220998"/>
              <a:gd name="connsiteY2" fmla="*/ 98379 h 691871"/>
              <a:gd name="connsiteX3" fmla="*/ 1220998 w 1220998"/>
              <a:gd name="connsiteY3" fmla="*/ 0 h 691871"/>
              <a:gd name="connsiteX0" fmla="*/ 0 w 1220998"/>
              <a:gd name="connsiteY0" fmla="*/ 685119 h 688138"/>
              <a:gd name="connsiteX1" fmla="*/ 516255 w 1220998"/>
              <a:gd name="connsiteY1" fmla="*/ 622889 h 688138"/>
              <a:gd name="connsiteX2" fmla="*/ 1033390 w 1220998"/>
              <a:gd name="connsiteY2" fmla="*/ 180799 h 688138"/>
              <a:gd name="connsiteX3" fmla="*/ 1220998 w 1220998"/>
              <a:gd name="connsiteY3" fmla="*/ 0 h 688138"/>
              <a:gd name="connsiteX0" fmla="*/ 0 w 1146427"/>
              <a:gd name="connsiteY0" fmla="*/ 622323 h 625342"/>
              <a:gd name="connsiteX1" fmla="*/ 516255 w 1146427"/>
              <a:gd name="connsiteY1" fmla="*/ 560093 h 625342"/>
              <a:gd name="connsiteX2" fmla="*/ 1033390 w 1146427"/>
              <a:gd name="connsiteY2" fmla="*/ 118003 h 625342"/>
              <a:gd name="connsiteX3" fmla="*/ 1146427 w 1146427"/>
              <a:gd name="connsiteY3" fmla="*/ 0 h 625342"/>
              <a:gd name="connsiteX0" fmla="*/ 0 w 1150352"/>
              <a:gd name="connsiteY0" fmla="*/ 618398 h 621417"/>
              <a:gd name="connsiteX1" fmla="*/ 516255 w 1150352"/>
              <a:gd name="connsiteY1" fmla="*/ 556168 h 621417"/>
              <a:gd name="connsiteX2" fmla="*/ 1033390 w 1150352"/>
              <a:gd name="connsiteY2" fmla="*/ 114078 h 621417"/>
              <a:gd name="connsiteX3" fmla="*/ 1150352 w 1150352"/>
              <a:gd name="connsiteY3" fmla="*/ 0 h 621417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352" h="620840">
                <a:moveTo>
                  <a:pt x="0" y="618398"/>
                </a:moveTo>
                <a:cubicBezTo>
                  <a:pt x="160231" y="619456"/>
                  <a:pt x="346640" y="637605"/>
                  <a:pt x="516255" y="556168"/>
                </a:cubicBezTo>
                <a:cubicBezTo>
                  <a:pt x="685870" y="474731"/>
                  <a:pt x="912008" y="222472"/>
                  <a:pt x="1017691" y="129777"/>
                </a:cubicBezTo>
                <a:cubicBezTo>
                  <a:pt x="1123374" y="37082"/>
                  <a:pt x="1095339" y="54831"/>
                  <a:pt x="115035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10418" y="52431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経験済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54993" y="2947037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未経験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7123272" y="5060396"/>
            <a:ext cx="1641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8764620" y="5060062"/>
            <a:ext cx="86570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乗算記号 19"/>
          <p:cNvSpPr/>
          <p:nvPr/>
        </p:nvSpPr>
        <p:spPr>
          <a:xfrm>
            <a:off x="8493840" y="4864249"/>
            <a:ext cx="379759" cy="379758"/>
          </a:xfrm>
          <a:prstGeom prst="mathMultiply">
            <a:avLst>
              <a:gd name="adj1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83218" y="29296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許容不能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8637605" y="4141860"/>
            <a:ext cx="1264412" cy="179682"/>
          </a:xfrm>
          <a:custGeom>
            <a:avLst/>
            <a:gdLst>
              <a:gd name="connsiteX0" fmla="*/ 0 w 1200912"/>
              <a:gd name="connsiteY0" fmla="*/ 90687 h 169935"/>
              <a:gd name="connsiteX1" fmla="*/ 109728 w 1200912"/>
              <a:gd name="connsiteY1" fmla="*/ 11439 h 169935"/>
              <a:gd name="connsiteX2" fmla="*/ 493776 w 1200912"/>
              <a:gd name="connsiteY2" fmla="*/ 17535 h 169935"/>
              <a:gd name="connsiteX3" fmla="*/ 1200912 w 1200912"/>
              <a:gd name="connsiteY3" fmla="*/ 169935 h 169935"/>
              <a:gd name="connsiteX0" fmla="*/ 0 w 1254252"/>
              <a:gd name="connsiteY0" fmla="*/ 87995 h 169783"/>
              <a:gd name="connsiteX1" fmla="*/ 163068 w 1254252"/>
              <a:gd name="connsiteY1" fmla="*/ 11287 h 169783"/>
              <a:gd name="connsiteX2" fmla="*/ 547116 w 1254252"/>
              <a:gd name="connsiteY2" fmla="*/ 17383 h 169783"/>
              <a:gd name="connsiteX3" fmla="*/ 1254252 w 1254252"/>
              <a:gd name="connsiteY3" fmla="*/ 169783 h 169783"/>
              <a:gd name="connsiteX0" fmla="*/ 0 w 1254252"/>
              <a:gd name="connsiteY0" fmla="*/ 87995 h 169783"/>
              <a:gd name="connsiteX1" fmla="*/ 163068 w 1254252"/>
              <a:gd name="connsiteY1" fmla="*/ 11287 h 169783"/>
              <a:gd name="connsiteX2" fmla="*/ 547116 w 1254252"/>
              <a:gd name="connsiteY2" fmla="*/ 17383 h 169783"/>
              <a:gd name="connsiteX3" fmla="*/ 1254252 w 1254252"/>
              <a:gd name="connsiteY3" fmla="*/ 169783 h 169783"/>
              <a:gd name="connsiteX0" fmla="*/ 0 w 1264412"/>
              <a:gd name="connsiteY0" fmla="*/ 85301 h 169629"/>
              <a:gd name="connsiteX1" fmla="*/ 173228 w 1264412"/>
              <a:gd name="connsiteY1" fmla="*/ 11133 h 169629"/>
              <a:gd name="connsiteX2" fmla="*/ 557276 w 1264412"/>
              <a:gd name="connsiteY2" fmla="*/ 17229 h 169629"/>
              <a:gd name="connsiteX3" fmla="*/ 1264412 w 1264412"/>
              <a:gd name="connsiteY3" fmla="*/ 169629 h 169629"/>
              <a:gd name="connsiteX0" fmla="*/ 0 w 1264412"/>
              <a:gd name="connsiteY0" fmla="*/ 95354 h 179682"/>
              <a:gd name="connsiteX1" fmla="*/ 234188 w 1264412"/>
              <a:gd name="connsiteY1" fmla="*/ 5946 h 179682"/>
              <a:gd name="connsiteX2" fmla="*/ 557276 w 1264412"/>
              <a:gd name="connsiteY2" fmla="*/ 27282 h 179682"/>
              <a:gd name="connsiteX3" fmla="*/ 1264412 w 1264412"/>
              <a:gd name="connsiteY3" fmla="*/ 179682 h 17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412" h="179682">
                <a:moveTo>
                  <a:pt x="0" y="95354"/>
                </a:moveTo>
                <a:cubicBezTo>
                  <a:pt x="31496" y="64366"/>
                  <a:pt x="141309" y="17291"/>
                  <a:pt x="234188" y="5946"/>
                </a:cubicBezTo>
                <a:cubicBezTo>
                  <a:pt x="327067" y="-5399"/>
                  <a:pt x="385572" y="-1674"/>
                  <a:pt x="557276" y="27282"/>
                </a:cubicBezTo>
                <a:cubicBezTo>
                  <a:pt x="728980" y="56238"/>
                  <a:pt x="1001776" y="116690"/>
                  <a:pt x="1264412" y="17968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22" idx="0"/>
          </p:cNvCxnSpPr>
          <p:nvPr/>
        </p:nvCxnSpPr>
        <p:spPr>
          <a:xfrm flipV="1">
            <a:off x="8637605" y="3276275"/>
            <a:ext cx="1011606" cy="960939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9768572" y="43758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許容可能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09607" y="2991134"/>
            <a:ext cx="54136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prstClr val="black"/>
                </a:solidFill>
              </a:rPr>
              <a:t>気候</a:t>
            </a:r>
            <a:r>
              <a:rPr lang="ja-JP" altLang="en-US" sz="2000" dirty="0">
                <a:solidFill>
                  <a:prstClr val="black"/>
                </a:solidFill>
              </a:rPr>
              <a:t>変動は、気温上昇だけで</a:t>
            </a:r>
            <a:r>
              <a:rPr lang="ja-JP" altLang="en-US" sz="2000" dirty="0" smtClean="0">
                <a:solidFill>
                  <a:prstClr val="black"/>
                </a:solidFill>
              </a:rPr>
              <a:t>なく、</a:t>
            </a:r>
            <a:r>
              <a:rPr lang="ja-JP" altLang="en-US" sz="2000" dirty="0">
                <a:solidFill>
                  <a:prstClr val="black"/>
                </a:solidFill>
              </a:rPr>
              <a:t>農業</a:t>
            </a:r>
            <a:r>
              <a:rPr lang="ja-JP" altLang="en-US" sz="2000" dirty="0" smtClean="0">
                <a:solidFill>
                  <a:prstClr val="black"/>
                </a:solidFill>
              </a:rPr>
              <a:t>、自然災害など</a:t>
            </a:r>
            <a:r>
              <a:rPr lang="ja-JP" altLang="en-US" sz="2000" dirty="0">
                <a:solidFill>
                  <a:prstClr val="black"/>
                </a:solidFill>
              </a:rPr>
              <a:t>、私たちの生活に関連する</a:t>
            </a:r>
            <a:r>
              <a:rPr lang="ja-JP" altLang="en-US" sz="2000" b="1" dirty="0">
                <a:solidFill>
                  <a:prstClr val="black"/>
                </a:solidFill>
              </a:rPr>
              <a:t>様々な分野で影響を及ぼす</a:t>
            </a:r>
            <a:r>
              <a:rPr lang="ja-JP" altLang="en-US" sz="2000" dirty="0">
                <a:solidFill>
                  <a:prstClr val="black"/>
                </a:solidFill>
              </a:rPr>
              <a:t>。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ja-JP" altLang="en-US" sz="2000" b="1" dirty="0">
                <a:solidFill>
                  <a:srgbClr val="FF0000"/>
                </a:solidFill>
              </a:rPr>
              <a:t>今までの経験が通用しない時代</a:t>
            </a:r>
            <a:r>
              <a:rPr lang="ja-JP" altLang="en-US" sz="2000" dirty="0">
                <a:solidFill>
                  <a:prstClr val="black"/>
                </a:solidFill>
              </a:rPr>
              <a:t>に突入したことを認識し、気候変動を自分事として捉えて</a:t>
            </a:r>
            <a:r>
              <a:rPr lang="ja-JP" altLang="en-US" sz="2000" dirty="0" smtClean="0">
                <a:solidFill>
                  <a:prstClr val="black"/>
                </a:solidFill>
              </a:rPr>
              <a:t>、</a:t>
            </a:r>
            <a:r>
              <a:rPr lang="ja-JP" altLang="en-US" sz="2000" b="1" dirty="0">
                <a:solidFill>
                  <a:prstClr val="black"/>
                </a:solidFill>
              </a:rPr>
              <a:t>「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適応」</a:t>
            </a:r>
            <a:r>
              <a:rPr lang="ja-JP" altLang="en-US" sz="2000" dirty="0" smtClean="0">
                <a:solidFill>
                  <a:prstClr val="black"/>
                </a:solidFill>
              </a:rPr>
              <a:t>して</a:t>
            </a:r>
            <a:r>
              <a:rPr lang="ja-JP" altLang="en-US" sz="2000" dirty="0">
                <a:solidFill>
                  <a:prstClr val="black"/>
                </a:solidFill>
              </a:rPr>
              <a:t>いくことが求められる。</a:t>
            </a:r>
          </a:p>
        </p:txBody>
      </p:sp>
      <p:sp>
        <p:nvSpPr>
          <p:cNvPr id="26" name="正方形/長方形 25"/>
          <p:cNvSpPr/>
          <p:nvPr/>
        </p:nvSpPr>
        <p:spPr>
          <a:xfrm rot="16200000">
            <a:off x="5708100" y="3588607"/>
            <a:ext cx="206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＝気候</a:t>
            </a:r>
            <a:r>
              <a:rPr lang="ja-JP" altLang="en-US" dirty="0"/>
              <a:t>変動の</a:t>
            </a:r>
            <a:r>
              <a:rPr lang="ja-JP" altLang="en-US" dirty="0" smtClean="0"/>
              <a:t>影響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09607" y="802357"/>
            <a:ext cx="10882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endParaRPr lang="en-US" altLang="ja-JP" sz="20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prstClr val="black"/>
                </a:solidFill>
              </a:rPr>
              <a:t>人間</a:t>
            </a:r>
            <a:r>
              <a:rPr lang="ja-JP" altLang="en-US" sz="2000" dirty="0">
                <a:solidFill>
                  <a:prstClr val="black"/>
                </a:solidFill>
              </a:rPr>
              <a:t>の影響が大気、海洋及び陸域を温暖化させてきたことに疑う余地が</a:t>
            </a:r>
            <a:r>
              <a:rPr lang="ja-JP" altLang="en-US" sz="2000" dirty="0" smtClean="0">
                <a:solidFill>
                  <a:prstClr val="black"/>
                </a:solidFill>
              </a:rPr>
              <a:t>なく、今から、温室効果ガスの排出を急激に削減したとしても、</a:t>
            </a:r>
            <a:r>
              <a:rPr lang="ja-JP" altLang="en-US" sz="2000" b="1" dirty="0" smtClean="0"/>
              <a:t>少なく</a:t>
            </a:r>
            <a:r>
              <a:rPr lang="ja-JP" altLang="en-US" sz="2000" b="1" dirty="0"/>
              <a:t>とも今世紀半ばまでは気温上昇が続く見込み。</a:t>
            </a:r>
            <a:endParaRPr lang="ja-JP" altLang="en-US" sz="2000" dirty="0"/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41735" y="2040139"/>
            <a:ext cx="787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気候変動への対応は、緩和策と適応策を車の両輪としてともに推進</a:t>
            </a:r>
          </a:p>
        </p:txBody>
      </p:sp>
      <p:sp>
        <p:nvSpPr>
          <p:cNvPr id="29" name="右矢印 28"/>
          <p:cNvSpPr/>
          <p:nvPr/>
        </p:nvSpPr>
        <p:spPr>
          <a:xfrm>
            <a:off x="718215" y="2040139"/>
            <a:ext cx="223520" cy="30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6200000">
            <a:off x="10404420" y="3858118"/>
            <a:ext cx="46944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857155" y="39522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適応策</a:t>
            </a:r>
            <a:endParaRPr kumimoji="1" lang="ja-JP" altLang="en-US" dirty="0"/>
          </a:p>
        </p:txBody>
      </p:sp>
      <p:sp>
        <p:nvSpPr>
          <p:cNvPr id="45" name="右矢印 44"/>
          <p:cNvSpPr/>
          <p:nvPr/>
        </p:nvSpPr>
        <p:spPr>
          <a:xfrm rot="5400000">
            <a:off x="9253550" y="3664986"/>
            <a:ext cx="46944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062544" y="3302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緩和策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9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15" grpId="0" animBg="1"/>
      <p:bldP spid="20" grpId="0" animBg="1"/>
      <p:bldP spid="20" grpId="1" animBg="1"/>
      <p:bldP spid="21" grpId="0"/>
      <p:bldP spid="22" grpId="0" animBg="1"/>
      <p:bldP spid="24" grpId="0"/>
      <p:bldP spid="30" grpId="0" animBg="1"/>
      <p:bldP spid="33" grpId="0"/>
      <p:bldP spid="45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335688"/>
            <a:ext cx="8131070" cy="278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25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147584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グループワーク①：作業の進め方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（約５分間）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pic>
        <p:nvPicPr>
          <p:cNvPr id="26" name="図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21" y="995680"/>
            <a:ext cx="3518310" cy="5151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02124" y="873760"/>
            <a:ext cx="2484658" cy="5374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「気候変動」と「気候変動影響」がどう関係するか考えます。</a:t>
            </a:r>
            <a:endParaRPr lang="en-US" altLang="ja-JP" sz="2000" dirty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（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関係が特に強そうな組み合わせ</a:t>
            </a:r>
            <a:r>
              <a:rPr lang="ja-JP" altLang="en-US" sz="2000" dirty="0" smtClean="0"/>
              <a:t>について検討してください。）</a:t>
            </a:r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　机の上の模造紙を見ても、配った紙を見てもよいです。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087332"/>
            <a:ext cx="7739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　皆が</a:t>
            </a:r>
            <a:r>
              <a:rPr lang="ja-JP" altLang="en-US" sz="2000" dirty="0" smtClean="0"/>
              <a:t>参加できるよう、順番に、</a:t>
            </a:r>
            <a:r>
              <a:rPr lang="ja-JP" altLang="en-US" sz="2000" dirty="0" smtClean="0">
                <a:solidFill>
                  <a:srgbClr val="FF0000"/>
                </a:solidFill>
              </a:rPr>
              <a:t>１人１つの「気候変動影響」について、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原因となる「気候変動」を線で結びつけてください。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　グループで１周したら、元の人からまた順番に進めてください。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全ての「気候変動影響」に「気候変動」を結びつけたら完成です。</a:t>
            </a:r>
            <a:endParaRPr lang="en-US" altLang="ja-JP" sz="2000" dirty="0"/>
          </a:p>
        </p:txBody>
      </p:sp>
      <p:sp>
        <p:nvSpPr>
          <p:cNvPr id="13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8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5388" y="0"/>
            <a:ext cx="10174941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グループワーク①：グループワークのポイント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23" name="図 2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91702" y="928394"/>
            <a:ext cx="4307840" cy="56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15970" y="1006447"/>
            <a:ext cx="63225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ポイント１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　１つの「気候変動影響」は、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複数の「気候変動」</a:t>
            </a:r>
            <a:r>
              <a:rPr kumimoji="1" lang="ja-JP" altLang="en-US" sz="2800" dirty="0" smtClean="0"/>
              <a:t>と結びつけられる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場合があります。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ポイント２</a:t>
            </a:r>
            <a:endParaRPr lang="en-US" altLang="ja-JP" sz="3600" dirty="0"/>
          </a:p>
          <a:p>
            <a:r>
              <a:rPr lang="ja-JP" altLang="en-US" sz="2800" dirty="0"/>
              <a:t>・　人の意見を否定しない！</a:t>
            </a:r>
            <a:endParaRPr lang="en-US" altLang="ja-JP" sz="2800" dirty="0"/>
          </a:p>
          <a:p>
            <a:r>
              <a:rPr lang="ja-JP" altLang="en-US" sz="2800" dirty="0"/>
              <a:t>　　</a:t>
            </a:r>
            <a:r>
              <a:rPr lang="ja-JP" altLang="en-US" sz="2000" dirty="0">
                <a:solidFill>
                  <a:srgbClr val="FF0000"/>
                </a:solidFill>
              </a:rPr>
              <a:t>「こうかもしれない」と考えることが大切</a:t>
            </a:r>
            <a:r>
              <a:rPr lang="ja-JP" altLang="en-US" sz="2000" dirty="0"/>
              <a:t>なので、</a:t>
            </a:r>
            <a:endParaRPr lang="en-US" altLang="ja-JP" sz="2000" dirty="0"/>
          </a:p>
          <a:p>
            <a:r>
              <a:rPr lang="ja-JP" altLang="en-US" sz="2000" dirty="0"/>
              <a:t>　　　「間違っているかも・・・」と心配したり、</a:t>
            </a:r>
            <a:endParaRPr lang="en-US" altLang="ja-JP" sz="2000" dirty="0"/>
          </a:p>
          <a:p>
            <a:r>
              <a:rPr lang="ja-JP" altLang="en-US" sz="2000" dirty="0"/>
              <a:t>　　　</a:t>
            </a:r>
            <a:r>
              <a:rPr lang="ja-JP" altLang="en-US" sz="2000" dirty="0" smtClean="0"/>
              <a:t>他の人が「間違っている！」と思っても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意見</a:t>
            </a:r>
            <a:r>
              <a:rPr lang="ja-JP" altLang="en-US" sz="2000" dirty="0"/>
              <a:t>を否定せず</a:t>
            </a:r>
            <a:r>
              <a:rPr lang="ja-JP" altLang="en-US" sz="2000" dirty="0" smtClean="0"/>
              <a:t>、楽しく進めてください。</a:t>
            </a:r>
            <a:endParaRPr lang="en-US" altLang="ja-JP" sz="2000" dirty="0" smtClean="0"/>
          </a:p>
          <a:p>
            <a:endParaRPr kumimoji="1" lang="en-US" altLang="ja-JP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15" y="3152173"/>
            <a:ext cx="1738630" cy="13083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740730"/>
            <a:ext cx="1645497" cy="1238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3152173"/>
            <a:ext cx="1645497" cy="1238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1753213"/>
            <a:ext cx="1645497" cy="1238250"/>
          </a:xfrm>
          <a:prstGeom prst="rect">
            <a:avLst/>
          </a:prstGeom>
        </p:spPr>
      </p:pic>
      <p:cxnSp>
        <p:nvCxnSpPr>
          <p:cNvPr id="9" name="直線コネクタ 8"/>
          <p:cNvCxnSpPr>
            <a:stCxn id="7" idx="3"/>
            <a:endCxn id="3" idx="1"/>
          </p:cNvCxnSpPr>
          <p:nvPr/>
        </p:nvCxnSpPr>
        <p:spPr>
          <a:xfrm>
            <a:off x="2340822" y="2372338"/>
            <a:ext cx="572293" cy="1434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3"/>
            <a:endCxn id="3" idx="1"/>
          </p:cNvCxnSpPr>
          <p:nvPr/>
        </p:nvCxnSpPr>
        <p:spPr>
          <a:xfrm>
            <a:off x="2340822" y="3771298"/>
            <a:ext cx="572293" cy="35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4" idx="3"/>
            <a:endCxn id="3" idx="1"/>
          </p:cNvCxnSpPr>
          <p:nvPr/>
        </p:nvCxnSpPr>
        <p:spPr>
          <a:xfrm flipV="1">
            <a:off x="2340822" y="3806340"/>
            <a:ext cx="572293" cy="1553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881" y="2688413"/>
            <a:ext cx="1650919" cy="1742395"/>
          </a:xfrm>
          <a:prstGeom prst="rect">
            <a:avLst/>
          </a:prstGeom>
        </p:spPr>
      </p:pic>
      <p:sp>
        <p:nvSpPr>
          <p:cNvPr id="16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873" y="-20432"/>
            <a:ext cx="10159456" cy="68574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</a:t>
            </a:r>
            <a:r>
              <a:rPr lang="ja-JP" altLang="en-US" sz="3200" dirty="0"/>
              <a:t>②</a:t>
            </a:r>
            <a:r>
              <a:rPr lang="ja-JP" altLang="en-US" sz="3200" dirty="0" smtClean="0"/>
              <a:t>：「気候変動影響」の波及について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42490" y="1133191"/>
            <a:ext cx="7907430" cy="11161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2490" y="863191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030" y="1438736"/>
            <a:ext cx="833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気候</a:t>
            </a:r>
            <a:r>
              <a:rPr lang="ja-JP" altLang="en-US" sz="2000" dirty="0" smtClean="0"/>
              <a:t>変動の影響は、その他の影響へと</a:t>
            </a:r>
            <a:r>
              <a:rPr lang="ja-JP" altLang="en-US" sz="2000" dirty="0" smtClean="0">
                <a:solidFill>
                  <a:srgbClr val="FF0000"/>
                </a:solidFill>
              </a:rPr>
              <a:t>波及</a:t>
            </a:r>
            <a:r>
              <a:rPr lang="ja-JP" altLang="en-US" sz="2000" dirty="0" smtClean="0"/>
              <a:t>する可能性があります。</a:t>
            </a:r>
            <a:endParaRPr lang="en-US" altLang="ja-JP" sz="2000" dirty="0"/>
          </a:p>
          <a:p>
            <a:r>
              <a:rPr lang="ja-JP" altLang="en-US" sz="2000" dirty="0" smtClean="0"/>
              <a:t>気候変動の影響が、さらにどんな影響に波及するか考えてみましょう。</a:t>
            </a:r>
            <a:endParaRPr lang="en-US" altLang="ja-JP" sz="2000" dirty="0" smtClean="0"/>
          </a:p>
        </p:txBody>
      </p:sp>
      <p:pic>
        <p:nvPicPr>
          <p:cNvPr id="34" name="図 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460" y="1133191"/>
            <a:ext cx="3470449" cy="508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9479280" y="1034644"/>
            <a:ext cx="2476169" cy="5283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989770" y="665312"/>
            <a:ext cx="30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90738">
            <a:off x="5552455" y="2570896"/>
            <a:ext cx="698299" cy="698299"/>
          </a:xfrm>
          <a:prstGeom prst="rect">
            <a:avLst/>
          </a:prstGeom>
        </p:spPr>
      </p:pic>
      <p:sp>
        <p:nvSpPr>
          <p:cNvPr id="53" name="円形吹き出し 52"/>
          <p:cNvSpPr/>
          <p:nvPr/>
        </p:nvSpPr>
        <p:spPr>
          <a:xfrm flipH="1">
            <a:off x="4584614" y="5103936"/>
            <a:ext cx="1976803" cy="1060233"/>
          </a:xfrm>
          <a:prstGeom prst="wedgeEllipseCallout">
            <a:avLst>
              <a:gd name="adj1" fmla="val -48871"/>
              <a:gd name="adj2" fmla="val 42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94464" y="5229440"/>
            <a:ext cx="204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</a:t>
            </a:r>
            <a:r>
              <a:rPr kumimoji="1" lang="ja-JP" altLang="en-US" sz="1600" dirty="0" smtClean="0"/>
              <a:t>熱中症が増えたら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救急車が足りなく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　なるかも！</a:t>
            </a:r>
            <a:endParaRPr kumimoji="1" lang="ja-JP" altLang="en-US" sz="1600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92" y="5459104"/>
            <a:ext cx="661798" cy="1009484"/>
          </a:xfrm>
          <a:custGeom>
            <a:avLst/>
            <a:gdLst>
              <a:gd name="connsiteX0" fmla="*/ 554714 w 941135"/>
              <a:gd name="connsiteY0" fmla="*/ 0 h 1435575"/>
              <a:gd name="connsiteX1" fmla="*/ 621952 w 941135"/>
              <a:gd name="connsiteY1" fmla="*/ 0 h 1435575"/>
              <a:gd name="connsiteX2" fmla="*/ 762065 w 941135"/>
              <a:gd name="connsiteY2" fmla="*/ 48735 h 1435575"/>
              <a:gd name="connsiteX3" fmla="*/ 933515 w 941135"/>
              <a:gd name="connsiteY3" fmla="*/ 265905 h 1435575"/>
              <a:gd name="connsiteX4" fmla="*/ 891605 w 941135"/>
              <a:gd name="connsiteY4" fmla="*/ 665955 h 1435575"/>
              <a:gd name="connsiteX5" fmla="*/ 941135 w 941135"/>
              <a:gd name="connsiteY5" fmla="*/ 879315 h 1435575"/>
              <a:gd name="connsiteX6" fmla="*/ 933515 w 941135"/>
              <a:gd name="connsiteY6" fmla="*/ 1226025 h 1435575"/>
              <a:gd name="connsiteX7" fmla="*/ 796355 w 941135"/>
              <a:gd name="connsiteY7" fmla="*/ 1416525 h 1435575"/>
              <a:gd name="connsiteX8" fmla="*/ 495365 w 941135"/>
              <a:gd name="connsiteY8" fmla="*/ 1435575 h 1435575"/>
              <a:gd name="connsiteX9" fmla="*/ 308675 w 941135"/>
              <a:gd name="connsiteY9" fmla="*/ 1374615 h 1435575"/>
              <a:gd name="connsiteX10" fmla="*/ 95315 w 941135"/>
              <a:gd name="connsiteY10" fmla="*/ 1107915 h 1435575"/>
              <a:gd name="connsiteX11" fmla="*/ 0 w 941135"/>
              <a:gd name="connsiteY11" fmla="*/ 993537 h 1435575"/>
              <a:gd name="connsiteX12" fmla="*/ 0 w 941135"/>
              <a:gd name="connsiteY12" fmla="*/ 775739 h 1435575"/>
              <a:gd name="connsiteX13" fmla="*/ 106745 w 941135"/>
              <a:gd name="connsiteY13" fmla="*/ 685005 h 1435575"/>
              <a:gd name="connsiteX14" fmla="*/ 182945 w 941135"/>
              <a:gd name="connsiteY14" fmla="*/ 399255 h 1435575"/>
              <a:gd name="connsiteX15" fmla="*/ 221045 w 941135"/>
              <a:gd name="connsiteY15" fmla="*/ 136365 h 1435575"/>
              <a:gd name="connsiteX16" fmla="*/ 346775 w 941135"/>
              <a:gd name="connsiteY16" fmla="*/ 3015 h 1435575"/>
              <a:gd name="connsiteX17" fmla="*/ 506795 w 941135"/>
              <a:gd name="connsiteY17" fmla="*/ 18255 h 14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1135" h="1435575">
                <a:moveTo>
                  <a:pt x="554714" y="0"/>
                </a:moveTo>
                <a:lnTo>
                  <a:pt x="621952" y="0"/>
                </a:lnTo>
                <a:lnTo>
                  <a:pt x="762065" y="48735"/>
                </a:lnTo>
                <a:lnTo>
                  <a:pt x="933515" y="265905"/>
                </a:lnTo>
                <a:lnTo>
                  <a:pt x="891605" y="665955"/>
                </a:lnTo>
                <a:lnTo>
                  <a:pt x="941135" y="879315"/>
                </a:lnTo>
                <a:lnTo>
                  <a:pt x="933515" y="1226025"/>
                </a:lnTo>
                <a:lnTo>
                  <a:pt x="796355" y="1416525"/>
                </a:lnTo>
                <a:lnTo>
                  <a:pt x="495365" y="1435575"/>
                </a:lnTo>
                <a:lnTo>
                  <a:pt x="308675" y="1374615"/>
                </a:lnTo>
                <a:lnTo>
                  <a:pt x="95315" y="1107915"/>
                </a:lnTo>
                <a:lnTo>
                  <a:pt x="0" y="993537"/>
                </a:lnTo>
                <a:lnTo>
                  <a:pt x="0" y="775739"/>
                </a:lnTo>
                <a:lnTo>
                  <a:pt x="106745" y="685005"/>
                </a:lnTo>
                <a:lnTo>
                  <a:pt x="182945" y="399255"/>
                </a:lnTo>
                <a:lnTo>
                  <a:pt x="221045" y="136365"/>
                </a:lnTo>
                <a:lnTo>
                  <a:pt x="346775" y="3015"/>
                </a:lnTo>
                <a:lnTo>
                  <a:pt x="506795" y="18255"/>
                </a:lnTo>
                <a:close/>
              </a:path>
            </a:pathLst>
          </a:cu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982" y="3242333"/>
            <a:ext cx="2278380" cy="17145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953" y="3240956"/>
            <a:ext cx="2278380" cy="17145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90" y="3240956"/>
            <a:ext cx="2278380" cy="171450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891223" y="2744113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59671" y="2744113"/>
            <a:ext cx="172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気候変動影響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31618" y="2744113"/>
            <a:ext cx="159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波及する影響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2534025" y="4071832"/>
            <a:ext cx="726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5338185" y="4071832"/>
            <a:ext cx="726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027680" y="2452166"/>
            <a:ext cx="5252720" cy="4101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79645" y="4907782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原因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09411" y="4907782"/>
            <a:ext cx="70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47" y="2932532"/>
            <a:ext cx="403222" cy="303428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250" y="1598040"/>
            <a:ext cx="403222" cy="303428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541" y="2452166"/>
            <a:ext cx="403222" cy="303428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47" y="3578622"/>
            <a:ext cx="403222" cy="30342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47" y="4385310"/>
            <a:ext cx="403222" cy="303428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 flipV="1">
            <a:off x="9042400" y="1605280"/>
            <a:ext cx="883920" cy="1066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9037320" y="1717040"/>
            <a:ext cx="883920" cy="1219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9052560" y="1711960"/>
            <a:ext cx="873760" cy="396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9047480" y="2255520"/>
            <a:ext cx="873760" cy="9804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9037320" y="2800350"/>
            <a:ext cx="883920" cy="769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025890" y="1703070"/>
            <a:ext cx="891540" cy="659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9025890" y="1714500"/>
            <a:ext cx="883920" cy="9067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9041130" y="3417570"/>
            <a:ext cx="891540" cy="651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9039860" y="3903980"/>
            <a:ext cx="885190" cy="40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9037320" y="3416300"/>
            <a:ext cx="899160" cy="9080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9041130" y="2811780"/>
            <a:ext cx="883920" cy="10134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V="1">
            <a:off x="9029700" y="1611630"/>
            <a:ext cx="880110" cy="2293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9038590" y="1607820"/>
            <a:ext cx="871220" cy="17995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9037320" y="5933440"/>
            <a:ext cx="878840" cy="142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 flipV="1">
            <a:off x="9041130" y="4385310"/>
            <a:ext cx="876300" cy="12077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 flipV="1">
            <a:off x="9020810" y="3903980"/>
            <a:ext cx="904240" cy="6718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V="1">
            <a:off x="9025890" y="4834890"/>
            <a:ext cx="890270" cy="5524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9029700" y="5330190"/>
            <a:ext cx="880110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9033510" y="2800350"/>
            <a:ext cx="883921" cy="83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9033510" y="4377690"/>
            <a:ext cx="891540" cy="1714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9037320" y="4895850"/>
            <a:ext cx="883920" cy="952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H="1" flipV="1">
            <a:off x="9043670" y="2248765"/>
            <a:ext cx="872490" cy="25861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V="1">
            <a:off x="9033510" y="5071110"/>
            <a:ext cx="891540" cy="316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>
            <a:endCxn id="66" idx="1"/>
          </p:cNvCxnSpPr>
          <p:nvPr/>
        </p:nvCxnSpPr>
        <p:spPr>
          <a:xfrm flipV="1">
            <a:off x="10214610" y="1749754"/>
            <a:ext cx="814640" cy="33289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10218420" y="2884170"/>
            <a:ext cx="799400" cy="1969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endCxn id="68" idx="1"/>
          </p:cNvCxnSpPr>
          <p:nvPr/>
        </p:nvCxnSpPr>
        <p:spPr>
          <a:xfrm>
            <a:off x="10218420" y="3242333"/>
            <a:ext cx="788127" cy="4880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endCxn id="69" idx="1"/>
          </p:cNvCxnSpPr>
          <p:nvPr/>
        </p:nvCxnSpPr>
        <p:spPr>
          <a:xfrm>
            <a:off x="10216515" y="4309110"/>
            <a:ext cx="790032" cy="2279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>
            <a:endCxn id="69" idx="1"/>
          </p:cNvCxnSpPr>
          <p:nvPr/>
        </p:nvCxnSpPr>
        <p:spPr>
          <a:xfrm>
            <a:off x="10222230" y="4072998"/>
            <a:ext cx="784317" cy="4640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>
            <a:endCxn id="69" idx="1"/>
          </p:cNvCxnSpPr>
          <p:nvPr/>
        </p:nvCxnSpPr>
        <p:spPr>
          <a:xfrm flipV="1">
            <a:off x="10222230" y="4537024"/>
            <a:ext cx="784317" cy="387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>
            <a:endCxn id="65" idx="1"/>
          </p:cNvCxnSpPr>
          <p:nvPr/>
        </p:nvCxnSpPr>
        <p:spPr>
          <a:xfrm flipV="1">
            <a:off x="10216515" y="3084246"/>
            <a:ext cx="790032" cy="485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0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335688"/>
            <a:ext cx="8131070" cy="278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25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4353" y="-7692"/>
            <a:ext cx="10156549" cy="673003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グループワーク②：作業の進め方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（約５分間）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「気候変動影響」と「波及する影響」がどう関係するか考えます。</a:t>
            </a:r>
            <a:endParaRPr lang="en-US" altLang="ja-JP" sz="2000" dirty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（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関係が特に強そうな組み合わせ</a:t>
            </a:r>
            <a:r>
              <a:rPr lang="ja-JP" altLang="en-US" sz="2000" dirty="0" smtClean="0"/>
              <a:t>について検討してください。）</a:t>
            </a:r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　机の上の模造紙を見ても、配った紙を見てもよいです。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087332"/>
            <a:ext cx="787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　皆が参加できるよう、順番に、</a:t>
            </a:r>
            <a:r>
              <a:rPr lang="ja-JP" altLang="en-US" sz="2000" dirty="0">
                <a:solidFill>
                  <a:srgbClr val="FF0000"/>
                </a:solidFill>
              </a:rPr>
              <a:t>１人１つの「波及する影響</a:t>
            </a:r>
            <a:r>
              <a:rPr lang="ja-JP" altLang="en-US" sz="2000" dirty="0" smtClean="0">
                <a:solidFill>
                  <a:srgbClr val="FF0000"/>
                </a:solidFill>
              </a:rPr>
              <a:t>」カードを、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模造紙に貼って、原因となる「気候変動影響」と線で結んでください。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　グループで１周したら、元の人からまた順番に進めてください。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全ての「波及する影響」に「気候変動影響」を結びつけたら完成です。</a:t>
            </a:r>
            <a:endParaRPr lang="en-US" altLang="ja-JP" sz="2000" dirty="0"/>
          </a:p>
        </p:txBody>
      </p:sp>
      <p:pic>
        <p:nvPicPr>
          <p:cNvPr id="56" name="図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45" y="1052959"/>
            <a:ext cx="3470449" cy="508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正方形/長方形 56"/>
          <p:cNvSpPr/>
          <p:nvPr/>
        </p:nvSpPr>
        <p:spPr>
          <a:xfrm>
            <a:off x="1314265" y="954412"/>
            <a:ext cx="2476169" cy="5283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32" y="2852300"/>
            <a:ext cx="403222" cy="303428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35" y="1517808"/>
            <a:ext cx="403222" cy="303428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32" y="3498390"/>
            <a:ext cx="403222" cy="303428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32" y="4305078"/>
            <a:ext cx="403222" cy="303428"/>
          </a:xfrm>
          <a:prstGeom prst="rect">
            <a:avLst/>
          </a:prstGeom>
        </p:spPr>
      </p:pic>
      <p:cxnSp>
        <p:nvCxnSpPr>
          <p:cNvPr id="63" name="直線コネクタ 62"/>
          <p:cNvCxnSpPr/>
          <p:nvPr/>
        </p:nvCxnSpPr>
        <p:spPr>
          <a:xfrm flipV="1">
            <a:off x="877385" y="1525048"/>
            <a:ext cx="883920" cy="1066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872305" y="1636808"/>
            <a:ext cx="883920" cy="1219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887545" y="1631728"/>
            <a:ext cx="873760" cy="396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882465" y="2175288"/>
            <a:ext cx="873760" cy="9804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872305" y="2720118"/>
            <a:ext cx="883920" cy="769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860875" y="1622838"/>
            <a:ext cx="891540" cy="659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860875" y="1634268"/>
            <a:ext cx="883920" cy="9067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876115" y="3337338"/>
            <a:ext cx="891540" cy="651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874845" y="3823748"/>
            <a:ext cx="885190" cy="4051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872305" y="3336068"/>
            <a:ext cx="899160" cy="9080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876115" y="2731548"/>
            <a:ext cx="883920" cy="10134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864685" y="1531398"/>
            <a:ext cx="880110" cy="22936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V="1">
            <a:off x="873575" y="1527588"/>
            <a:ext cx="871220" cy="17995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872305" y="5853208"/>
            <a:ext cx="878840" cy="1422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 flipV="1">
            <a:off x="876115" y="4305078"/>
            <a:ext cx="876300" cy="12077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 flipV="1">
            <a:off x="855795" y="3823748"/>
            <a:ext cx="904240" cy="6718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860875" y="4754658"/>
            <a:ext cx="890270" cy="5524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864685" y="5249958"/>
            <a:ext cx="880110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868495" y="2720118"/>
            <a:ext cx="883921" cy="83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868495" y="4297458"/>
            <a:ext cx="891540" cy="1714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872305" y="4815618"/>
            <a:ext cx="883920" cy="9525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H="1" flipV="1">
            <a:off x="878655" y="2168533"/>
            <a:ext cx="872490" cy="25861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V="1">
            <a:off x="868495" y="4990878"/>
            <a:ext cx="891540" cy="316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endCxn id="60" idx="1"/>
          </p:cNvCxnSpPr>
          <p:nvPr/>
        </p:nvCxnSpPr>
        <p:spPr>
          <a:xfrm flipV="1">
            <a:off x="2049595" y="1669522"/>
            <a:ext cx="814640" cy="33289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2053405" y="2803938"/>
            <a:ext cx="799400" cy="1969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61" idx="1"/>
          </p:cNvCxnSpPr>
          <p:nvPr/>
        </p:nvCxnSpPr>
        <p:spPr>
          <a:xfrm>
            <a:off x="2053405" y="3162101"/>
            <a:ext cx="788127" cy="4880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62" idx="1"/>
          </p:cNvCxnSpPr>
          <p:nvPr/>
        </p:nvCxnSpPr>
        <p:spPr>
          <a:xfrm>
            <a:off x="2051500" y="4228878"/>
            <a:ext cx="790032" cy="2279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endCxn id="62" idx="1"/>
          </p:cNvCxnSpPr>
          <p:nvPr/>
        </p:nvCxnSpPr>
        <p:spPr>
          <a:xfrm>
            <a:off x="2057215" y="3992766"/>
            <a:ext cx="784317" cy="4640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endCxn id="62" idx="1"/>
          </p:cNvCxnSpPr>
          <p:nvPr/>
        </p:nvCxnSpPr>
        <p:spPr>
          <a:xfrm flipV="1">
            <a:off x="2057215" y="4456792"/>
            <a:ext cx="784317" cy="387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59" idx="1"/>
          </p:cNvCxnSpPr>
          <p:nvPr/>
        </p:nvCxnSpPr>
        <p:spPr>
          <a:xfrm flipV="1">
            <a:off x="2051500" y="3004014"/>
            <a:ext cx="790032" cy="4857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4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639616" y="-27384"/>
            <a:ext cx="7587594" cy="6926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模造紙完成イメージ</a:t>
            </a:r>
            <a:endParaRPr kumimoji="1" lang="ja-JP" altLang="en-US" dirty="0"/>
          </a:p>
        </p:txBody>
      </p:sp>
      <p:sp>
        <p:nvSpPr>
          <p:cNvPr id="8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140" name="図 13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61"/>
          <a:stretch/>
        </p:blipFill>
        <p:spPr bwMode="auto">
          <a:xfrm>
            <a:off x="2713942" y="822960"/>
            <a:ext cx="6783874" cy="5158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V="1">
            <a:off x="4069080" y="1752600"/>
            <a:ext cx="165354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V="1">
            <a:off x="4069080" y="2217420"/>
            <a:ext cx="1653540" cy="784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4015740" y="1981200"/>
            <a:ext cx="1706880" cy="1257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4015740" y="1981200"/>
            <a:ext cx="170688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4015740" y="3002280"/>
            <a:ext cx="1706880" cy="1889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4015740" y="1981200"/>
            <a:ext cx="1706880" cy="3589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4069080" y="4099560"/>
            <a:ext cx="1653540" cy="1470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4015740" y="1981200"/>
            <a:ext cx="1706880" cy="1813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4015740" y="1981200"/>
            <a:ext cx="1706880" cy="784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015740" y="4099560"/>
            <a:ext cx="1706880" cy="16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V="1">
            <a:off x="4069080" y="2286000"/>
            <a:ext cx="1653540" cy="2964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flipV="1">
            <a:off x="4297680" y="1781175"/>
            <a:ext cx="1424940" cy="4200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4015740" y="5318760"/>
            <a:ext cx="1394460" cy="662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4751070" y="2286000"/>
            <a:ext cx="971550" cy="3695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275636" y="6139347"/>
            <a:ext cx="642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※</a:t>
            </a:r>
            <a:r>
              <a:rPr lang="ja-JP" altLang="en-US" b="1" dirty="0" smtClean="0">
                <a:solidFill>
                  <a:srgbClr val="FF0000"/>
                </a:solidFill>
              </a:rPr>
              <a:t>　イメージです。正解というわけではありません。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80" name="図 17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907" y="2620040"/>
            <a:ext cx="650401" cy="489433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1507883"/>
            <a:ext cx="650401" cy="489433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4361057"/>
            <a:ext cx="650401" cy="489433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3823219"/>
            <a:ext cx="650401" cy="489433"/>
          </a:xfrm>
          <a:prstGeom prst="rect">
            <a:avLst/>
          </a:prstGeom>
        </p:spPr>
      </p:pic>
      <p:pic>
        <p:nvPicPr>
          <p:cNvPr id="184" name="図 18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14" y="4889427"/>
            <a:ext cx="650401" cy="489433"/>
          </a:xfrm>
          <a:prstGeom prst="rect">
            <a:avLst/>
          </a:prstGeom>
        </p:spPr>
      </p:pic>
      <p:pic>
        <p:nvPicPr>
          <p:cNvPr id="185" name="図 18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13" y="5471280"/>
            <a:ext cx="650401" cy="489433"/>
          </a:xfrm>
          <a:prstGeom prst="rect">
            <a:avLst/>
          </a:prstGeom>
        </p:spPr>
      </p:pic>
      <p:pic>
        <p:nvPicPr>
          <p:cNvPr id="186" name="図 18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224" y="3233374"/>
            <a:ext cx="650401" cy="489433"/>
          </a:xfrm>
          <a:prstGeom prst="rect">
            <a:avLst/>
          </a:prstGeom>
        </p:spPr>
      </p:pic>
      <p:cxnSp>
        <p:nvCxnSpPr>
          <p:cNvPr id="192" name="直線コネクタ 191"/>
          <p:cNvCxnSpPr/>
          <p:nvPr/>
        </p:nvCxnSpPr>
        <p:spPr>
          <a:xfrm>
            <a:off x="6332810" y="1752599"/>
            <a:ext cx="14793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>
            <a:endCxn id="180" idx="1"/>
          </p:cNvCxnSpPr>
          <p:nvPr/>
        </p:nvCxnSpPr>
        <p:spPr>
          <a:xfrm>
            <a:off x="6322699" y="1749546"/>
            <a:ext cx="1532208" cy="1115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>
            <a:endCxn id="180" idx="1"/>
          </p:cNvCxnSpPr>
          <p:nvPr/>
        </p:nvCxnSpPr>
        <p:spPr>
          <a:xfrm flipV="1">
            <a:off x="6322699" y="2864757"/>
            <a:ext cx="1532208" cy="381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>
            <a:endCxn id="180" idx="1"/>
          </p:cNvCxnSpPr>
          <p:nvPr/>
        </p:nvCxnSpPr>
        <p:spPr>
          <a:xfrm>
            <a:off x="6332810" y="2257628"/>
            <a:ext cx="1522097" cy="607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6322699" y="4078379"/>
            <a:ext cx="1522097" cy="857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>
            <a:endCxn id="186" idx="1"/>
          </p:cNvCxnSpPr>
          <p:nvPr/>
        </p:nvCxnSpPr>
        <p:spPr>
          <a:xfrm flipV="1">
            <a:off x="6322699" y="3478091"/>
            <a:ext cx="1499525" cy="1457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6332810" y="4267200"/>
            <a:ext cx="1466842" cy="826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6332810" y="4936403"/>
            <a:ext cx="1466842" cy="754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>
            <a:endCxn id="185" idx="1"/>
          </p:cNvCxnSpPr>
          <p:nvPr/>
        </p:nvCxnSpPr>
        <p:spPr>
          <a:xfrm>
            <a:off x="6332810" y="5570220"/>
            <a:ext cx="1479303" cy="145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V="1">
            <a:off x="6640577" y="5141828"/>
            <a:ext cx="1159075" cy="833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>
            <a:endCxn id="182" idx="1"/>
          </p:cNvCxnSpPr>
          <p:nvPr/>
        </p:nvCxnSpPr>
        <p:spPr>
          <a:xfrm flipV="1">
            <a:off x="6320348" y="4605774"/>
            <a:ext cx="1501876" cy="330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>
            <a:endCxn id="181" idx="1"/>
          </p:cNvCxnSpPr>
          <p:nvPr/>
        </p:nvCxnSpPr>
        <p:spPr>
          <a:xfrm flipV="1">
            <a:off x="6862399" y="1752600"/>
            <a:ext cx="959825" cy="422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 flipV="1">
            <a:off x="7088803" y="2887980"/>
            <a:ext cx="758344" cy="3093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6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2" cy="665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 smtClean="0"/>
              <a:t>グループワーク</a:t>
            </a:r>
            <a:r>
              <a:rPr lang="ja-JP" altLang="en-US" sz="2800" dirty="0"/>
              <a:t>③</a:t>
            </a:r>
            <a:r>
              <a:rPr lang="ja-JP" altLang="en-US" sz="3200" dirty="0" smtClean="0"/>
              <a:t>：</a:t>
            </a:r>
            <a:r>
              <a:rPr lang="ja-JP" altLang="en-US" sz="3200" dirty="0"/>
              <a:t>注目すべき「気候変動影響」について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1781760" y="999000"/>
            <a:ext cx="8454240" cy="13765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781760" y="729000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9300" y="1304545"/>
            <a:ext cx="833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/>
              <a:t>ワークを通して、気候変動が様々な影響を及ぼすことを学びました。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</a:rPr>
              <a:t>皆様</a:t>
            </a:r>
            <a:r>
              <a:rPr lang="ja-JP" altLang="en-US" sz="2000" dirty="0" smtClean="0">
                <a:solidFill>
                  <a:srgbClr val="FF0000"/>
                </a:solidFill>
              </a:rPr>
              <a:t>の地域では、どんな影響が特に心配で、どんな対策が必要</a:t>
            </a:r>
            <a:r>
              <a:rPr lang="ja-JP" altLang="en-US" sz="2000" dirty="0" smtClean="0"/>
              <a:t>でしょうか。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endParaRPr lang="en-US" altLang="ja-JP" sz="2000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81760" y="2449773"/>
            <a:ext cx="8563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000" u="sng" dirty="0" smtClean="0"/>
              <a:t>進め方</a:t>
            </a:r>
            <a:endParaRPr lang="en-US" altLang="ja-JP" sz="2000" u="sng" dirty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・　模造紙に貼った「気候変動影響」や「波及する影響」から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グループで１つ、特に</a:t>
            </a:r>
            <a:r>
              <a:rPr lang="ja-JP" altLang="en-US" sz="2000" dirty="0" smtClean="0">
                <a:solidFill>
                  <a:srgbClr val="FF0000"/>
                </a:solidFill>
              </a:rPr>
              <a:t>注目したい影響</a:t>
            </a:r>
            <a:r>
              <a:rPr lang="ja-JP" altLang="en-US" sz="2000" dirty="0" smtClean="0"/>
              <a:t>を選んでください。</a:t>
            </a:r>
            <a:endParaRPr lang="en-US" altLang="ja-JP" sz="2000" dirty="0" smtClean="0"/>
          </a:p>
          <a:p>
            <a:pPr>
              <a:lnSpc>
                <a:spcPts val="4000"/>
              </a:lnSpc>
            </a:pPr>
            <a:endParaRPr lang="en-US" altLang="ja-JP" sz="2000" dirty="0" smtClean="0"/>
          </a:p>
          <a:p>
            <a:pPr>
              <a:lnSpc>
                <a:spcPts val="4000"/>
              </a:lnSpc>
            </a:pPr>
            <a:r>
              <a:rPr lang="ja-JP" altLang="en-US" sz="2000" dirty="0" smtClean="0"/>
              <a:t>・　できれば、その影響に備えて、</a:t>
            </a:r>
            <a:r>
              <a:rPr lang="ja-JP" altLang="en-US" sz="2000" dirty="0" smtClean="0">
                <a:solidFill>
                  <a:srgbClr val="FF0000"/>
                </a:solidFill>
              </a:rPr>
              <a:t>今からどんな対策が必要か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>
              <a:lnSpc>
                <a:spcPts val="4000"/>
              </a:lnSpc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意見を出し合ってください。</a:t>
            </a:r>
            <a:endParaRPr lang="en-US" altLang="ja-JP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115" y="2868720"/>
            <a:ext cx="2701458" cy="2851143"/>
          </a:xfrm>
          <a:prstGeom prst="rect">
            <a:avLst/>
          </a:prstGeom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6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704512" cy="6653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神奈川県ではどんな気候変動影響が心配されているか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7488" y="687445"/>
            <a:ext cx="95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気候変動影響に関する潜在的ニーズ</a:t>
            </a:r>
            <a:r>
              <a:rPr lang="ja-JP" altLang="en-US" dirty="0" smtClean="0"/>
              <a:t>調査</a:t>
            </a:r>
            <a:r>
              <a:rPr lang="en-US" altLang="ja-JP" baseline="30000" dirty="0" smtClean="0"/>
              <a:t>※</a:t>
            </a:r>
            <a:r>
              <a:rPr lang="ja-JP" altLang="en-US" dirty="0" smtClean="0"/>
              <a:t>の結果概要（神奈川県気候変動適応センター調べ）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52299"/>
              </p:ext>
            </p:extLst>
          </p:nvPr>
        </p:nvGraphicFramePr>
        <p:xfrm>
          <a:off x="1281950" y="1048167"/>
          <a:ext cx="10219767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437">
                  <a:extLst>
                    <a:ext uri="{9D8B030D-6E8A-4147-A177-3AD203B41FA5}">
                      <a16:colId xmlns:a16="http://schemas.microsoft.com/office/drawing/2014/main" val="1813564824"/>
                    </a:ext>
                  </a:extLst>
                </a:gridCol>
                <a:gridCol w="2545977">
                  <a:extLst>
                    <a:ext uri="{9D8B030D-6E8A-4147-A177-3AD203B41FA5}">
                      <a16:colId xmlns:a16="http://schemas.microsoft.com/office/drawing/2014/main" val="3426850799"/>
                    </a:ext>
                  </a:extLst>
                </a:gridCol>
                <a:gridCol w="2519082">
                  <a:extLst>
                    <a:ext uri="{9D8B030D-6E8A-4147-A177-3AD203B41FA5}">
                      <a16:colId xmlns:a16="http://schemas.microsoft.com/office/drawing/2014/main" val="3358465324"/>
                    </a:ext>
                  </a:extLst>
                </a:gridCol>
                <a:gridCol w="2725271">
                  <a:extLst>
                    <a:ext uri="{9D8B030D-6E8A-4147-A177-3AD203B41FA5}">
                      <a16:colId xmlns:a16="http://schemas.microsoft.com/office/drawing/2014/main" val="540859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エリア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河川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山地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具体的な場所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鎌倉市を中心とする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相模湾沿岸域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厚木市を中心とする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相模川流域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南足柄市及び箱根町を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中心とする箱根山地周辺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1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主な話題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（分野によらず、発言が多かった話題など）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・砂浜の消失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・台風被害・気象災害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・高潮・高波</a:t>
                      </a:r>
                      <a:endParaRPr kumimoji="1" lang="en-US" altLang="ja-JP" dirty="0" smtClean="0"/>
                    </a:p>
                    <a:p>
                      <a:endParaRPr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・防災・治水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・シカ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8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その他の話題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（特定の分野の方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から発言が多かった話題など）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・緑地保全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・文化財の保護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・生態系の変化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・観光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・夏の暑さ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・高齢化、人口減少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・農業への影響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・内水面への影響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・自然環境の変化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・気温上昇・季節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・事業支援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・ライフラインへの影響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・地域、自然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・湖、水の管理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・雪、雨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・茶、農家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・行政との関係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65877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81949" y="5547330"/>
            <a:ext cx="1021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u="sng" dirty="0" smtClean="0"/>
              <a:t>気候</a:t>
            </a:r>
            <a:r>
              <a:rPr lang="ja-JP" altLang="en-US" sz="1400" u="sng" dirty="0"/>
              <a:t>変動影響に関する潜在的ニーズ</a:t>
            </a:r>
            <a:r>
              <a:rPr lang="ja-JP" altLang="en-US" sz="1400" u="sng" dirty="0" smtClean="0"/>
              <a:t>調査</a:t>
            </a:r>
            <a:endParaRPr lang="en-US" altLang="ja-JP" sz="1400" u="sng" dirty="0" smtClean="0"/>
          </a:p>
          <a:p>
            <a:r>
              <a:rPr lang="ja-JP" altLang="en-US" sz="1400" dirty="0"/>
              <a:t>　 </a:t>
            </a:r>
            <a:r>
              <a:rPr lang="ja-JP" altLang="en-US" sz="1400" dirty="0" smtClean="0"/>
              <a:t>地域の気候変動影響について明らかとするため、地域で活動する行政、企業、団体等の方々にヒアリング調査を行い、発言内容を</a:t>
            </a:r>
            <a:endParaRPr lang="en-US" altLang="ja-JP" sz="1400" dirty="0" smtClean="0"/>
          </a:p>
          <a:p>
            <a:r>
              <a:rPr lang="ja-JP" altLang="en-US" sz="1400" dirty="0" smtClean="0"/>
              <a:t>　</a:t>
            </a:r>
            <a:r>
              <a:rPr lang="ja-JP" altLang="en-US" sz="1400" dirty="0"/>
              <a:t> </a:t>
            </a:r>
            <a:r>
              <a:rPr lang="ja-JP" altLang="en-US" sz="1400" dirty="0" smtClean="0"/>
              <a:t>テキストマイニングという手法を用いて分析し、地域で気候変動と関連して懸念されている話題を抽出、分析した調査。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446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9743</TotalTime>
  <Words>2599</Words>
  <Application>Microsoft Office PowerPoint</Application>
  <PresentationFormat>ワイド画面</PresentationFormat>
  <Paragraphs>362</Paragraphs>
  <Slides>26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BIZ UDPゴシック</vt:lpstr>
      <vt:lpstr>HGS創英角ｺﾞｼｯｸUB</vt:lpstr>
      <vt:lpstr>ＭＳ Ｐゴシック</vt:lpstr>
      <vt:lpstr>ＭＳ ゴシック</vt:lpstr>
      <vt:lpstr>メイリオ</vt:lpstr>
      <vt:lpstr>Arial</vt:lpstr>
      <vt:lpstr>Calibri</vt:lpstr>
      <vt:lpstr>Wingdings</vt:lpstr>
      <vt:lpstr>kanagawa</vt:lpstr>
      <vt:lpstr>グループワーク</vt:lpstr>
      <vt:lpstr>グループワーク①：「気候変動」と「影響」の関係</vt:lpstr>
      <vt:lpstr>グループワーク①：作業の進め方</vt:lpstr>
      <vt:lpstr>グループワーク①：グループワークのポイント</vt:lpstr>
      <vt:lpstr>グループワーク②：「気候変動影響」の波及について</vt:lpstr>
      <vt:lpstr>グループワーク②：作業の進め方</vt:lpstr>
      <vt:lpstr>模造紙完成イメージ</vt:lpstr>
      <vt:lpstr>グループワーク③：注目すべき「気候変動影響」について</vt:lpstr>
      <vt:lpstr>神奈川県ではどんな気候変動影響が心配されているか</vt:lpstr>
      <vt:lpstr>気候変動影響と関係する社会問題</vt:lpstr>
      <vt:lpstr>２つの気候変動の対策</vt:lpstr>
      <vt:lpstr>PowerPoint プレゼンテーション</vt:lpstr>
      <vt:lpstr>今年度の神奈川県の熱中症発生状況（速報）</vt:lpstr>
      <vt:lpstr>熱中症とは</vt:lpstr>
      <vt:lpstr>社会での適応策としての熱中症対策の例</vt:lpstr>
      <vt:lpstr>自分でできる熱中症対策</vt:lpstr>
      <vt:lpstr>PowerPoint プレゼンテーション</vt:lpstr>
      <vt:lpstr>自然災害への適応策</vt:lpstr>
      <vt:lpstr>自然災害（水害）に対する適応策の例</vt:lpstr>
      <vt:lpstr>PowerPoint プレゼンテーション</vt:lpstr>
      <vt:lpstr>水稲への影響と適応策</vt:lpstr>
      <vt:lpstr>その他の農作物への影響と適応策事例</vt:lpstr>
      <vt:lpstr>SDGs ~持続可能な開発目標~とは</vt:lpstr>
      <vt:lpstr>気候変動対策とSDGsの関係</vt:lpstr>
      <vt:lpstr>動画のご紹介</vt:lpstr>
      <vt:lpstr>まとめ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環境科学センター　新井</cp:lastModifiedBy>
  <cp:revision>528</cp:revision>
  <cp:lastPrinted>2024-10-04T01:36:09Z</cp:lastPrinted>
  <dcterms:created xsi:type="dcterms:W3CDTF">2020-06-26T05:00:29Z</dcterms:created>
  <dcterms:modified xsi:type="dcterms:W3CDTF">2024-12-02T06:28:51Z</dcterms:modified>
</cp:coreProperties>
</file>