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cafae058f0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cafae058f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9cea7db27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9cea7db27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7b24ffd258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7b24ffd25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c339cd13ea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c339cd13e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a0836faa8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a0836faa8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a0836faa80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a0836faa8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a0836faa80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a0836faa8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7b24ffd25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7b24ffd25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7b24ffd258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7b24ffd25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9cea7db270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9cea7db27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33e807000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33e80700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7b24ffd258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7b24ffd25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a73005c107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a73005c107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a73005c107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a73005c107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c33a83068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c33a83068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7b24ffd258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7b24ffd25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a73005c107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a73005c107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9cea7db270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9cea7db27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7b24ffd25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7b24ffd25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cafae058f0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cafae058f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7b24ffd258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7b24ffd25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c33e807000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c33e80700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a0836faa80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a0836faa8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b8723e551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b8723e551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b8871276e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b8871276e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b8871276e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b8871276e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b8871276e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b8871276e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b8871276e4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b8871276e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a73005c107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a73005c10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b3976579f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b3976579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a73005c107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a73005c10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a73005c107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a73005c10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b8723e5515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b8723e551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a73005c107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a73005c10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7b24ffd258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17b24ffd25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a73005c107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a73005c10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7b24ffd25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7b24ffd25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7b24ffd25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7b24ffd25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c67c3c566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c67c3c566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c33e807000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c33e807000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c33e807000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c33e807000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iver.go.jp/kawabou/glossary/pc/to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pref.kanagawa.jp/osirase/0323/climate_change/kids/data/living/2-2/page2-2.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AL-IUTfeLwQ"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river.go.jp/kawabou/glossary/pc/top"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hyperlink" Target="https://disaportal.gsi.go.j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hyperlink" Target="https://disaportal.gsi.go.jp/"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AL-IUTfeLwQ"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pref.kanagawa.jp/osirase/0323/climate_change/kids/data/future/1-2/page1-2.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pref.kanagawa.jp/osirase/0323/climate_change/kids/data/future/1-1/page1-1.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22"/>
          <p:cNvGrpSpPr/>
          <p:nvPr/>
        </p:nvGrpSpPr>
        <p:grpSpPr>
          <a:xfrm>
            <a:off x="-9275" y="-18575"/>
            <a:ext cx="9153144" cy="5162100"/>
            <a:chOff x="-9275" y="-18575"/>
            <a:chExt cx="9144000" cy="5162100"/>
          </a:xfrm>
        </p:grpSpPr>
        <p:sp>
          <p:nvSpPr>
            <p:cNvPr id="145" name="Google Shape;145;p22"/>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22"/>
          <p:cNvSpPr txBox="1">
            <a:spLocks noGrp="1"/>
          </p:cNvSpPr>
          <p:nvPr>
            <p:ph type="title"/>
          </p:nvPr>
        </p:nvSpPr>
        <p:spPr>
          <a:xfrm>
            <a:off x="153875" y="123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ちなみに「高潮」とは…</a:t>
            </a:r>
            <a:endParaRPr/>
          </a:p>
        </p:txBody>
      </p:sp>
      <p:sp>
        <p:nvSpPr>
          <p:cNvPr id="148" name="Google Shape;148;p22"/>
          <p:cNvSpPr txBox="1">
            <a:spLocks noGrp="1"/>
          </p:cNvSpPr>
          <p:nvPr>
            <p:ph type="body" idx="1"/>
          </p:nvPr>
        </p:nvSpPr>
        <p:spPr>
          <a:xfrm>
            <a:off x="2057250" y="4598075"/>
            <a:ext cx="6865200" cy="5157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ja" sz="1000"/>
              <a:t>国土交通省「防災用語ウェブサイト（水害・土砂災害）」より</a:t>
            </a:r>
            <a:br>
              <a:rPr lang="ja" sz="1000"/>
            </a:br>
            <a:r>
              <a:rPr lang="ja" sz="1000" u="sng">
                <a:solidFill>
                  <a:schemeClr val="hlink"/>
                </a:solidFill>
                <a:hlinkClick r:id="rId3"/>
              </a:rPr>
              <a:t>https://www.river.go.jp/kawabou/glossary/pc/top</a:t>
            </a:r>
            <a:endParaRPr sz="1000"/>
          </a:p>
        </p:txBody>
      </p:sp>
      <p:pic>
        <p:nvPicPr>
          <p:cNvPr id="149" name="Google Shape;149;p22"/>
          <p:cNvPicPr preferRelativeResize="0"/>
          <p:nvPr/>
        </p:nvPicPr>
        <p:blipFill>
          <a:blip r:embed="rId4">
            <a:alphaModFix/>
          </a:blip>
          <a:stretch>
            <a:fillRect/>
          </a:stretch>
        </p:blipFill>
        <p:spPr>
          <a:xfrm>
            <a:off x="1220325" y="620066"/>
            <a:ext cx="6703350" cy="3980126"/>
          </a:xfrm>
          <a:prstGeom prst="rect">
            <a:avLst/>
          </a:prstGeom>
          <a:noFill/>
          <a:ln>
            <a:noFill/>
          </a:ln>
          <a:effectLst>
            <a:outerShdw blurRad="57150" dist="19050" dir="5400000" algn="bl" rotWithShape="0">
              <a:srgbClr val="000000">
                <a:alpha val="50000"/>
              </a:srgbClr>
            </a:outerShdw>
          </a:effectLst>
        </p:spPr>
      </p:pic>
      <p:sp>
        <p:nvSpPr>
          <p:cNvPr id="150" name="Google Shape;150;p22"/>
          <p:cNvSpPr/>
          <p:nvPr/>
        </p:nvSpPr>
        <p:spPr>
          <a:xfrm>
            <a:off x="1253375" y="3878900"/>
            <a:ext cx="3992400" cy="1764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23"/>
          <p:cNvGrpSpPr/>
          <p:nvPr/>
        </p:nvGrpSpPr>
        <p:grpSpPr>
          <a:xfrm>
            <a:off x="-9275" y="-18575"/>
            <a:ext cx="9153144" cy="5162100"/>
            <a:chOff x="-9275" y="-18575"/>
            <a:chExt cx="9144000" cy="5162100"/>
          </a:xfrm>
        </p:grpSpPr>
        <p:sp>
          <p:nvSpPr>
            <p:cNvPr id="156" name="Google Shape;156;p23"/>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2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クイズの答え合わせ</a:t>
            </a:r>
            <a:endParaRPr/>
          </a:p>
        </p:txBody>
      </p:sp>
      <p:sp>
        <p:nvSpPr>
          <p:cNvPr id="159" name="Google Shape;159;p23"/>
          <p:cNvSpPr txBox="1">
            <a:spLocks noGrp="1"/>
          </p:cNvSpPr>
          <p:nvPr>
            <p:ph type="body" idx="1"/>
          </p:nvPr>
        </p:nvSpPr>
        <p:spPr>
          <a:xfrm>
            <a:off x="311700" y="661975"/>
            <a:ext cx="8520600" cy="4617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ja"/>
              <a:t>21世紀末、神奈川県で1時間に50ミリの雨が降る回数は</a:t>
            </a:r>
            <a:endParaRPr sz="4835" u="sng">
              <a:solidFill>
                <a:srgbClr val="FF9900"/>
              </a:solidFill>
            </a:endParaRPr>
          </a:p>
        </p:txBody>
      </p:sp>
      <p:sp>
        <p:nvSpPr>
          <p:cNvPr id="160" name="Google Shape;160;p23"/>
          <p:cNvSpPr txBox="1">
            <a:spLocks noGrp="1"/>
          </p:cNvSpPr>
          <p:nvPr>
            <p:ph type="body" idx="1"/>
          </p:nvPr>
        </p:nvSpPr>
        <p:spPr>
          <a:xfrm>
            <a:off x="311700" y="1047475"/>
            <a:ext cx="2376900" cy="6771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ja" sz="3200" b="1" u="sng">
                <a:solidFill>
                  <a:srgbClr val="FF9900"/>
                </a:solidFill>
              </a:rPr>
              <a:t>C. 増える</a:t>
            </a:r>
            <a:endParaRPr sz="3200" b="1" u="sng">
              <a:solidFill>
                <a:srgbClr val="FF9900"/>
              </a:solidFill>
            </a:endParaRPr>
          </a:p>
        </p:txBody>
      </p:sp>
      <p:pic>
        <p:nvPicPr>
          <p:cNvPr id="161" name="Google Shape;161;p23"/>
          <p:cNvPicPr preferRelativeResize="0"/>
          <p:nvPr/>
        </p:nvPicPr>
        <p:blipFill>
          <a:blip r:embed="rId3">
            <a:alphaModFix/>
          </a:blip>
          <a:stretch>
            <a:fillRect/>
          </a:stretch>
        </p:blipFill>
        <p:spPr>
          <a:xfrm>
            <a:off x="2282225" y="1724575"/>
            <a:ext cx="6640225" cy="2661924"/>
          </a:xfrm>
          <a:prstGeom prst="rect">
            <a:avLst/>
          </a:prstGeom>
          <a:noFill/>
          <a:ln>
            <a:noFill/>
          </a:ln>
          <a:effectLst>
            <a:outerShdw blurRad="57150" dist="19050" dir="5400000" algn="bl" rotWithShape="0">
              <a:srgbClr val="000000">
                <a:alpha val="50000"/>
              </a:srgbClr>
            </a:outerShdw>
          </a:effectLst>
        </p:spPr>
      </p:pic>
      <p:sp>
        <p:nvSpPr>
          <p:cNvPr id="162" name="Google Shape;162;p23"/>
          <p:cNvSpPr/>
          <p:nvPr/>
        </p:nvSpPr>
        <p:spPr>
          <a:xfrm>
            <a:off x="194975" y="3331125"/>
            <a:ext cx="2031300" cy="1532100"/>
          </a:xfrm>
          <a:prstGeom prst="wedgeEllipseCallout">
            <a:avLst>
              <a:gd name="adj1" fmla="val 50096"/>
              <a:gd name="adj2" fmla="val -38485"/>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600"/>
              <a:t>約2倍に増えると言われて</a:t>
            </a:r>
            <a:br>
              <a:rPr lang="ja" sz="1600"/>
            </a:br>
            <a:r>
              <a:rPr lang="ja" sz="1600"/>
              <a:t>いるよ</a:t>
            </a:r>
            <a:endParaRPr sz="1600"/>
          </a:p>
        </p:txBody>
      </p:sp>
      <p:sp>
        <p:nvSpPr>
          <p:cNvPr id="163" name="Google Shape;163;p23"/>
          <p:cNvSpPr txBox="1"/>
          <p:nvPr/>
        </p:nvSpPr>
        <p:spPr>
          <a:xfrm>
            <a:off x="0" y="4598075"/>
            <a:ext cx="8922300" cy="692467"/>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ja" sz="1000" dirty="0">
                <a:solidFill>
                  <a:srgbClr val="595959"/>
                </a:solidFill>
              </a:rPr>
              <a:t>かながわ気候変動WEB KIDS「気候変動を学ぼう」Web資料集より</a:t>
            </a:r>
            <a:br>
              <a:rPr lang="ja" sz="1000" dirty="0">
                <a:solidFill>
                  <a:srgbClr val="595959"/>
                </a:solidFill>
              </a:rPr>
            </a:br>
            <a:r>
              <a:rPr lang="ja" sz="1000" u="sng" dirty="0">
                <a:solidFill>
                  <a:schemeClr val="hlink"/>
                </a:solidFill>
                <a:hlinkClick r:id="rId4"/>
              </a:rPr>
              <a:t>https://www.pref.kanagawa.jp/osirase/0323/climate_change/kids/data/living</a:t>
            </a:r>
            <a:r>
              <a:rPr lang="ja" sz="1000" u="sng" dirty="0" smtClean="0">
                <a:solidFill>
                  <a:schemeClr val="hlink"/>
                </a:solidFill>
                <a:hlinkClick r:id="rId4"/>
              </a:rPr>
              <a:t>/page</a:t>
            </a:r>
            <a:r>
              <a:rPr lang="ja" sz="1000" u="sng" dirty="0">
                <a:solidFill>
                  <a:schemeClr val="hlink"/>
                </a:solidFill>
                <a:hlinkClick r:id="rId4"/>
              </a:rPr>
              <a:t>2-2.html</a:t>
            </a:r>
            <a:endParaRPr sz="1000" dirty="0">
              <a:solidFill>
                <a:srgbClr val="59595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24"/>
          <p:cNvGrpSpPr/>
          <p:nvPr/>
        </p:nvGrpSpPr>
        <p:grpSpPr>
          <a:xfrm>
            <a:off x="-9275" y="-18575"/>
            <a:ext cx="9153144" cy="5162100"/>
            <a:chOff x="-9275" y="-18575"/>
            <a:chExt cx="9144000" cy="5162100"/>
          </a:xfrm>
        </p:grpSpPr>
        <p:sp>
          <p:nvSpPr>
            <p:cNvPr id="169" name="Google Shape;169;p24"/>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ワークA</a:t>
            </a:r>
            <a:endParaRPr/>
          </a:p>
        </p:txBody>
      </p:sp>
      <p:sp>
        <p:nvSpPr>
          <p:cNvPr id="172" name="Google Shape;172;p24"/>
          <p:cNvSpPr txBox="1">
            <a:spLocks noGrp="1"/>
          </p:cNvSpPr>
          <p:nvPr>
            <p:ph type="body" idx="1"/>
          </p:nvPr>
        </p:nvSpPr>
        <p:spPr>
          <a:xfrm>
            <a:off x="311700" y="847675"/>
            <a:ext cx="8520600" cy="4045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ja" sz="4300"/>
              <a:t>地球温暖化の影響で</a:t>
            </a:r>
            <a:br>
              <a:rPr lang="ja" sz="4300"/>
            </a:br>
            <a:r>
              <a:rPr lang="ja" sz="4300"/>
              <a:t>リスクが増している自然災害。</a:t>
            </a:r>
            <a:endParaRPr sz="4300"/>
          </a:p>
          <a:p>
            <a:pPr marL="0" lvl="0" indent="0" algn="l" rtl="0">
              <a:spcBef>
                <a:spcPts val="1200"/>
              </a:spcBef>
              <a:spcAft>
                <a:spcPts val="1200"/>
              </a:spcAft>
              <a:buNone/>
            </a:pPr>
            <a:r>
              <a:rPr lang="ja" sz="4300" b="1">
                <a:solidFill>
                  <a:srgbClr val="FF9900"/>
                </a:solidFill>
              </a:rPr>
              <a:t>みんなの住む地域でできる対策を</a:t>
            </a:r>
            <a:br>
              <a:rPr lang="ja" sz="4300" b="1">
                <a:solidFill>
                  <a:srgbClr val="FF9900"/>
                </a:solidFill>
              </a:rPr>
            </a:br>
            <a:r>
              <a:rPr lang="ja" sz="4300" b="1">
                <a:solidFill>
                  <a:srgbClr val="FF9900"/>
                </a:solidFill>
                <a:highlight>
                  <a:schemeClr val="accent6"/>
                </a:highlight>
              </a:rPr>
              <a:t>県知事になったつもり</a:t>
            </a:r>
            <a:r>
              <a:rPr lang="ja" sz="4300" b="1">
                <a:solidFill>
                  <a:srgbClr val="FF9900"/>
                </a:solidFill>
              </a:rPr>
              <a:t>で</a:t>
            </a:r>
            <a:br>
              <a:rPr lang="ja" sz="4300" b="1">
                <a:solidFill>
                  <a:srgbClr val="FF9900"/>
                </a:solidFill>
              </a:rPr>
            </a:br>
            <a:r>
              <a:rPr lang="ja" sz="4300" b="1">
                <a:solidFill>
                  <a:srgbClr val="FF9900"/>
                </a:solidFill>
              </a:rPr>
              <a:t>考えよう！</a:t>
            </a:r>
            <a:endParaRPr sz="4300" b="1">
              <a:solidFill>
                <a:srgbClr val="FF99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5"/>
          <p:cNvGrpSpPr/>
          <p:nvPr/>
        </p:nvGrpSpPr>
        <p:grpSpPr>
          <a:xfrm>
            <a:off x="-9275" y="-18575"/>
            <a:ext cx="9153144" cy="5162100"/>
            <a:chOff x="-9275" y="-18575"/>
            <a:chExt cx="9144000" cy="5162100"/>
          </a:xfrm>
        </p:grpSpPr>
        <p:sp>
          <p:nvSpPr>
            <p:cNvPr id="178" name="Google Shape;178;p25"/>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a:off x="120700" y="74275"/>
              <a:ext cx="88758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ヒント</a:t>
            </a:r>
            <a:endParaRPr/>
          </a:p>
        </p:txBody>
      </p:sp>
      <p:sp>
        <p:nvSpPr>
          <p:cNvPr id="181" name="Google Shape;181;p25"/>
          <p:cNvSpPr txBox="1">
            <a:spLocks noGrp="1"/>
          </p:cNvSpPr>
          <p:nvPr>
            <p:ph type="body" idx="4294967295"/>
          </p:nvPr>
        </p:nvSpPr>
        <p:spPr>
          <a:xfrm>
            <a:off x="311700" y="1152475"/>
            <a:ext cx="8520600" cy="3115500"/>
          </a:xfrm>
          <a:prstGeom prst="rect">
            <a:avLst/>
          </a:prstGeom>
        </p:spPr>
        <p:txBody>
          <a:bodyPr spcFirstLastPara="1" wrap="square" lIns="91425" tIns="91425" rIns="91425" bIns="91425" anchor="t" anchorCtr="0">
            <a:spAutoFit/>
          </a:bodyPr>
          <a:lstStyle/>
          <a:p>
            <a:pPr marL="457200" lvl="0" indent="-444500" algn="l" rtl="0">
              <a:spcBef>
                <a:spcPts val="0"/>
              </a:spcBef>
              <a:spcAft>
                <a:spcPts val="0"/>
              </a:spcAft>
              <a:buSzPts val="3400"/>
              <a:buChar char="●"/>
            </a:pPr>
            <a:r>
              <a:rPr lang="ja" sz="3400"/>
              <a:t>知事は、県内の施設・設備・制度・サービスなどを作ることができるよ！</a:t>
            </a:r>
            <a:endParaRPr sz="3400"/>
          </a:p>
          <a:p>
            <a:pPr marL="457200" lvl="0" indent="-444500" algn="l" rtl="0">
              <a:spcBef>
                <a:spcPts val="0"/>
              </a:spcBef>
              <a:spcAft>
                <a:spcPts val="0"/>
              </a:spcAft>
              <a:buSzPts val="3400"/>
              <a:buChar char="●"/>
            </a:pPr>
            <a:r>
              <a:rPr lang="ja" sz="3400"/>
              <a:t>知事は、広報誌やテレビ、ラジオ、インターネットなどを通して、いろんな情報をみんなに提供できるよ！</a:t>
            </a:r>
            <a:endParaRPr sz="3400" b="1">
              <a:solidFill>
                <a:srgbClr val="FF9900"/>
              </a:solidFill>
            </a:endParaRPr>
          </a:p>
        </p:txBody>
      </p:sp>
      <p:sp>
        <p:nvSpPr>
          <p:cNvPr id="182" name="Google Shape;182;p25"/>
          <p:cNvSpPr txBox="1"/>
          <p:nvPr/>
        </p:nvSpPr>
        <p:spPr>
          <a:xfrm>
            <a:off x="3193800" y="4345050"/>
            <a:ext cx="56634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a:t>※実際は議会などでの承認を得る必要があるよ。</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pSp>
        <p:nvGrpSpPr>
          <p:cNvPr id="187" name="Google Shape;187;p26"/>
          <p:cNvGrpSpPr/>
          <p:nvPr/>
        </p:nvGrpSpPr>
        <p:grpSpPr>
          <a:xfrm>
            <a:off x="-9275" y="-18575"/>
            <a:ext cx="9153144" cy="5162100"/>
            <a:chOff x="-9275" y="-18575"/>
            <a:chExt cx="9144000" cy="5162100"/>
          </a:xfrm>
        </p:grpSpPr>
        <p:sp>
          <p:nvSpPr>
            <p:cNvPr id="188" name="Google Shape;188;p26"/>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ワークの進め方</a:t>
            </a:r>
            <a:endParaRPr/>
          </a:p>
        </p:txBody>
      </p:sp>
      <p:sp>
        <p:nvSpPr>
          <p:cNvPr id="191" name="Google Shape;191;p26"/>
          <p:cNvSpPr txBox="1">
            <a:spLocks noGrp="1"/>
          </p:cNvSpPr>
          <p:nvPr>
            <p:ph type="body" idx="4294967295"/>
          </p:nvPr>
        </p:nvSpPr>
        <p:spPr>
          <a:xfrm>
            <a:off x="4660725" y="1152475"/>
            <a:ext cx="4483200" cy="2810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ja" sz="2600">
                <a:highlight>
                  <a:srgbClr val="F1C232"/>
                </a:highlight>
              </a:rPr>
              <a:t>1. 個人ワーク（5分）</a:t>
            </a:r>
            <a:r>
              <a:rPr lang="ja" sz="2600"/>
              <a:t/>
            </a:r>
            <a:br>
              <a:rPr lang="ja" sz="2600"/>
            </a:br>
            <a:r>
              <a:rPr lang="ja"/>
              <a:t>「1. 大雨が降ったら心配なこと」を各自で想像して書き出そう！</a:t>
            </a:r>
            <a:endParaRPr/>
          </a:p>
          <a:p>
            <a:pPr marL="0" lvl="0" indent="0" algn="l" rtl="0">
              <a:spcBef>
                <a:spcPts val="1200"/>
              </a:spcBef>
              <a:spcAft>
                <a:spcPts val="1200"/>
              </a:spcAft>
              <a:buClr>
                <a:schemeClr val="dk1"/>
              </a:buClr>
              <a:buSzPts val="1100"/>
              <a:buFont typeface="Arial"/>
              <a:buNone/>
            </a:pPr>
            <a:r>
              <a:rPr lang="ja" sz="2600">
                <a:highlight>
                  <a:srgbClr val="F1C232"/>
                </a:highlight>
              </a:rPr>
              <a:t>2. グループワーク（10分）</a:t>
            </a:r>
            <a:r>
              <a:rPr lang="ja" sz="2600"/>
              <a:t/>
            </a:r>
            <a:br>
              <a:rPr lang="ja" sz="2600"/>
            </a:br>
            <a:r>
              <a:rPr lang="ja"/>
              <a:t>1. の個人ワークの内容を共有し「県知事」になったつもりで対策のアイデアを出し合おう！</a:t>
            </a:r>
            <a:endParaRPr/>
          </a:p>
        </p:txBody>
      </p:sp>
      <p:sp>
        <p:nvSpPr>
          <p:cNvPr id="192" name="Google Shape;192;p26"/>
          <p:cNvSpPr txBox="1"/>
          <p:nvPr/>
        </p:nvSpPr>
        <p:spPr>
          <a:xfrm>
            <a:off x="3017400" y="4363600"/>
            <a:ext cx="59604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a:t>※「自治体」とは、都道府県や市区町村などのことだよ。</a:t>
            </a:r>
            <a:endParaRPr/>
          </a:p>
        </p:txBody>
      </p:sp>
      <p:pic>
        <p:nvPicPr>
          <p:cNvPr id="193" name="Google Shape;193;p26"/>
          <p:cNvPicPr preferRelativeResize="0"/>
          <p:nvPr/>
        </p:nvPicPr>
        <p:blipFill>
          <a:blip r:embed="rId3">
            <a:alphaModFix/>
          </a:blip>
          <a:stretch>
            <a:fillRect/>
          </a:stretch>
        </p:blipFill>
        <p:spPr>
          <a:xfrm>
            <a:off x="131125" y="1217475"/>
            <a:ext cx="4483202" cy="25468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p:nvPr/>
        </p:nvSpPr>
        <p:spPr>
          <a:xfrm>
            <a:off x="9400" y="0"/>
            <a:ext cx="9144000" cy="51435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5097075" y="65000"/>
            <a:ext cx="39552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a:t>　　年　　組　名前：</a:t>
            </a:r>
            <a:endParaRPr/>
          </a:p>
        </p:txBody>
      </p:sp>
      <p:sp>
        <p:nvSpPr>
          <p:cNvPr id="200" name="Google Shape;200;p27"/>
          <p:cNvSpPr/>
          <p:nvPr/>
        </p:nvSpPr>
        <p:spPr>
          <a:xfrm>
            <a:off x="90400" y="734000"/>
            <a:ext cx="8982000" cy="1689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90400" y="3214700"/>
            <a:ext cx="8953500" cy="18177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7"/>
          <p:cNvSpPr txBox="1"/>
          <p:nvPr/>
        </p:nvSpPr>
        <p:spPr>
          <a:xfrm>
            <a:off x="9275" y="-18575"/>
            <a:ext cx="430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ワークシートA「自治体レベルで対策を考えよう」</a:t>
            </a:r>
            <a:endParaRPr/>
          </a:p>
        </p:txBody>
      </p:sp>
      <p:sp>
        <p:nvSpPr>
          <p:cNvPr id="203" name="Google Shape;203;p27"/>
          <p:cNvSpPr/>
          <p:nvPr/>
        </p:nvSpPr>
        <p:spPr>
          <a:xfrm>
            <a:off x="90400" y="2484350"/>
            <a:ext cx="2646900" cy="669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txBox="1"/>
          <p:nvPr/>
        </p:nvSpPr>
        <p:spPr>
          <a:xfrm>
            <a:off x="2737300" y="2661038"/>
            <a:ext cx="4308000" cy="49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ja" sz="2000" b="1"/>
              <a:t>になったつもりで考える！</a:t>
            </a:r>
            <a:endParaRPr sz="2000" b="1"/>
          </a:p>
        </p:txBody>
      </p:sp>
      <p:sp>
        <p:nvSpPr>
          <p:cNvPr id="205" name="Google Shape;205;p27"/>
          <p:cNvSpPr/>
          <p:nvPr/>
        </p:nvSpPr>
        <p:spPr>
          <a:xfrm>
            <a:off x="258425" y="744971"/>
            <a:ext cx="3456900" cy="4665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b="1"/>
              <a:t>1.  大雨が降ったら心配なことは？</a:t>
            </a:r>
            <a:endParaRPr b="1"/>
          </a:p>
        </p:txBody>
      </p:sp>
      <p:sp>
        <p:nvSpPr>
          <p:cNvPr id="206" name="Google Shape;206;p27"/>
          <p:cNvSpPr/>
          <p:nvPr/>
        </p:nvSpPr>
        <p:spPr>
          <a:xfrm>
            <a:off x="258425" y="3262946"/>
            <a:ext cx="3126600" cy="4665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b="1"/>
              <a:t>2. どんな対策が必要？</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p:nvPr/>
        </p:nvSpPr>
        <p:spPr>
          <a:xfrm>
            <a:off x="9400" y="0"/>
            <a:ext cx="9144000" cy="51435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5097075" y="65000"/>
            <a:ext cx="39552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a:t>　　年　　組　名前：</a:t>
            </a:r>
            <a:endParaRPr/>
          </a:p>
        </p:txBody>
      </p:sp>
      <p:sp>
        <p:nvSpPr>
          <p:cNvPr id="213" name="Google Shape;213;p28"/>
          <p:cNvSpPr/>
          <p:nvPr/>
        </p:nvSpPr>
        <p:spPr>
          <a:xfrm>
            <a:off x="90400" y="734000"/>
            <a:ext cx="8982000" cy="1689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90400" y="3214700"/>
            <a:ext cx="8953500" cy="18177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txBox="1"/>
          <p:nvPr/>
        </p:nvSpPr>
        <p:spPr>
          <a:xfrm>
            <a:off x="9275" y="-18575"/>
            <a:ext cx="430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ワークシートA「自治体レベルで対策を考えよう」</a:t>
            </a:r>
            <a:endParaRPr/>
          </a:p>
        </p:txBody>
      </p:sp>
      <p:sp>
        <p:nvSpPr>
          <p:cNvPr id="216" name="Google Shape;216;p28"/>
          <p:cNvSpPr/>
          <p:nvPr/>
        </p:nvSpPr>
        <p:spPr>
          <a:xfrm>
            <a:off x="90400" y="2484350"/>
            <a:ext cx="2646900" cy="669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a:solidFill>
                  <a:schemeClr val="dk1"/>
                </a:solidFill>
              </a:rPr>
              <a:t>県知事</a:t>
            </a:r>
            <a:endParaRPr/>
          </a:p>
        </p:txBody>
      </p:sp>
      <p:sp>
        <p:nvSpPr>
          <p:cNvPr id="217" name="Google Shape;217;p28"/>
          <p:cNvSpPr txBox="1"/>
          <p:nvPr/>
        </p:nvSpPr>
        <p:spPr>
          <a:xfrm>
            <a:off x="2737300" y="2661038"/>
            <a:ext cx="4308000" cy="49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ja" sz="2000" b="1"/>
              <a:t>になったつもりで考える！</a:t>
            </a:r>
            <a:endParaRPr sz="2000" b="1"/>
          </a:p>
        </p:txBody>
      </p:sp>
      <p:sp>
        <p:nvSpPr>
          <p:cNvPr id="218" name="Google Shape;218;p28"/>
          <p:cNvSpPr/>
          <p:nvPr/>
        </p:nvSpPr>
        <p:spPr>
          <a:xfrm>
            <a:off x="258425" y="744971"/>
            <a:ext cx="3456900" cy="4665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chemeClr val="dk1"/>
                </a:solidFill>
              </a:rPr>
              <a:t>1.  大雨が降ったら心配なことは？</a:t>
            </a:r>
            <a:endParaRPr b="1"/>
          </a:p>
        </p:txBody>
      </p:sp>
      <p:sp>
        <p:nvSpPr>
          <p:cNvPr id="219" name="Google Shape;219;p28"/>
          <p:cNvSpPr/>
          <p:nvPr/>
        </p:nvSpPr>
        <p:spPr>
          <a:xfrm>
            <a:off x="258425" y="3262946"/>
            <a:ext cx="3126600" cy="4665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b="1"/>
              <a:t>2. どんな対策が必要？</a:t>
            </a:r>
            <a:endParaRPr b="1"/>
          </a:p>
        </p:txBody>
      </p:sp>
      <p:sp>
        <p:nvSpPr>
          <p:cNvPr id="220" name="Google Shape;220;p28"/>
          <p:cNvSpPr txBox="1"/>
          <p:nvPr/>
        </p:nvSpPr>
        <p:spPr>
          <a:xfrm>
            <a:off x="98650" y="1135275"/>
            <a:ext cx="89535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600">
                <a:solidFill>
                  <a:schemeClr val="dk1"/>
                </a:solidFill>
              </a:rPr>
              <a:t>・家に水が入ってこないか心配。</a:t>
            </a:r>
            <a:endParaRPr sz="1600">
              <a:solidFill>
                <a:schemeClr val="dk1"/>
              </a:solidFill>
            </a:endParaRPr>
          </a:p>
          <a:p>
            <a:pPr marL="0" lvl="0" indent="0" algn="l" rtl="0">
              <a:spcBef>
                <a:spcPts val="0"/>
              </a:spcBef>
              <a:spcAft>
                <a:spcPts val="0"/>
              </a:spcAft>
              <a:buNone/>
            </a:pPr>
            <a:r>
              <a:rPr lang="ja" sz="1600">
                <a:solidFill>
                  <a:schemeClr val="dk1"/>
                </a:solidFill>
              </a:rPr>
              <a:t>・以前、マンションに水が入って停電や断水になったニュースを見たことがあり、心配。</a:t>
            </a:r>
            <a:endParaRPr sz="1600">
              <a:solidFill>
                <a:schemeClr val="dk1"/>
              </a:solidFill>
            </a:endParaRPr>
          </a:p>
          <a:p>
            <a:pPr marL="0" lvl="0" indent="0" algn="l" rtl="0">
              <a:spcBef>
                <a:spcPts val="0"/>
              </a:spcBef>
              <a:spcAft>
                <a:spcPts val="0"/>
              </a:spcAft>
              <a:buNone/>
            </a:pPr>
            <a:r>
              <a:rPr lang="ja" sz="1600">
                <a:solidFill>
                  <a:schemeClr val="dk1"/>
                </a:solidFill>
              </a:rPr>
              <a:t>・近くに大きな川があるので、河川の氾濫が心配。</a:t>
            </a:r>
            <a:endParaRPr sz="1600">
              <a:solidFill>
                <a:schemeClr val="dk1"/>
              </a:solidFill>
            </a:endParaRPr>
          </a:p>
          <a:p>
            <a:pPr marL="0" lvl="0" indent="0" algn="l" rtl="0">
              <a:spcBef>
                <a:spcPts val="0"/>
              </a:spcBef>
              <a:spcAft>
                <a:spcPts val="0"/>
              </a:spcAft>
              <a:buNone/>
            </a:pPr>
            <a:r>
              <a:rPr lang="ja" sz="1600">
                <a:solidFill>
                  <a:schemeClr val="dk1"/>
                </a:solidFill>
              </a:rPr>
              <a:t>・近所に崖があるので、崩れてこないか心配。</a:t>
            </a:r>
            <a:endParaRPr sz="1600">
              <a:solidFill>
                <a:schemeClr val="dk1"/>
              </a:solidFill>
            </a:endParaRPr>
          </a:p>
        </p:txBody>
      </p:sp>
      <p:sp>
        <p:nvSpPr>
          <p:cNvPr id="221" name="Google Shape;221;p28"/>
          <p:cNvSpPr txBox="1"/>
          <p:nvPr/>
        </p:nvSpPr>
        <p:spPr>
          <a:xfrm>
            <a:off x="98650" y="3660400"/>
            <a:ext cx="89820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600">
                <a:solidFill>
                  <a:schemeClr val="dk1"/>
                </a:solidFill>
              </a:rPr>
              <a:t>・土のう袋など、浸水を防げるグッズを用意して、浸水のおそれのある家庭に配る。</a:t>
            </a:r>
            <a:endParaRPr sz="1600">
              <a:solidFill>
                <a:schemeClr val="dk1"/>
              </a:solidFill>
            </a:endParaRPr>
          </a:p>
          <a:p>
            <a:pPr marL="0" lvl="0" indent="0" algn="l" rtl="0">
              <a:spcBef>
                <a:spcPts val="0"/>
              </a:spcBef>
              <a:spcAft>
                <a:spcPts val="0"/>
              </a:spcAft>
              <a:buNone/>
            </a:pPr>
            <a:r>
              <a:rPr lang="ja" sz="1600">
                <a:solidFill>
                  <a:schemeClr val="dk1"/>
                </a:solidFill>
              </a:rPr>
              <a:t>・停電になってもすぐに使えるように、非常用の発電装置を自治体ごとに設置する。</a:t>
            </a:r>
            <a:endParaRPr sz="1600">
              <a:solidFill>
                <a:schemeClr val="dk1"/>
              </a:solidFill>
            </a:endParaRPr>
          </a:p>
          <a:p>
            <a:pPr marL="0" lvl="0" indent="0" algn="l" rtl="0">
              <a:spcBef>
                <a:spcPts val="0"/>
              </a:spcBef>
              <a:spcAft>
                <a:spcPts val="0"/>
              </a:spcAft>
              <a:buNone/>
            </a:pPr>
            <a:r>
              <a:rPr lang="ja" sz="1600">
                <a:solidFill>
                  <a:schemeClr val="dk1"/>
                </a:solidFill>
              </a:rPr>
              <a:t>・河川が氾濫しないように、川の周りに堤防を作ったり、川の幅を広げたりしておく。</a:t>
            </a:r>
            <a:endParaRPr sz="1600">
              <a:solidFill>
                <a:schemeClr val="dk1"/>
              </a:solidFill>
            </a:endParaRPr>
          </a:p>
          <a:p>
            <a:pPr marL="0" lvl="0" indent="0" algn="l" rtl="0">
              <a:spcBef>
                <a:spcPts val="0"/>
              </a:spcBef>
              <a:spcAft>
                <a:spcPts val="0"/>
              </a:spcAft>
              <a:buNone/>
            </a:pPr>
            <a:r>
              <a:rPr lang="ja" sz="1600">
                <a:solidFill>
                  <a:schemeClr val="dk1"/>
                </a:solidFill>
              </a:rPr>
              <a:t>・崖崩れが起きそうな場所をあらかじめコンクリートなどで固めておく。</a:t>
            </a:r>
            <a:endParaRPr sz="1600">
              <a:solidFill>
                <a:schemeClr val="dk1"/>
              </a:solidFill>
            </a:endParaRPr>
          </a:p>
        </p:txBody>
      </p:sp>
      <p:sp>
        <p:nvSpPr>
          <p:cNvPr id="222" name="Google Shape;222;p28"/>
          <p:cNvSpPr txBox="1"/>
          <p:nvPr/>
        </p:nvSpPr>
        <p:spPr>
          <a:xfrm>
            <a:off x="83100" y="244425"/>
            <a:ext cx="2228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000" b="1">
                <a:solidFill>
                  <a:srgbClr val="FF0000"/>
                </a:solidFill>
              </a:rPr>
              <a:t>記入例</a:t>
            </a:r>
            <a:endParaRPr sz="3000" b="1">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29"/>
          <p:cNvGrpSpPr/>
          <p:nvPr/>
        </p:nvGrpSpPr>
        <p:grpSpPr>
          <a:xfrm>
            <a:off x="-9275" y="-18575"/>
            <a:ext cx="9153144" cy="5162100"/>
            <a:chOff x="-9275" y="-18575"/>
            <a:chExt cx="9144000" cy="5162100"/>
          </a:xfrm>
        </p:grpSpPr>
        <p:sp>
          <p:nvSpPr>
            <p:cNvPr id="228" name="Google Shape;228;p29"/>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発表</a:t>
            </a:r>
            <a:endParaRPr/>
          </a:p>
        </p:txBody>
      </p:sp>
      <p:sp>
        <p:nvSpPr>
          <p:cNvPr id="231" name="Google Shape;231;p29"/>
          <p:cNvSpPr txBox="1">
            <a:spLocks noGrp="1"/>
          </p:cNvSpPr>
          <p:nvPr>
            <p:ph type="body" idx="1"/>
          </p:nvPr>
        </p:nvSpPr>
        <p:spPr>
          <a:xfrm>
            <a:off x="311700" y="1152475"/>
            <a:ext cx="8520600" cy="2930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ja" sz="4800"/>
              <a:t>グループで考えた</a:t>
            </a:r>
            <a:endParaRPr sz="4800"/>
          </a:p>
          <a:p>
            <a:pPr marL="0" lvl="0" indent="0" algn="l" rtl="0">
              <a:spcBef>
                <a:spcPts val="1200"/>
              </a:spcBef>
              <a:spcAft>
                <a:spcPts val="0"/>
              </a:spcAft>
              <a:buNone/>
            </a:pPr>
            <a:r>
              <a:rPr lang="ja" sz="4800"/>
              <a:t>イチオシの対策を</a:t>
            </a:r>
            <a:endParaRPr sz="4800"/>
          </a:p>
          <a:p>
            <a:pPr marL="0" lvl="0" indent="0" algn="l" rtl="0">
              <a:spcBef>
                <a:spcPts val="1200"/>
              </a:spcBef>
              <a:spcAft>
                <a:spcPts val="1200"/>
              </a:spcAft>
              <a:buNone/>
            </a:pPr>
            <a:r>
              <a:rPr lang="ja" sz="4800"/>
              <a:t>クラス全体に発表しよう！</a:t>
            </a:r>
            <a:endParaRPr sz="4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30"/>
          <p:cNvGrpSpPr/>
          <p:nvPr/>
        </p:nvGrpSpPr>
        <p:grpSpPr>
          <a:xfrm>
            <a:off x="-9275" y="-18575"/>
            <a:ext cx="9153144" cy="5162100"/>
            <a:chOff x="-9275" y="-18575"/>
            <a:chExt cx="9144000" cy="5162100"/>
          </a:xfrm>
        </p:grpSpPr>
        <p:sp>
          <p:nvSpPr>
            <p:cNvPr id="237" name="Google Shape;237;p30"/>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振り返り</a:t>
            </a:r>
            <a:endParaRPr/>
          </a:p>
        </p:txBody>
      </p:sp>
      <p:sp>
        <p:nvSpPr>
          <p:cNvPr id="240" name="Google Shape;240;p30"/>
          <p:cNvSpPr txBox="1">
            <a:spLocks noGrp="1"/>
          </p:cNvSpPr>
          <p:nvPr>
            <p:ph type="body" idx="1"/>
          </p:nvPr>
        </p:nvSpPr>
        <p:spPr>
          <a:xfrm>
            <a:off x="311700" y="1152475"/>
            <a:ext cx="8520600" cy="2930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ja" sz="4800"/>
              <a:t>初めて知ったこと、</a:t>
            </a:r>
            <a:endParaRPr sz="4800"/>
          </a:p>
          <a:p>
            <a:pPr marL="0" lvl="0" indent="0" algn="l" rtl="0">
              <a:spcBef>
                <a:spcPts val="1200"/>
              </a:spcBef>
              <a:spcAft>
                <a:spcPts val="0"/>
              </a:spcAft>
              <a:buClr>
                <a:schemeClr val="dk1"/>
              </a:buClr>
              <a:buSzPts val="1100"/>
              <a:buFont typeface="Arial"/>
              <a:buNone/>
            </a:pPr>
            <a:r>
              <a:rPr lang="ja" sz="4800"/>
              <a:t>大事だなと思ったことなど</a:t>
            </a:r>
            <a:endParaRPr sz="4800"/>
          </a:p>
          <a:p>
            <a:pPr marL="0" lvl="0" indent="0" algn="l" rtl="0">
              <a:spcBef>
                <a:spcPts val="1200"/>
              </a:spcBef>
              <a:spcAft>
                <a:spcPts val="1200"/>
              </a:spcAft>
              <a:buClr>
                <a:schemeClr val="dk1"/>
              </a:buClr>
              <a:buSzPts val="1100"/>
              <a:buFont typeface="Arial"/>
              <a:buNone/>
            </a:pPr>
            <a:r>
              <a:rPr lang="ja" sz="4800"/>
              <a:t>今日学んだことを書こう！</a:t>
            </a:r>
            <a:endParaRPr sz="4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p:nvPr/>
        </p:nvSpPr>
        <p:spPr>
          <a:xfrm>
            <a:off x="9400" y="0"/>
            <a:ext cx="9144000" cy="51435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5097075" y="65000"/>
            <a:ext cx="39552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a:t>　　年　　組　名前：</a:t>
            </a:r>
            <a:endParaRPr/>
          </a:p>
        </p:txBody>
      </p:sp>
      <p:sp>
        <p:nvSpPr>
          <p:cNvPr id="247" name="Google Shape;247;p31"/>
          <p:cNvSpPr/>
          <p:nvPr/>
        </p:nvSpPr>
        <p:spPr>
          <a:xfrm>
            <a:off x="51850" y="863200"/>
            <a:ext cx="48981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初めて知ったことや大事だなと思ったことを書こう</a:t>
            </a:r>
            <a:endParaRPr b="1"/>
          </a:p>
        </p:txBody>
      </p:sp>
      <p:sp>
        <p:nvSpPr>
          <p:cNvPr id="248" name="Google Shape;248;p31"/>
          <p:cNvSpPr/>
          <p:nvPr/>
        </p:nvSpPr>
        <p:spPr>
          <a:xfrm>
            <a:off x="51850" y="1448350"/>
            <a:ext cx="9000300" cy="35838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9" name="Google Shape;249;p31"/>
          <p:cNvCxnSpPr/>
          <p:nvPr/>
        </p:nvCxnSpPr>
        <p:spPr>
          <a:xfrm>
            <a:off x="521583" y="1892075"/>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250" name="Google Shape;250;p31"/>
          <p:cNvCxnSpPr/>
          <p:nvPr/>
        </p:nvCxnSpPr>
        <p:spPr>
          <a:xfrm>
            <a:off x="502661" y="2397300"/>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251" name="Google Shape;251;p31"/>
          <p:cNvCxnSpPr/>
          <p:nvPr/>
        </p:nvCxnSpPr>
        <p:spPr>
          <a:xfrm>
            <a:off x="531045" y="2902525"/>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252" name="Google Shape;252;p31"/>
          <p:cNvCxnSpPr/>
          <p:nvPr/>
        </p:nvCxnSpPr>
        <p:spPr>
          <a:xfrm>
            <a:off x="512122" y="3407750"/>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253" name="Google Shape;253;p31"/>
          <p:cNvCxnSpPr/>
          <p:nvPr/>
        </p:nvCxnSpPr>
        <p:spPr>
          <a:xfrm>
            <a:off x="535776" y="3912975"/>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254" name="Google Shape;254;p31"/>
          <p:cNvCxnSpPr/>
          <p:nvPr/>
        </p:nvCxnSpPr>
        <p:spPr>
          <a:xfrm>
            <a:off x="516853" y="4418200"/>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255" name="Google Shape;255;p31"/>
          <p:cNvCxnSpPr/>
          <p:nvPr/>
        </p:nvCxnSpPr>
        <p:spPr>
          <a:xfrm>
            <a:off x="545237" y="4923425"/>
            <a:ext cx="8098800" cy="9300"/>
          </a:xfrm>
          <a:prstGeom prst="straightConnector1">
            <a:avLst/>
          </a:prstGeom>
          <a:noFill/>
          <a:ln w="9525" cap="flat" cmpd="sng">
            <a:solidFill>
              <a:schemeClr val="dk2"/>
            </a:solidFill>
            <a:prstDash val="dot"/>
            <a:round/>
            <a:headEnd type="none" w="med" len="med"/>
            <a:tailEnd type="none" w="med" len="med"/>
          </a:ln>
        </p:spPr>
      </p:cxnSp>
      <p:sp>
        <p:nvSpPr>
          <p:cNvPr id="256" name="Google Shape;256;p31"/>
          <p:cNvSpPr txBox="1"/>
          <p:nvPr/>
        </p:nvSpPr>
        <p:spPr>
          <a:xfrm>
            <a:off x="9275" y="-18575"/>
            <a:ext cx="430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ワークシート「振り返り」</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pSp>
        <p:nvGrpSpPr>
          <p:cNvPr id="59" name="Google Shape;59;p14"/>
          <p:cNvGrpSpPr/>
          <p:nvPr/>
        </p:nvGrpSpPr>
        <p:grpSpPr>
          <a:xfrm>
            <a:off x="-9275" y="-18575"/>
            <a:ext cx="9153144" cy="5162100"/>
            <a:chOff x="-9275" y="-18575"/>
            <a:chExt cx="9144000" cy="5162100"/>
          </a:xfrm>
        </p:grpSpPr>
        <p:sp>
          <p:nvSpPr>
            <p:cNvPr id="60" name="Google Shape;60;p14"/>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14"/>
          <p:cNvSpPr txBox="1">
            <a:spLocks noGrp="1"/>
          </p:cNvSpPr>
          <p:nvPr>
            <p:ph type="title"/>
          </p:nvPr>
        </p:nvSpPr>
        <p:spPr>
          <a:xfrm>
            <a:off x="311700" y="85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クイズ①</a:t>
            </a:r>
            <a:endParaRPr/>
          </a:p>
        </p:txBody>
      </p:sp>
      <p:sp>
        <p:nvSpPr>
          <p:cNvPr id="63" name="Google Shape;63;p14"/>
          <p:cNvSpPr txBox="1">
            <a:spLocks noGrp="1"/>
          </p:cNvSpPr>
          <p:nvPr>
            <p:ph type="body" idx="1"/>
          </p:nvPr>
        </p:nvSpPr>
        <p:spPr>
          <a:xfrm>
            <a:off x="311700" y="605050"/>
            <a:ext cx="8520600" cy="38751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ja" sz="2500">
                <a:highlight>
                  <a:srgbClr val="FFE599"/>
                </a:highlight>
              </a:rPr>
              <a:t>地球は温暖化している</a:t>
            </a:r>
            <a:r>
              <a:rPr lang="ja" sz="2500"/>
              <a:t>と言われています。</a:t>
            </a:r>
            <a:endParaRPr sz="2500"/>
          </a:p>
          <a:p>
            <a:pPr marL="0" lvl="0" indent="0" algn="l" rtl="0">
              <a:spcBef>
                <a:spcPts val="1200"/>
              </a:spcBef>
              <a:spcAft>
                <a:spcPts val="0"/>
              </a:spcAft>
              <a:buNone/>
            </a:pPr>
            <a:r>
              <a:rPr lang="ja" sz="4000"/>
              <a:t>21世紀末頃の気温は</a:t>
            </a:r>
            <a:br>
              <a:rPr lang="ja" sz="4000"/>
            </a:br>
            <a:r>
              <a:rPr lang="ja" sz="4000"/>
              <a:t>今とくらべてどうなる？</a:t>
            </a:r>
            <a:endParaRPr sz="4000"/>
          </a:p>
          <a:p>
            <a:pPr marL="0" lvl="0" indent="0" algn="l" rtl="0">
              <a:spcBef>
                <a:spcPts val="1200"/>
              </a:spcBef>
              <a:spcAft>
                <a:spcPts val="1200"/>
              </a:spcAft>
              <a:buNone/>
            </a:pPr>
            <a:r>
              <a:rPr lang="ja" sz="3000" b="1">
                <a:solidFill>
                  <a:srgbClr val="FF9900"/>
                </a:solidFill>
              </a:rPr>
              <a:t>　A. 変わらない</a:t>
            </a:r>
            <a:br>
              <a:rPr lang="ja" sz="3000" b="1">
                <a:solidFill>
                  <a:srgbClr val="FF9900"/>
                </a:solidFill>
              </a:rPr>
            </a:br>
            <a:r>
              <a:rPr lang="ja" sz="3000" b="1">
                <a:solidFill>
                  <a:srgbClr val="FF9900"/>
                </a:solidFill>
              </a:rPr>
              <a:t>　B. 約2〜4℃上がる</a:t>
            </a:r>
            <a:br>
              <a:rPr lang="ja" sz="3000" b="1">
                <a:solidFill>
                  <a:srgbClr val="FF9900"/>
                </a:solidFill>
              </a:rPr>
            </a:br>
            <a:r>
              <a:rPr lang="ja" sz="3000" b="1">
                <a:solidFill>
                  <a:srgbClr val="FF9900"/>
                </a:solidFill>
              </a:rPr>
              <a:t>　C. 約8〜10℃上がる</a:t>
            </a:r>
            <a:endParaRPr sz="3000" b="1">
              <a:solidFill>
                <a:srgbClr val="FF99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1" name="Google Shape;261;p32"/>
          <p:cNvGrpSpPr/>
          <p:nvPr/>
        </p:nvGrpSpPr>
        <p:grpSpPr>
          <a:xfrm>
            <a:off x="-9275" y="-18575"/>
            <a:ext cx="9153144" cy="5162100"/>
            <a:chOff x="-9275" y="-18575"/>
            <a:chExt cx="9144000" cy="5162100"/>
          </a:xfrm>
        </p:grpSpPr>
        <p:sp>
          <p:nvSpPr>
            <p:cNvPr id="262" name="Google Shape;262;p32"/>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宿題</a:t>
            </a:r>
            <a:endParaRPr/>
          </a:p>
        </p:txBody>
      </p:sp>
      <p:sp>
        <p:nvSpPr>
          <p:cNvPr id="265" name="Google Shape;265;p32"/>
          <p:cNvSpPr txBox="1">
            <a:spLocks noGrp="1"/>
          </p:cNvSpPr>
          <p:nvPr>
            <p:ph type="body" idx="1"/>
          </p:nvPr>
        </p:nvSpPr>
        <p:spPr>
          <a:xfrm>
            <a:off x="311700" y="1152475"/>
            <a:ext cx="8520600" cy="34725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ja" sz="4800"/>
              <a:t>大人の人に</a:t>
            </a:r>
            <a:br>
              <a:rPr lang="ja" sz="4800"/>
            </a:br>
            <a:r>
              <a:rPr lang="ja" sz="4800"/>
              <a:t>子どもの頃の自然災害</a:t>
            </a:r>
            <a:br>
              <a:rPr lang="ja" sz="4800"/>
            </a:br>
            <a:r>
              <a:rPr lang="ja" sz="4800"/>
              <a:t>について</a:t>
            </a:r>
            <a:br>
              <a:rPr lang="ja" sz="4800"/>
            </a:br>
            <a:r>
              <a:rPr lang="ja" sz="4800"/>
              <a:t>聞き取りしてこよう！</a:t>
            </a: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p:nvPr/>
        </p:nvSpPr>
        <p:spPr>
          <a:xfrm>
            <a:off x="9400" y="0"/>
            <a:ext cx="9144000" cy="51435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5097075" y="65000"/>
            <a:ext cx="39552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a:t>　　年　　組　名前：</a:t>
            </a:r>
            <a:endParaRPr/>
          </a:p>
        </p:txBody>
      </p:sp>
      <p:sp>
        <p:nvSpPr>
          <p:cNvPr id="272" name="Google Shape;272;p33"/>
          <p:cNvSpPr/>
          <p:nvPr/>
        </p:nvSpPr>
        <p:spPr>
          <a:xfrm>
            <a:off x="83100" y="9435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話をしてくれた人</a:t>
            </a:r>
            <a:endParaRPr b="1"/>
          </a:p>
        </p:txBody>
      </p:sp>
      <p:sp>
        <p:nvSpPr>
          <p:cNvPr id="273" name="Google Shape;273;p33"/>
          <p:cNvSpPr/>
          <p:nvPr/>
        </p:nvSpPr>
        <p:spPr>
          <a:xfrm>
            <a:off x="2162725" y="943525"/>
            <a:ext cx="1996500" cy="3489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
        <p:nvSpPr>
          <p:cNvPr id="274" name="Google Shape;274;p33"/>
          <p:cNvSpPr txBox="1"/>
          <p:nvPr/>
        </p:nvSpPr>
        <p:spPr>
          <a:xfrm>
            <a:off x="9275" y="-18575"/>
            <a:ext cx="4716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ワークシート　宿題：大人の人に聞き取り！</a:t>
            </a:r>
            <a:endParaRPr/>
          </a:p>
          <a:p>
            <a:pPr marL="0" lvl="0" indent="0" algn="l" rtl="0">
              <a:spcBef>
                <a:spcPts val="0"/>
              </a:spcBef>
              <a:spcAft>
                <a:spcPts val="0"/>
              </a:spcAft>
              <a:buNone/>
            </a:pPr>
            <a:r>
              <a:rPr lang="ja" sz="1600" b="1"/>
              <a:t>「子どもの頃、どんな自然災害があった？」</a:t>
            </a:r>
            <a:endParaRPr sz="1600" b="1"/>
          </a:p>
        </p:txBody>
      </p:sp>
      <p:sp>
        <p:nvSpPr>
          <p:cNvPr id="275" name="Google Shape;275;p33"/>
          <p:cNvSpPr/>
          <p:nvPr/>
        </p:nvSpPr>
        <p:spPr>
          <a:xfrm>
            <a:off x="51850" y="2335825"/>
            <a:ext cx="4447200" cy="27726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t>どんな自然災害があった？</a:t>
            </a:r>
            <a:endParaRPr b="1"/>
          </a:p>
          <a:p>
            <a:pPr marL="0" lvl="0" indent="0" algn="l" rtl="0">
              <a:spcBef>
                <a:spcPts val="0"/>
              </a:spcBef>
              <a:spcAft>
                <a:spcPts val="0"/>
              </a:spcAft>
              <a:buNone/>
            </a:pPr>
            <a:r>
              <a:rPr lang="ja" b="1"/>
              <a:t>被害の規模や様子はどうだった？</a:t>
            </a:r>
            <a:endParaRPr b="1"/>
          </a:p>
        </p:txBody>
      </p:sp>
      <p:sp>
        <p:nvSpPr>
          <p:cNvPr id="276" name="Google Shape;276;p33"/>
          <p:cNvSpPr/>
          <p:nvPr/>
        </p:nvSpPr>
        <p:spPr>
          <a:xfrm>
            <a:off x="83100" y="14076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何歳のころ？</a:t>
            </a:r>
            <a:endParaRPr b="1"/>
          </a:p>
        </p:txBody>
      </p:sp>
      <p:sp>
        <p:nvSpPr>
          <p:cNvPr id="277" name="Google Shape;277;p33"/>
          <p:cNvSpPr/>
          <p:nvPr/>
        </p:nvSpPr>
        <p:spPr>
          <a:xfrm>
            <a:off x="2162725" y="1407625"/>
            <a:ext cx="1996500" cy="3489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
        <p:nvSpPr>
          <p:cNvPr id="278" name="Google Shape;278;p33"/>
          <p:cNvSpPr/>
          <p:nvPr/>
        </p:nvSpPr>
        <p:spPr>
          <a:xfrm>
            <a:off x="83100" y="18717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西暦何年ぐらい？</a:t>
            </a:r>
            <a:endParaRPr b="1"/>
          </a:p>
        </p:txBody>
      </p:sp>
      <p:sp>
        <p:nvSpPr>
          <p:cNvPr id="279" name="Google Shape;279;p33"/>
          <p:cNvSpPr/>
          <p:nvPr/>
        </p:nvSpPr>
        <p:spPr>
          <a:xfrm>
            <a:off x="2162725" y="1871725"/>
            <a:ext cx="1996500" cy="3489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
        <p:nvSpPr>
          <p:cNvPr id="280" name="Google Shape;280;p33"/>
          <p:cNvSpPr/>
          <p:nvPr/>
        </p:nvSpPr>
        <p:spPr>
          <a:xfrm>
            <a:off x="4636325" y="9435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話をしてくれた人</a:t>
            </a:r>
            <a:endParaRPr b="1"/>
          </a:p>
        </p:txBody>
      </p:sp>
      <p:sp>
        <p:nvSpPr>
          <p:cNvPr id="281" name="Google Shape;281;p33"/>
          <p:cNvSpPr/>
          <p:nvPr/>
        </p:nvSpPr>
        <p:spPr>
          <a:xfrm>
            <a:off x="6715950" y="943525"/>
            <a:ext cx="1996500" cy="3489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
        <p:nvSpPr>
          <p:cNvPr id="282" name="Google Shape;282;p33"/>
          <p:cNvSpPr/>
          <p:nvPr/>
        </p:nvSpPr>
        <p:spPr>
          <a:xfrm>
            <a:off x="4605075" y="2335825"/>
            <a:ext cx="4447200" cy="27726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chemeClr val="dk1"/>
                </a:solidFill>
              </a:rPr>
              <a:t>どんな自然災害があった？</a:t>
            </a:r>
            <a:endParaRPr b="1">
              <a:solidFill>
                <a:schemeClr val="dk1"/>
              </a:solidFill>
            </a:endParaRPr>
          </a:p>
          <a:p>
            <a:pPr marL="0" lvl="0" indent="0" algn="l" rtl="0">
              <a:spcBef>
                <a:spcPts val="0"/>
              </a:spcBef>
              <a:spcAft>
                <a:spcPts val="0"/>
              </a:spcAft>
              <a:buClr>
                <a:schemeClr val="dk1"/>
              </a:buClr>
              <a:buSzPts val="1100"/>
              <a:buFont typeface="Arial"/>
              <a:buNone/>
            </a:pPr>
            <a:r>
              <a:rPr lang="ja" b="1">
                <a:solidFill>
                  <a:schemeClr val="dk1"/>
                </a:solidFill>
              </a:rPr>
              <a:t>被害の規模や様子はどうだった？</a:t>
            </a:r>
            <a:endParaRPr b="1">
              <a:solidFill>
                <a:schemeClr val="dk1"/>
              </a:solidFill>
            </a:endParaRPr>
          </a:p>
        </p:txBody>
      </p:sp>
      <p:sp>
        <p:nvSpPr>
          <p:cNvPr id="283" name="Google Shape;283;p33"/>
          <p:cNvSpPr/>
          <p:nvPr/>
        </p:nvSpPr>
        <p:spPr>
          <a:xfrm>
            <a:off x="4636325" y="14076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何歳のころ？</a:t>
            </a:r>
            <a:endParaRPr b="1"/>
          </a:p>
        </p:txBody>
      </p:sp>
      <p:sp>
        <p:nvSpPr>
          <p:cNvPr id="284" name="Google Shape;284;p33"/>
          <p:cNvSpPr/>
          <p:nvPr/>
        </p:nvSpPr>
        <p:spPr>
          <a:xfrm>
            <a:off x="6715950" y="1407625"/>
            <a:ext cx="1996500" cy="3489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
        <p:nvSpPr>
          <p:cNvPr id="285" name="Google Shape;285;p33"/>
          <p:cNvSpPr/>
          <p:nvPr/>
        </p:nvSpPr>
        <p:spPr>
          <a:xfrm>
            <a:off x="4636325" y="18717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西暦何年ぐらい？</a:t>
            </a:r>
            <a:endParaRPr b="1"/>
          </a:p>
        </p:txBody>
      </p:sp>
      <p:sp>
        <p:nvSpPr>
          <p:cNvPr id="286" name="Google Shape;286;p33"/>
          <p:cNvSpPr/>
          <p:nvPr/>
        </p:nvSpPr>
        <p:spPr>
          <a:xfrm>
            <a:off x="6715950" y="1871725"/>
            <a:ext cx="1996500" cy="3489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
        <p:nvSpPr>
          <p:cNvPr id="287" name="Google Shape;287;p33"/>
          <p:cNvSpPr txBox="1"/>
          <p:nvPr/>
        </p:nvSpPr>
        <p:spPr>
          <a:xfrm>
            <a:off x="139275" y="534650"/>
            <a:ext cx="141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一人目</a:t>
            </a:r>
            <a:endParaRPr/>
          </a:p>
        </p:txBody>
      </p:sp>
      <p:sp>
        <p:nvSpPr>
          <p:cNvPr id="288" name="Google Shape;288;p33"/>
          <p:cNvSpPr txBox="1"/>
          <p:nvPr/>
        </p:nvSpPr>
        <p:spPr>
          <a:xfrm>
            <a:off x="4636325" y="534650"/>
            <a:ext cx="141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二人目</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4"/>
          <p:cNvSpPr/>
          <p:nvPr/>
        </p:nvSpPr>
        <p:spPr>
          <a:xfrm>
            <a:off x="9400" y="0"/>
            <a:ext cx="9144000" cy="51435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p:nvPr/>
        </p:nvSpPr>
        <p:spPr>
          <a:xfrm>
            <a:off x="5097075" y="65000"/>
            <a:ext cx="39552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a:t>　　年　　組　名前：</a:t>
            </a:r>
            <a:endParaRPr/>
          </a:p>
        </p:txBody>
      </p:sp>
      <p:sp>
        <p:nvSpPr>
          <p:cNvPr id="295" name="Google Shape;295;p34"/>
          <p:cNvSpPr/>
          <p:nvPr/>
        </p:nvSpPr>
        <p:spPr>
          <a:xfrm>
            <a:off x="83100" y="9435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話をしてくれた人</a:t>
            </a:r>
            <a:endParaRPr b="1"/>
          </a:p>
        </p:txBody>
      </p:sp>
      <p:sp>
        <p:nvSpPr>
          <p:cNvPr id="296" name="Google Shape;296;p34"/>
          <p:cNvSpPr/>
          <p:nvPr/>
        </p:nvSpPr>
        <p:spPr>
          <a:xfrm>
            <a:off x="2162725" y="9435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a:t>お父さん</a:t>
            </a:r>
            <a:endParaRPr/>
          </a:p>
        </p:txBody>
      </p:sp>
      <p:sp>
        <p:nvSpPr>
          <p:cNvPr id="297" name="Google Shape;297;p34"/>
          <p:cNvSpPr txBox="1"/>
          <p:nvPr/>
        </p:nvSpPr>
        <p:spPr>
          <a:xfrm>
            <a:off x="9275" y="-18575"/>
            <a:ext cx="4716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ja">
                <a:solidFill>
                  <a:schemeClr val="dk1"/>
                </a:solidFill>
              </a:rPr>
              <a:t>ワークシート　宿題：大人の人に聞き取り！</a:t>
            </a:r>
            <a:endParaRPr>
              <a:solidFill>
                <a:schemeClr val="dk1"/>
              </a:solidFill>
            </a:endParaRPr>
          </a:p>
          <a:p>
            <a:pPr marL="0" lvl="0" indent="0" algn="l" rtl="0">
              <a:spcBef>
                <a:spcPts val="0"/>
              </a:spcBef>
              <a:spcAft>
                <a:spcPts val="0"/>
              </a:spcAft>
              <a:buNone/>
            </a:pPr>
            <a:r>
              <a:rPr lang="ja" sz="1600" b="1">
                <a:solidFill>
                  <a:schemeClr val="dk1"/>
                </a:solidFill>
              </a:rPr>
              <a:t>「子どもの頃、どんな自然災害があった？」</a:t>
            </a:r>
            <a:endParaRPr>
              <a:solidFill>
                <a:schemeClr val="dk1"/>
              </a:solidFill>
            </a:endParaRPr>
          </a:p>
        </p:txBody>
      </p:sp>
      <p:sp>
        <p:nvSpPr>
          <p:cNvPr id="298" name="Google Shape;298;p34"/>
          <p:cNvSpPr/>
          <p:nvPr/>
        </p:nvSpPr>
        <p:spPr>
          <a:xfrm>
            <a:off x="51850" y="2335825"/>
            <a:ext cx="4447200" cy="27726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b="1">
                <a:solidFill>
                  <a:schemeClr val="dk1"/>
                </a:solidFill>
              </a:rPr>
              <a:t>どんな自然災害があった？</a:t>
            </a:r>
            <a:endParaRPr b="1">
              <a:solidFill>
                <a:schemeClr val="dk1"/>
              </a:solidFill>
            </a:endParaRPr>
          </a:p>
          <a:p>
            <a:pPr marL="0" lvl="0" indent="0" algn="l" rtl="0">
              <a:spcBef>
                <a:spcPts val="0"/>
              </a:spcBef>
              <a:spcAft>
                <a:spcPts val="0"/>
              </a:spcAft>
              <a:buClr>
                <a:schemeClr val="dk1"/>
              </a:buClr>
              <a:buSzPts val="1100"/>
              <a:buFont typeface="Arial"/>
              <a:buNone/>
            </a:pPr>
            <a:r>
              <a:rPr lang="ja" b="1">
                <a:solidFill>
                  <a:schemeClr val="dk1"/>
                </a:solidFill>
              </a:rPr>
              <a:t>被害の規模や様子はどうだった？</a:t>
            </a:r>
            <a:endParaRPr b="1">
              <a:solidFill>
                <a:schemeClr val="dk1"/>
              </a:solidFill>
            </a:endParaRPr>
          </a:p>
          <a:p>
            <a:pPr marL="0" lvl="0" indent="0" algn="l" rtl="0">
              <a:spcBef>
                <a:spcPts val="0"/>
              </a:spcBef>
              <a:spcAft>
                <a:spcPts val="0"/>
              </a:spcAft>
              <a:buNone/>
            </a:pPr>
            <a:endParaRPr b="1"/>
          </a:p>
        </p:txBody>
      </p:sp>
      <p:sp>
        <p:nvSpPr>
          <p:cNvPr id="299" name="Google Shape;299;p34"/>
          <p:cNvSpPr/>
          <p:nvPr/>
        </p:nvSpPr>
        <p:spPr>
          <a:xfrm>
            <a:off x="83100" y="14076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何歳のころ？</a:t>
            </a:r>
            <a:endParaRPr b="1"/>
          </a:p>
        </p:txBody>
      </p:sp>
      <p:sp>
        <p:nvSpPr>
          <p:cNvPr id="300" name="Google Shape;300;p34"/>
          <p:cNvSpPr/>
          <p:nvPr/>
        </p:nvSpPr>
        <p:spPr>
          <a:xfrm>
            <a:off x="2162725" y="14076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a:t>小学生</a:t>
            </a:r>
            <a:endParaRPr/>
          </a:p>
        </p:txBody>
      </p:sp>
      <p:sp>
        <p:nvSpPr>
          <p:cNvPr id="301" name="Google Shape;301;p34"/>
          <p:cNvSpPr/>
          <p:nvPr/>
        </p:nvSpPr>
        <p:spPr>
          <a:xfrm>
            <a:off x="83100" y="18717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西暦何年ぐらい？</a:t>
            </a:r>
            <a:endParaRPr b="1"/>
          </a:p>
        </p:txBody>
      </p:sp>
      <p:sp>
        <p:nvSpPr>
          <p:cNvPr id="302" name="Google Shape;302;p34"/>
          <p:cNvSpPr/>
          <p:nvPr/>
        </p:nvSpPr>
        <p:spPr>
          <a:xfrm>
            <a:off x="2162725" y="18717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a:t>1990年代</a:t>
            </a:r>
            <a:endParaRPr/>
          </a:p>
        </p:txBody>
      </p:sp>
      <p:sp>
        <p:nvSpPr>
          <p:cNvPr id="303" name="Google Shape;303;p34"/>
          <p:cNvSpPr/>
          <p:nvPr/>
        </p:nvSpPr>
        <p:spPr>
          <a:xfrm>
            <a:off x="4636325" y="9435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話をしてくれた人</a:t>
            </a:r>
            <a:endParaRPr b="1"/>
          </a:p>
        </p:txBody>
      </p:sp>
      <p:sp>
        <p:nvSpPr>
          <p:cNvPr id="304" name="Google Shape;304;p34"/>
          <p:cNvSpPr/>
          <p:nvPr/>
        </p:nvSpPr>
        <p:spPr>
          <a:xfrm>
            <a:off x="6715950" y="9435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a:t>おばあちゃん</a:t>
            </a:r>
            <a:endParaRPr/>
          </a:p>
        </p:txBody>
      </p:sp>
      <p:sp>
        <p:nvSpPr>
          <p:cNvPr id="305" name="Google Shape;305;p34"/>
          <p:cNvSpPr/>
          <p:nvPr/>
        </p:nvSpPr>
        <p:spPr>
          <a:xfrm>
            <a:off x="4605075" y="2335825"/>
            <a:ext cx="4447200" cy="27726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b="1">
                <a:solidFill>
                  <a:schemeClr val="dk1"/>
                </a:solidFill>
              </a:rPr>
              <a:t>どんな自然災害があった？</a:t>
            </a:r>
            <a:endParaRPr b="1">
              <a:solidFill>
                <a:schemeClr val="dk1"/>
              </a:solidFill>
            </a:endParaRPr>
          </a:p>
          <a:p>
            <a:pPr marL="0" lvl="0" indent="0" algn="l" rtl="0">
              <a:spcBef>
                <a:spcPts val="0"/>
              </a:spcBef>
              <a:spcAft>
                <a:spcPts val="0"/>
              </a:spcAft>
              <a:buClr>
                <a:schemeClr val="dk1"/>
              </a:buClr>
              <a:buSzPts val="1100"/>
              <a:buFont typeface="Arial"/>
              <a:buNone/>
            </a:pPr>
            <a:r>
              <a:rPr lang="ja" b="1">
                <a:solidFill>
                  <a:schemeClr val="dk1"/>
                </a:solidFill>
              </a:rPr>
              <a:t>被害の規模や様子はどうだった？</a:t>
            </a:r>
            <a:endParaRPr b="1">
              <a:solidFill>
                <a:schemeClr val="dk1"/>
              </a:solidFill>
            </a:endParaRPr>
          </a:p>
          <a:p>
            <a:pPr marL="0" lvl="0" indent="0" algn="l" rtl="0">
              <a:spcBef>
                <a:spcPts val="0"/>
              </a:spcBef>
              <a:spcAft>
                <a:spcPts val="0"/>
              </a:spcAft>
              <a:buNone/>
            </a:pPr>
            <a:endParaRPr b="1"/>
          </a:p>
        </p:txBody>
      </p:sp>
      <p:sp>
        <p:nvSpPr>
          <p:cNvPr id="306" name="Google Shape;306;p34"/>
          <p:cNvSpPr/>
          <p:nvPr/>
        </p:nvSpPr>
        <p:spPr>
          <a:xfrm>
            <a:off x="4636325" y="14076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何歳のころ？</a:t>
            </a:r>
            <a:endParaRPr b="1"/>
          </a:p>
        </p:txBody>
      </p:sp>
      <p:sp>
        <p:nvSpPr>
          <p:cNvPr id="307" name="Google Shape;307;p34"/>
          <p:cNvSpPr/>
          <p:nvPr/>
        </p:nvSpPr>
        <p:spPr>
          <a:xfrm>
            <a:off x="6715950" y="14076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a:t>20歳くらい</a:t>
            </a:r>
            <a:endParaRPr/>
          </a:p>
        </p:txBody>
      </p:sp>
      <p:sp>
        <p:nvSpPr>
          <p:cNvPr id="308" name="Google Shape;308;p34"/>
          <p:cNvSpPr/>
          <p:nvPr/>
        </p:nvSpPr>
        <p:spPr>
          <a:xfrm>
            <a:off x="4636325" y="18717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西暦何年ぐらい？</a:t>
            </a:r>
            <a:endParaRPr b="1"/>
          </a:p>
        </p:txBody>
      </p:sp>
      <p:sp>
        <p:nvSpPr>
          <p:cNvPr id="309" name="Google Shape;309;p34"/>
          <p:cNvSpPr/>
          <p:nvPr/>
        </p:nvSpPr>
        <p:spPr>
          <a:xfrm>
            <a:off x="6715950" y="1871725"/>
            <a:ext cx="1996500" cy="348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a:t>1970年代</a:t>
            </a:r>
            <a:endParaRPr/>
          </a:p>
        </p:txBody>
      </p:sp>
      <p:sp>
        <p:nvSpPr>
          <p:cNvPr id="310" name="Google Shape;310;p34"/>
          <p:cNvSpPr txBox="1"/>
          <p:nvPr/>
        </p:nvSpPr>
        <p:spPr>
          <a:xfrm>
            <a:off x="3457950" y="65000"/>
            <a:ext cx="2228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000" b="1">
                <a:solidFill>
                  <a:srgbClr val="FF0000"/>
                </a:solidFill>
              </a:rPr>
              <a:t>記入例</a:t>
            </a:r>
            <a:endParaRPr sz="3000" b="1">
              <a:solidFill>
                <a:srgbClr val="FF0000"/>
              </a:solidFill>
            </a:endParaRPr>
          </a:p>
        </p:txBody>
      </p:sp>
      <p:sp>
        <p:nvSpPr>
          <p:cNvPr id="311" name="Google Shape;311;p34"/>
          <p:cNvSpPr txBox="1"/>
          <p:nvPr/>
        </p:nvSpPr>
        <p:spPr>
          <a:xfrm>
            <a:off x="209650" y="3091075"/>
            <a:ext cx="41316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・台風はあったけど、今みたいに避難警報が出るようなことはあまりなかった。</a:t>
            </a:r>
            <a:endParaRPr/>
          </a:p>
          <a:p>
            <a:pPr marL="0" lvl="0" indent="0" algn="l" rtl="0">
              <a:spcBef>
                <a:spcPts val="0"/>
              </a:spcBef>
              <a:spcAft>
                <a:spcPts val="0"/>
              </a:spcAft>
              <a:buNone/>
            </a:pPr>
            <a:r>
              <a:rPr lang="ja"/>
              <a:t>・停電や断水は何回か経験した。</a:t>
            </a:r>
            <a:endParaRPr/>
          </a:p>
          <a:p>
            <a:pPr marL="0" lvl="0" indent="0" algn="l" rtl="0">
              <a:spcBef>
                <a:spcPts val="0"/>
              </a:spcBef>
              <a:spcAft>
                <a:spcPts val="0"/>
              </a:spcAft>
              <a:buNone/>
            </a:pPr>
            <a:r>
              <a:rPr lang="ja"/>
              <a:t>・小さな土砂崩れとかもあったと思う。</a:t>
            </a:r>
            <a:endParaRPr/>
          </a:p>
          <a:p>
            <a:pPr marL="0" lvl="0" indent="0" algn="l" rtl="0">
              <a:spcBef>
                <a:spcPts val="0"/>
              </a:spcBef>
              <a:spcAft>
                <a:spcPts val="0"/>
              </a:spcAft>
              <a:buNone/>
            </a:pPr>
            <a:r>
              <a:rPr lang="ja"/>
              <a:t>・強く記憶に残っている災害はあまりない。</a:t>
            </a:r>
            <a:endParaRPr/>
          </a:p>
        </p:txBody>
      </p:sp>
      <p:sp>
        <p:nvSpPr>
          <p:cNvPr id="312" name="Google Shape;312;p34"/>
          <p:cNvSpPr txBox="1"/>
          <p:nvPr/>
        </p:nvSpPr>
        <p:spPr>
          <a:xfrm>
            <a:off x="4762875" y="2983375"/>
            <a:ext cx="41316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・大きな台風は数年に一度あったかな。</a:t>
            </a:r>
            <a:endParaRPr/>
          </a:p>
          <a:p>
            <a:pPr marL="0" lvl="0" indent="0" algn="l" rtl="0">
              <a:spcBef>
                <a:spcPts val="0"/>
              </a:spcBef>
              <a:spcAft>
                <a:spcPts val="0"/>
              </a:spcAft>
              <a:buNone/>
            </a:pPr>
            <a:r>
              <a:rPr lang="ja"/>
              <a:t>・川や山も今ほど整備されていなかったから、氾濫や土砂崩れはたまにあったと思う。でもそんなに大きな被害があった記憶はない。</a:t>
            </a:r>
            <a:endParaRPr/>
          </a:p>
          <a:p>
            <a:pPr marL="0" lvl="0" indent="0" algn="l" rtl="0">
              <a:spcBef>
                <a:spcPts val="0"/>
              </a:spcBef>
              <a:spcAft>
                <a:spcPts val="0"/>
              </a:spcAft>
              <a:buNone/>
            </a:pPr>
            <a:r>
              <a:rPr lang="ja"/>
              <a:t>・神奈川県は災害が少なく住みやすいところと言われていた。</a:t>
            </a:r>
            <a:endParaRPr/>
          </a:p>
        </p:txBody>
      </p:sp>
      <p:sp>
        <p:nvSpPr>
          <p:cNvPr id="313" name="Google Shape;313;p34"/>
          <p:cNvSpPr txBox="1"/>
          <p:nvPr/>
        </p:nvSpPr>
        <p:spPr>
          <a:xfrm>
            <a:off x="139275" y="534650"/>
            <a:ext cx="141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一人目</a:t>
            </a:r>
            <a:endParaRPr/>
          </a:p>
        </p:txBody>
      </p:sp>
      <p:sp>
        <p:nvSpPr>
          <p:cNvPr id="314" name="Google Shape;314;p34"/>
          <p:cNvSpPr txBox="1"/>
          <p:nvPr/>
        </p:nvSpPr>
        <p:spPr>
          <a:xfrm>
            <a:off x="4636325" y="534650"/>
            <a:ext cx="141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二人目</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35"/>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pSp>
        <p:nvGrpSpPr>
          <p:cNvPr id="324" name="Google Shape;324;p36"/>
          <p:cNvGrpSpPr/>
          <p:nvPr/>
        </p:nvGrpSpPr>
        <p:grpSpPr>
          <a:xfrm>
            <a:off x="-9275" y="-18575"/>
            <a:ext cx="9153144" cy="5162100"/>
            <a:chOff x="-9275" y="-18575"/>
            <a:chExt cx="9144000" cy="5162100"/>
          </a:xfrm>
        </p:grpSpPr>
        <p:sp>
          <p:nvSpPr>
            <p:cNvPr id="325" name="Google Shape;325;p36"/>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導入</a:t>
            </a:r>
            <a:endParaRPr/>
          </a:p>
        </p:txBody>
      </p:sp>
      <p:sp>
        <p:nvSpPr>
          <p:cNvPr id="328" name="Google Shape;328;p36"/>
          <p:cNvSpPr txBox="1">
            <a:spLocks noGrp="1"/>
          </p:cNvSpPr>
          <p:nvPr>
            <p:ph type="body" idx="1"/>
          </p:nvPr>
        </p:nvSpPr>
        <p:spPr>
          <a:xfrm>
            <a:off x="311700" y="1152475"/>
            <a:ext cx="8520600" cy="34725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ja" sz="4800"/>
              <a:t>前回は</a:t>
            </a:r>
            <a:br>
              <a:rPr lang="ja" sz="4800"/>
            </a:br>
            <a:r>
              <a:rPr lang="ja" sz="4800">
                <a:highlight>
                  <a:schemeClr val="accent6"/>
                </a:highlight>
              </a:rPr>
              <a:t>県知事になったつもりで</a:t>
            </a:r>
            <a:r>
              <a:rPr lang="ja" sz="4800"/>
              <a:t/>
            </a:r>
            <a:br>
              <a:rPr lang="ja" sz="4800"/>
            </a:br>
            <a:r>
              <a:rPr lang="ja" sz="4800"/>
              <a:t>みんなの住む地域でできる</a:t>
            </a:r>
            <a:br>
              <a:rPr lang="ja" sz="4800"/>
            </a:br>
            <a:r>
              <a:rPr lang="ja" sz="4800"/>
              <a:t>対策について考えました。</a:t>
            </a:r>
            <a:endParaRPr sz="4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37"/>
          <p:cNvGrpSpPr/>
          <p:nvPr/>
        </p:nvGrpSpPr>
        <p:grpSpPr>
          <a:xfrm>
            <a:off x="-9275" y="-18575"/>
            <a:ext cx="9153144" cy="5162100"/>
            <a:chOff x="-9275" y="-18575"/>
            <a:chExt cx="9144000" cy="5162100"/>
          </a:xfrm>
        </p:grpSpPr>
        <p:sp>
          <p:nvSpPr>
            <p:cNvPr id="334" name="Google Shape;334;p37"/>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動画視聴</a:t>
            </a:r>
            <a:endParaRPr/>
          </a:p>
        </p:txBody>
      </p:sp>
      <p:sp>
        <p:nvSpPr>
          <p:cNvPr id="337" name="Google Shape;337;p37"/>
          <p:cNvSpPr/>
          <p:nvPr/>
        </p:nvSpPr>
        <p:spPr>
          <a:xfrm>
            <a:off x="6041550" y="279675"/>
            <a:ext cx="2874300" cy="2097300"/>
          </a:xfrm>
          <a:prstGeom prst="wedgeEllipseCallout">
            <a:avLst>
              <a:gd name="adj1" fmla="val -49200"/>
              <a:gd name="adj2" fmla="val 50549"/>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600"/>
              <a:t>実際にはどんな</a:t>
            </a:r>
            <a:endParaRPr sz="1600"/>
          </a:p>
          <a:p>
            <a:pPr marL="0" lvl="0" indent="0" algn="ctr" rtl="0">
              <a:spcBef>
                <a:spcPts val="0"/>
              </a:spcBef>
              <a:spcAft>
                <a:spcPts val="0"/>
              </a:spcAft>
              <a:buNone/>
            </a:pPr>
            <a:r>
              <a:rPr lang="ja" sz="1600"/>
              <a:t>取り組みを</a:t>
            </a:r>
            <a:endParaRPr sz="1600"/>
          </a:p>
          <a:p>
            <a:pPr marL="0" lvl="0" indent="0" algn="ctr" rtl="0">
              <a:spcBef>
                <a:spcPts val="0"/>
              </a:spcBef>
              <a:spcAft>
                <a:spcPts val="0"/>
              </a:spcAft>
              <a:buNone/>
            </a:pPr>
            <a:r>
              <a:rPr lang="ja" sz="1600"/>
              <a:t>しているのか</a:t>
            </a:r>
            <a:endParaRPr sz="1600"/>
          </a:p>
          <a:p>
            <a:pPr marL="0" lvl="0" indent="0" algn="ctr" rtl="0">
              <a:spcBef>
                <a:spcPts val="0"/>
              </a:spcBef>
              <a:spcAft>
                <a:spcPts val="0"/>
              </a:spcAft>
              <a:buNone/>
            </a:pPr>
            <a:r>
              <a:rPr lang="ja" sz="1600"/>
              <a:t>動画で見てみよう！</a:t>
            </a:r>
            <a:endParaRPr sz="1600"/>
          </a:p>
        </p:txBody>
      </p:sp>
      <p:pic>
        <p:nvPicPr>
          <p:cNvPr id="338" name="Google Shape;338;p37" descr="主に小学生など、気候変動に関する知識や経験が十分ではない若年層を対象として、身近な気候変動影響である「自然災害」をテーマに、気候変動問題に対する関心や理解を深めるための学習教材動画です。&#10;本動画は、気候変動問題を学ぶための授業の導入部分等での活用も想定して作成しました。本動画を活用した授業の実施マニュアルを、下記サイトで公開していますのでご活用ください。&#10;&#10;■授業の実施マニュアル&#10;かながわ気候変動WEB KIDS 教員の方へ（活用マニュアル）&#10;https://www.pref.kanagawa.jp/osirase/0323/climate_change/kids/teacher/index.html&#10;&#10;■かながわ気候変動WEB KIDS&#10;上記マニュアルの他、学習の参考資料等を公開しています。&#10;https://www.pref.kanagawa.jp/osirase/0323/climate_change/kids/index.html&#10;&#10;■本動画の出演者&#10;はかせ：原 良丞さん&#10;おとこのこ：野澤 慧さん&#10;おんなのこ：小岩井 ことりさん&#10;&#10;■関連動画&#10;かながわ気候変動WEB KIDS 動画教材を見て学ぼう&#10;https://www.pref.kanagawa.jp/osirase/0323/climate_change/kids /movie/ index.html&#10;&#10;かながわ気候変動WEB 映像を見る（中学生以上向け）&#10;https://www.pref.kanagawa.jp/osirase/0323/climate_change/contents2/index.html&#10;&#10;この動画に関するお問い合わせは、環境科学センターへのお問い合わせフォームをご利用ください。&#10;https://www.pref.kanagawa.jp/div/0323/index.html" title="かながわ気候変動学習教材7 これからの自然災害にどう備える？">
            <a:hlinkClick r:id="rId3"/>
          </p:cNvPr>
          <p:cNvPicPr preferRelativeResize="0"/>
          <p:nvPr/>
        </p:nvPicPr>
        <p:blipFill>
          <a:blip r:embed="rId4">
            <a:alphaModFix/>
          </a:blip>
          <a:stretch>
            <a:fillRect/>
          </a:stretch>
        </p:blipFill>
        <p:spPr>
          <a:xfrm>
            <a:off x="717175" y="11598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3" name="Google Shape;343;p38"/>
          <p:cNvGrpSpPr/>
          <p:nvPr/>
        </p:nvGrpSpPr>
        <p:grpSpPr>
          <a:xfrm>
            <a:off x="-9275" y="-18575"/>
            <a:ext cx="9153144" cy="5162100"/>
            <a:chOff x="-9275" y="-18575"/>
            <a:chExt cx="9144000" cy="5162100"/>
          </a:xfrm>
        </p:grpSpPr>
        <p:sp>
          <p:nvSpPr>
            <p:cNvPr id="344" name="Google Shape;344;p38"/>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動画視聴</a:t>
            </a:r>
            <a:endParaRPr/>
          </a:p>
        </p:txBody>
      </p:sp>
      <p:sp>
        <p:nvSpPr>
          <p:cNvPr id="347" name="Google Shape;347;p38"/>
          <p:cNvSpPr txBox="1">
            <a:spLocks noGrp="1"/>
          </p:cNvSpPr>
          <p:nvPr>
            <p:ph type="body" idx="1"/>
          </p:nvPr>
        </p:nvSpPr>
        <p:spPr>
          <a:xfrm>
            <a:off x="311700" y="1152475"/>
            <a:ext cx="8520600" cy="2930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ja" sz="4800"/>
              <a:t>動画を見て</a:t>
            </a:r>
            <a:endParaRPr sz="4800"/>
          </a:p>
          <a:p>
            <a:pPr marL="0" lvl="0" indent="0" algn="l" rtl="0">
              <a:spcBef>
                <a:spcPts val="1200"/>
              </a:spcBef>
              <a:spcAft>
                <a:spcPts val="0"/>
              </a:spcAft>
              <a:buClr>
                <a:schemeClr val="dk1"/>
              </a:buClr>
              <a:buSzPts val="1100"/>
              <a:buFont typeface="Arial"/>
              <a:buNone/>
            </a:pPr>
            <a:r>
              <a:rPr lang="ja" sz="4800"/>
              <a:t>思ったことや考えたことを</a:t>
            </a:r>
            <a:endParaRPr sz="4800"/>
          </a:p>
          <a:p>
            <a:pPr marL="0" lvl="0" indent="0" algn="l" rtl="0">
              <a:spcBef>
                <a:spcPts val="1200"/>
              </a:spcBef>
              <a:spcAft>
                <a:spcPts val="1200"/>
              </a:spcAft>
              <a:buNone/>
            </a:pPr>
            <a:r>
              <a:rPr lang="ja" sz="4800"/>
              <a:t>隣の人と話そう！</a:t>
            </a:r>
            <a:endParaRPr sz="4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352" name="Google Shape;352;p39"/>
          <p:cNvGrpSpPr/>
          <p:nvPr/>
        </p:nvGrpSpPr>
        <p:grpSpPr>
          <a:xfrm>
            <a:off x="-9275" y="-18575"/>
            <a:ext cx="9153144" cy="5162100"/>
            <a:chOff x="-9275" y="-18575"/>
            <a:chExt cx="9144000" cy="5162100"/>
          </a:xfrm>
        </p:grpSpPr>
        <p:sp>
          <p:nvSpPr>
            <p:cNvPr id="353" name="Google Shape;353;p39"/>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9"/>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3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解説</a:t>
            </a:r>
            <a:endParaRPr/>
          </a:p>
        </p:txBody>
      </p:sp>
      <p:sp>
        <p:nvSpPr>
          <p:cNvPr id="356" name="Google Shape;356;p39"/>
          <p:cNvSpPr txBox="1">
            <a:spLocks noGrp="1"/>
          </p:cNvSpPr>
          <p:nvPr>
            <p:ph type="body" idx="1"/>
          </p:nvPr>
        </p:nvSpPr>
        <p:spPr>
          <a:xfrm>
            <a:off x="311700" y="1000075"/>
            <a:ext cx="8520600" cy="39465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ja" sz="2200"/>
              <a:t>神奈川県では</a:t>
            </a:r>
            <a:endParaRPr sz="2200"/>
          </a:p>
          <a:p>
            <a:pPr marL="457200" lvl="0" indent="-368300" algn="l" rtl="0">
              <a:spcBef>
                <a:spcPts val="1200"/>
              </a:spcBef>
              <a:spcAft>
                <a:spcPts val="0"/>
              </a:spcAft>
              <a:buSzPts val="2200"/>
              <a:buChar char="●"/>
            </a:pPr>
            <a:r>
              <a:rPr lang="ja" sz="2200"/>
              <a:t>河川の氾濫に備えて河道を拡げる工事</a:t>
            </a:r>
            <a:endParaRPr sz="2200"/>
          </a:p>
          <a:p>
            <a:pPr marL="457200" lvl="0" indent="-368300" algn="l" rtl="0">
              <a:spcBef>
                <a:spcPts val="0"/>
              </a:spcBef>
              <a:spcAft>
                <a:spcPts val="0"/>
              </a:spcAft>
              <a:buSzPts val="2200"/>
              <a:buChar char="●"/>
            </a:pPr>
            <a:r>
              <a:rPr lang="ja" sz="2200"/>
              <a:t>増水した際に一時的に水を貯められる「遊水池」の整備</a:t>
            </a:r>
            <a:endParaRPr sz="2200"/>
          </a:p>
          <a:p>
            <a:pPr marL="457200" lvl="0" indent="-368300" algn="l" rtl="0">
              <a:spcBef>
                <a:spcPts val="0"/>
              </a:spcBef>
              <a:spcAft>
                <a:spcPts val="0"/>
              </a:spcAft>
              <a:buSzPts val="2200"/>
              <a:buChar char="●"/>
            </a:pPr>
            <a:r>
              <a:rPr lang="ja" sz="2200"/>
              <a:t>土石流を防ぐ砂防工事</a:t>
            </a:r>
            <a:endParaRPr sz="2200"/>
          </a:p>
          <a:p>
            <a:pPr marL="457200" lvl="0" indent="-368300" algn="l" rtl="0">
              <a:spcBef>
                <a:spcPts val="0"/>
              </a:spcBef>
              <a:spcAft>
                <a:spcPts val="0"/>
              </a:spcAft>
              <a:buSzPts val="2200"/>
              <a:buChar char="●"/>
            </a:pPr>
            <a:r>
              <a:rPr lang="ja" sz="2200"/>
              <a:t>崖崩れの危険がある場所を指定し、急傾斜地崩壊対策工事</a:t>
            </a:r>
            <a:endParaRPr sz="2200"/>
          </a:p>
          <a:p>
            <a:pPr marL="457200" lvl="0" indent="-368300" algn="l" rtl="0">
              <a:spcBef>
                <a:spcPts val="0"/>
              </a:spcBef>
              <a:spcAft>
                <a:spcPts val="0"/>
              </a:spcAft>
              <a:buSzPts val="2200"/>
              <a:buChar char="●"/>
            </a:pPr>
            <a:r>
              <a:rPr lang="ja" sz="2200"/>
              <a:t>防災情報の提供（ポータルサイト、ハザードマップ、河川監視カメラの映像公開）</a:t>
            </a:r>
            <a:endParaRPr sz="2200"/>
          </a:p>
          <a:p>
            <a:pPr marL="457200" lvl="0" indent="-368300" algn="l" rtl="0">
              <a:spcBef>
                <a:spcPts val="0"/>
              </a:spcBef>
              <a:spcAft>
                <a:spcPts val="0"/>
              </a:spcAft>
              <a:buSzPts val="2200"/>
              <a:buChar char="●"/>
            </a:pPr>
            <a:r>
              <a:rPr lang="ja" sz="2200"/>
              <a:t>体験施設での体験学習</a:t>
            </a:r>
            <a:endParaRPr sz="2200"/>
          </a:p>
          <a:p>
            <a:pPr marL="0" lvl="0" indent="0" algn="l" rtl="0">
              <a:spcBef>
                <a:spcPts val="1200"/>
              </a:spcBef>
              <a:spcAft>
                <a:spcPts val="1200"/>
              </a:spcAft>
              <a:buNone/>
            </a:pPr>
            <a:r>
              <a:rPr lang="ja" sz="2200"/>
              <a:t>などの取り組みが行われているが、それでも十分ではない。</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Google Shape;361;p40"/>
          <p:cNvGrpSpPr/>
          <p:nvPr/>
        </p:nvGrpSpPr>
        <p:grpSpPr>
          <a:xfrm>
            <a:off x="-9275" y="-18575"/>
            <a:ext cx="9153144" cy="5162100"/>
            <a:chOff x="-9275" y="-18575"/>
            <a:chExt cx="9144000" cy="5162100"/>
          </a:xfrm>
        </p:grpSpPr>
        <p:sp>
          <p:nvSpPr>
            <p:cNvPr id="362" name="Google Shape;362;p40"/>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40"/>
          <p:cNvSpPr txBox="1">
            <a:spLocks noGrp="1"/>
          </p:cNvSpPr>
          <p:nvPr>
            <p:ph type="title"/>
          </p:nvPr>
        </p:nvSpPr>
        <p:spPr>
          <a:xfrm>
            <a:off x="181725" y="65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ちなみに「ハザードマップ」とは…</a:t>
            </a:r>
            <a:endParaRPr/>
          </a:p>
        </p:txBody>
      </p:sp>
      <p:pic>
        <p:nvPicPr>
          <p:cNvPr id="365" name="Google Shape;365;p40"/>
          <p:cNvPicPr preferRelativeResize="0"/>
          <p:nvPr/>
        </p:nvPicPr>
        <p:blipFill>
          <a:blip r:embed="rId3">
            <a:alphaModFix/>
          </a:blip>
          <a:stretch>
            <a:fillRect/>
          </a:stretch>
        </p:blipFill>
        <p:spPr>
          <a:xfrm>
            <a:off x="838963" y="553938"/>
            <a:ext cx="7466081" cy="4035624"/>
          </a:xfrm>
          <a:prstGeom prst="rect">
            <a:avLst/>
          </a:prstGeom>
          <a:noFill/>
          <a:ln>
            <a:noFill/>
          </a:ln>
          <a:effectLst>
            <a:outerShdw blurRad="57150" dist="19050" dir="5400000" algn="bl" rotWithShape="0">
              <a:srgbClr val="000000">
                <a:alpha val="50000"/>
              </a:srgbClr>
            </a:outerShdw>
          </a:effectLst>
        </p:spPr>
      </p:pic>
      <p:sp>
        <p:nvSpPr>
          <p:cNvPr id="366" name="Google Shape;366;p40"/>
          <p:cNvSpPr txBox="1">
            <a:spLocks noGrp="1"/>
          </p:cNvSpPr>
          <p:nvPr>
            <p:ph type="body" idx="1"/>
          </p:nvPr>
        </p:nvSpPr>
        <p:spPr>
          <a:xfrm>
            <a:off x="2133450" y="4598075"/>
            <a:ext cx="6865200" cy="515700"/>
          </a:xfrm>
          <a:prstGeom prst="rect">
            <a:avLst/>
          </a:prstGeom>
        </p:spPr>
        <p:txBody>
          <a:bodyPr spcFirstLastPara="1" wrap="square" lIns="91425" tIns="91425" rIns="91425" bIns="91425" anchor="t" anchorCtr="0">
            <a:spAutoFit/>
          </a:bodyPr>
          <a:lstStyle/>
          <a:p>
            <a:pPr marL="0" lvl="0" indent="0" algn="r" rtl="0">
              <a:spcBef>
                <a:spcPts val="0"/>
              </a:spcBef>
              <a:spcAft>
                <a:spcPts val="1200"/>
              </a:spcAft>
              <a:buNone/>
            </a:pPr>
            <a:r>
              <a:rPr lang="ja" sz="1000"/>
              <a:t>国土交通省「防災用語ウェブサイト（水害・土砂災害）」より</a:t>
            </a:r>
            <a:br>
              <a:rPr lang="ja" sz="1000"/>
            </a:br>
            <a:r>
              <a:rPr lang="ja" sz="1000" u="sng">
                <a:solidFill>
                  <a:schemeClr val="hlink"/>
                </a:solidFill>
                <a:hlinkClick r:id="rId4"/>
              </a:rPr>
              <a:t>https://www.river.go.jp/kawabou/glossary/pc/top</a:t>
            </a:r>
            <a:endParaRPr sz="1000"/>
          </a:p>
        </p:txBody>
      </p:sp>
      <p:sp>
        <p:nvSpPr>
          <p:cNvPr id="367" name="Google Shape;367;p40"/>
          <p:cNvSpPr/>
          <p:nvPr/>
        </p:nvSpPr>
        <p:spPr>
          <a:xfrm>
            <a:off x="788400" y="1262350"/>
            <a:ext cx="3160500" cy="1764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pSp>
        <p:nvGrpSpPr>
          <p:cNvPr id="372" name="Google Shape;372;p41"/>
          <p:cNvGrpSpPr/>
          <p:nvPr/>
        </p:nvGrpSpPr>
        <p:grpSpPr>
          <a:xfrm>
            <a:off x="-9275" y="-18575"/>
            <a:ext cx="9153144" cy="5162100"/>
            <a:chOff x="-9275" y="-18575"/>
            <a:chExt cx="9144000" cy="5162100"/>
          </a:xfrm>
        </p:grpSpPr>
        <p:sp>
          <p:nvSpPr>
            <p:cNvPr id="373" name="Google Shape;373;p41"/>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 name="Google Shape;375;p41"/>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ワークB</a:t>
            </a:r>
            <a:endParaRPr/>
          </a:p>
        </p:txBody>
      </p:sp>
      <p:sp>
        <p:nvSpPr>
          <p:cNvPr id="376" name="Google Shape;376;p41"/>
          <p:cNvSpPr txBox="1">
            <a:spLocks noGrp="1"/>
          </p:cNvSpPr>
          <p:nvPr>
            <p:ph type="body" idx="1"/>
          </p:nvPr>
        </p:nvSpPr>
        <p:spPr>
          <a:xfrm>
            <a:off x="311700" y="1020775"/>
            <a:ext cx="8520600" cy="3934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ja" sz="4800" b="1">
                <a:solidFill>
                  <a:srgbClr val="FF9900"/>
                </a:solidFill>
              </a:rPr>
              <a:t>普段の生活で</a:t>
            </a:r>
            <a:endParaRPr sz="4800" b="1">
              <a:solidFill>
                <a:srgbClr val="FF9900"/>
              </a:solidFill>
            </a:endParaRPr>
          </a:p>
          <a:p>
            <a:pPr marL="0" lvl="0" indent="0" algn="l" rtl="0">
              <a:spcBef>
                <a:spcPts val="1200"/>
              </a:spcBef>
              <a:spcAft>
                <a:spcPts val="0"/>
              </a:spcAft>
              <a:buNone/>
            </a:pPr>
            <a:r>
              <a:rPr lang="ja" sz="4800" b="1">
                <a:solidFill>
                  <a:srgbClr val="FF9900"/>
                </a:solidFill>
                <a:highlight>
                  <a:schemeClr val="accent6"/>
                </a:highlight>
              </a:rPr>
              <a:t>県知事ではなく自分が</a:t>
            </a:r>
            <a:endParaRPr sz="4800" b="1">
              <a:solidFill>
                <a:srgbClr val="FF9900"/>
              </a:solidFill>
              <a:highlight>
                <a:schemeClr val="accent6"/>
              </a:highlight>
            </a:endParaRPr>
          </a:p>
          <a:p>
            <a:pPr marL="0" lvl="0" indent="0" algn="l" rtl="0">
              <a:spcBef>
                <a:spcPts val="1200"/>
              </a:spcBef>
              <a:spcAft>
                <a:spcPts val="0"/>
              </a:spcAft>
              <a:buNone/>
            </a:pPr>
            <a:r>
              <a:rPr lang="ja" sz="4800" b="1">
                <a:solidFill>
                  <a:srgbClr val="FF9900"/>
                </a:solidFill>
                <a:highlight>
                  <a:schemeClr val="accent6"/>
                </a:highlight>
              </a:rPr>
              <a:t>個人で対策できること</a:t>
            </a:r>
            <a:r>
              <a:rPr lang="ja" sz="4800" b="1">
                <a:solidFill>
                  <a:srgbClr val="FF9900"/>
                </a:solidFill>
              </a:rPr>
              <a:t>を</a:t>
            </a:r>
            <a:endParaRPr sz="4800" b="1">
              <a:solidFill>
                <a:srgbClr val="FF9900"/>
              </a:solidFill>
            </a:endParaRPr>
          </a:p>
          <a:p>
            <a:pPr marL="0" lvl="0" indent="0" algn="l" rtl="0">
              <a:spcBef>
                <a:spcPts val="1200"/>
              </a:spcBef>
              <a:spcAft>
                <a:spcPts val="1200"/>
              </a:spcAft>
              <a:buNone/>
            </a:pPr>
            <a:r>
              <a:rPr lang="ja" sz="4800" b="1">
                <a:solidFill>
                  <a:srgbClr val="FF9900"/>
                </a:solidFill>
              </a:rPr>
              <a:t>考えよう！</a:t>
            </a:r>
            <a:endParaRPr sz="4800" b="1">
              <a:solidFill>
                <a:srgbClr val="FF99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68" name="Google Shape;68;p15"/>
          <p:cNvGrpSpPr/>
          <p:nvPr/>
        </p:nvGrpSpPr>
        <p:grpSpPr>
          <a:xfrm>
            <a:off x="-9275" y="-18575"/>
            <a:ext cx="9153144" cy="5162100"/>
            <a:chOff x="-9275" y="-18575"/>
            <a:chExt cx="9144000" cy="5162100"/>
          </a:xfrm>
        </p:grpSpPr>
        <p:sp>
          <p:nvSpPr>
            <p:cNvPr id="69" name="Google Shape;69;p15"/>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クイズ②</a:t>
            </a:r>
            <a:endParaRPr/>
          </a:p>
        </p:txBody>
      </p:sp>
      <p:sp>
        <p:nvSpPr>
          <p:cNvPr id="72" name="Google Shape;72;p15"/>
          <p:cNvSpPr txBox="1">
            <a:spLocks noGrp="1"/>
          </p:cNvSpPr>
          <p:nvPr>
            <p:ph type="body" idx="1"/>
          </p:nvPr>
        </p:nvSpPr>
        <p:spPr>
          <a:xfrm>
            <a:off x="232100" y="713850"/>
            <a:ext cx="8662200" cy="3986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ja" sz="2500"/>
              <a:t>地球温暖化で気温が上昇すると、さまざまな自然災害が</a:t>
            </a:r>
            <a:br>
              <a:rPr lang="ja" sz="2500"/>
            </a:br>
            <a:r>
              <a:rPr lang="ja" sz="2500"/>
              <a:t>発生します。</a:t>
            </a:r>
            <a:r>
              <a:rPr lang="ja" sz="3800"/>
              <a:t/>
            </a:r>
            <a:br>
              <a:rPr lang="ja" sz="3800"/>
            </a:br>
            <a:r>
              <a:rPr lang="ja" sz="4000"/>
              <a:t>どんな自然災害でしょう？</a:t>
            </a:r>
            <a:endParaRPr sz="4000"/>
          </a:p>
          <a:p>
            <a:pPr marL="0" lvl="0" indent="0" algn="l" rtl="0">
              <a:spcBef>
                <a:spcPts val="1200"/>
              </a:spcBef>
              <a:spcAft>
                <a:spcPts val="1200"/>
              </a:spcAft>
              <a:buNone/>
            </a:pPr>
            <a:r>
              <a:rPr lang="ja" sz="3000" b="1">
                <a:solidFill>
                  <a:srgbClr val="FF9900"/>
                </a:solidFill>
              </a:rPr>
              <a:t>　A. 土砂崩れ</a:t>
            </a:r>
            <a:br>
              <a:rPr lang="ja" sz="3000" b="1">
                <a:solidFill>
                  <a:srgbClr val="FF9900"/>
                </a:solidFill>
              </a:rPr>
            </a:br>
            <a:r>
              <a:rPr lang="ja" sz="3000" b="1">
                <a:solidFill>
                  <a:srgbClr val="FF9900"/>
                </a:solidFill>
              </a:rPr>
              <a:t>　B. 河川の氾濫</a:t>
            </a:r>
            <a:br>
              <a:rPr lang="ja" sz="3000" b="1">
                <a:solidFill>
                  <a:srgbClr val="FF9900"/>
                </a:solidFill>
              </a:rPr>
            </a:br>
            <a:r>
              <a:rPr lang="ja" sz="3000" b="1">
                <a:solidFill>
                  <a:srgbClr val="FF9900"/>
                </a:solidFill>
              </a:rPr>
              <a:t>　C. 高潮・高波</a:t>
            </a:r>
            <a:br>
              <a:rPr lang="ja" sz="3000" b="1">
                <a:solidFill>
                  <a:srgbClr val="FF9900"/>
                </a:solidFill>
              </a:rPr>
            </a:br>
            <a:r>
              <a:rPr lang="ja" sz="3000" b="1">
                <a:solidFill>
                  <a:srgbClr val="FF9900"/>
                </a:solidFill>
              </a:rPr>
              <a:t>　D. 火山の噴火</a:t>
            </a:r>
            <a:endParaRPr sz="3000" b="1">
              <a:solidFill>
                <a:srgbClr val="FF9900"/>
              </a:solidFill>
            </a:endParaRPr>
          </a:p>
        </p:txBody>
      </p:sp>
      <p:sp>
        <p:nvSpPr>
          <p:cNvPr id="73" name="Google Shape;73;p15"/>
          <p:cNvSpPr/>
          <p:nvPr/>
        </p:nvSpPr>
        <p:spPr>
          <a:xfrm>
            <a:off x="5579850" y="2757425"/>
            <a:ext cx="2925000" cy="2039400"/>
          </a:xfrm>
          <a:prstGeom prst="wedgeEllipseCallout">
            <a:avLst>
              <a:gd name="adj1" fmla="val -46191"/>
              <a:gd name="adj2" fmla="val -42260"/>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t>関連のあるものをすべて選ぼう！</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grpSp>
        <p:nvGrpSpPr>
          <p:cNvPr id="381" name="Google Shape;381;p42"/>
          <p:cNvGrpSpPr/>
          <p:nvPr/>
        </p:nvGrpSpPr>
        <p:grpSpPr>
          <a:xfrm>
            <a:off x="-9275" y="-18575"/>
            <a:ext cx="9153144" cy="5162100"/>
            <a:chOff x="-9275" y="-18575"/>
            <a:chExt cx="9144000" cy="5162100"/>
          </a:xfrm>
        </p:grpSpPr>
        <p:sp>
          <p:nvSpPr>
            <p:cNvPr id="382" name="Google Shape;382;p42"/>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42"/>
          <p:cNvSpPr txBox="1">
            <a:spLocks noGrp="1"/>
          </p:cNvSpPr>
          <p:nvPr>
            <p:ph type="title"/>
          </p:nvPr>
        </p:nvSpPr>
        <p:spPr>
          <a:xfrm>
            <a:off x="1593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ワークの進め方</a:t>
            </a:r>
            <a:endParaRPr/>
          </a:p>
        </p:txBody>
      </p:sp>
      <p:sp>
        <p:nvSpPr>
          <p:cNvPr id="385" name="Google Shape;385;p42"/>
          <p:cNvSpPr txBox="1">
            <a:spLocks noGrp="1"/>
          </p:cNvSpPr>
          <p:nvPr>
            <p:ph type="body" idx="4294967295"/>
          </p:nvPr>
        </p:nvSpPr>
        <p:spPr>
          <a:xfrm>
            <a:off x="4572000" y="974850"/>
            <a:ext cx="4483200" cy="3831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ja" sz="2600">
                <a:highlight>
                  <a:srgbClr val="F1C232"/>
                </a:highlight>
              </a:rPr>
              <a:t>個人ワーク（15分）</a:t>
            </a:r>
            <a:endParaRPr sz="2600"/>
          </a:p>
          <a:p>
            <a:pPr marL="0" lvl="0" indent="0" algn="l" rtl="0">
              <a:spcBef>
                <a:spcPts val="1200"/>
              </a:spcBef>
              <a:spcAft>
                <a:spcPts val="0"/>
              </a:spcAft>
              <a:buNone/>
            </a:pPr>
            <a:r>
              <a:rPr lang="ja" sz="2600"/>
              <a:t>1. キミが住んでいる地域にどんな危険があるかを調べよう。</a:t>
            </a:r>
            <a:br>
              <a:rPr lang="ja" sz="2600"/>
            </a:br>
            <a:r>
              <a:rPr lang="ja"/>
              <a:t>自宅や学校、習い事の場所など、よく行く場所の危険を調べよう。</a:t>
            </a:r>
            <a:endParaRPr/>
          </a:p>
          <a:p>
            <a:pPr marL="0" lvl="0" indent="0" algn="l" rtl="0">
              <a:spcBef>
                <a:spcPts val="1200"/>
              </a:spcBef>
              <a:spcAft>
                <a:spcPts val="1200"/>
              </a:spcAft>
              <a:buNone/>
            </a:pPr>
            <a:r>
              <a:rPr lang="ja" sz="2600"/>
              <a:t>2. どんな対策が必要かを考えよう。</a:t>
            </a:r>
            <a:endParaRPr/>
          </a:p>
        </p:txBody>
      </p:sp>
      <p:pic>
        <p:nvPicPr>
          <p:cNvPr id="386" name="Google Shape;386;p42"/>
          <p:cNvPicPr preferRelativeResize="0"/>
          <p:nvPr/>
        </p:nvPicPr>
        <p:blipFill>
          <a:blip r:embed="rId3">
            <a:alphaModFix/>
          </a:blip>
          <a:stretch>
            <a:fillRect/>
          </a:stretch>
        </p:blipFill>
        <p:spPr>
          <a:xfrm>
            <a:off x="159300" y="1328587"/>
            <a:ext cx="4382176" cy="24863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43"/>
          <p:cNvPicPr preferRelativeResize="0"/>
          <p:nvPr/>
        </p:nvPicPr>
        <p:blipFill>
          <a:blip r:embed="rId3">
            <a:alphaModFix/>
          </a:blip>
          <a:stretch>
            <a:fillRect/>
          </a:stretch>
        </p:blipFill>
        <p:spPr>
          <a:xfrm>
            <a:off x="241400" y="1234350"/>
            <a:ext cx="4703525" cy="3797748"/>
          </a:xfrm>
          <a:prstGeom prst="rect">
            <a:avLst/>
          </a:prstGeom>
          <a:noFill/>
          <a:ln w="9525" cap="flat" cmpd="sng">
            <a:solidFill>
              <a:schemeClr val="dk2"/>
            </a:solidFill>
            <a:prstDash val="solid"/>
            <a:round/>
            <a:headEnd type="none" w="sm" len="sm"/>
            <a:tailEnd type="none" w="sm" len="sm"/>
          </a:ln>
        </p:spPr>
      </p:pic>
      <p:sp>
        <p:nvSpPr>
          <p:cNvPr id="392" name="Google Shape;392;p43"/>
          <p:cNvSpPr txBox="1">
            <a:spLocks noGrp="1"/>
          </p:cNvSpPr>
          <p:nvPr>
            <p:ph type="title" idx="4294967295"/>
          </p:nvPr>
        </p:nvSpPr>
        <p:spPr>
          <a:xfrm>
            <a:off x="88875" y="8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※先生用補足（1）</a:t>
            </a:r>
            <a:endParaRPr/>
          </a:p>
        </p:txBody>
      </p:sp>
      <p:sp>
        <p:nvSpPr>
          <p:cNvPr id="393" name="Google Shape;393;p43"/>
          <p:cNvSpPr txBox="1"/>
          <p:nvPr/>
        </p:nvSpPr>
        <p:spPr>
          <a:xfrm>
            <a:off x="152400" y="781800"/>
            <a:ext cx="879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highlight>
                  <a:srgbClr val="F4CCCC"/>
                </a:highlight>
              </a:rPr>
              <a:t>住んでいる地域にどんな危険があるかを調べる方法　その1</a:t>
            </a:r>
            <a:endParaRPr b="1">
              <a:highlight>
                <a:srgbClr val="F4CCCC"/>
              </a:highlight>
            </a:endParaRPr>
          </a:p>
        </p:txBody>
      </p:sp>
      <p:sp>
        <p:nvSpPr>
          <p:cNvPr id="394" name="Google Shape;394;p43"/>
          <p:cNvSpPr/>
          <p:nvPr/>
        </p:nvSpPr>
        <p:spPr>
          <a:xfrm>
            <a:off x="2673850" y="3077375"/>
            <a:ext cx="2191200" cy="4002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3"/>
          <p:cNvSpPr txBox="1"/>
          <p:nvPr/>
        </p:nvSpPr>
        <p:spPr>
          <a:xfrm>
            <a:off x="5495400" y="1391400"/>
            <a:ext cx="3607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solidFill>
                  <a:srgbClr val="FF0000"/>
                </a:solidFill>
              </a:rPr>
              <a:t>1. 下記のURLをクリックし、国土交通省ののハザードマップポータルサイトを開く</a:t>
            </a:r>
            <a:endParaRPr b="1">
              <a:solidFill>
                <a:srgbClr val="FF0000"/>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None/>
            </a:pPr>
            <a:r>
              <a:rPr lang="ja" u="sng">
                <a:solidFill>
                  <a:schemeClr val="hlink"/>
                </a:solidFill>
                <a:hlinkClick r:id="rId4"/>
              </a:rPr>
              <a:t>https://disaportal.gsi.go.jp/</a:t>
            </a:r>
            <a:endParaRPr/>
          </a:p>
          <a:p>
            <a:pPr marL="0" lvl="0" indent="0" algn="l" rtl="0">
              <a:spcBef>
                <a:spcPts val="0"/>
              </a:spcBef>
              <a:spcAft>
                <a:spcPts val="0"/>
              </a:spcAft>
              <a:buNone/>
            </a:pPr>
            <a:endParaRPr/>
          </a:p>
        </p:txBody>
      </p:sp>
      <p:cxnSp>
        <p:nvCxnSpPr>
          <p:cNvPr id="396" name="Google Shape;396;p43"/>
          <p:cNvCxnSpPr>
            <a:stCxn id="394" idx="3"/>
            <a:endCxn id="397" idx="1"/>
          </p:cNvCxnSpPr>
          <p:nvPr/>
        </p:nvCxnSpPr>
        <p:spPr>
          <a:xfrm>
            <a:off x="4865050" y="3277475"/>
            <a:ext cx="630300" cy="397200"/>
          </a:xfrm>
          <a:prstGeom prst="straightConnector1">
            <a:avLst/>
          </a:prstGeom>
          <a:noFill/>
          <a:ln w="9525" cap="flat" cmpd="sng">
            <a:solidFill>
              <a:srgbClr val="FF0000"/>
            </a:solidFill>
            <a:prstDash val="solid"/>
            <a:round/>
            <a:headEnd type="none" w="med" len="med"/>
            <a:tailEnd type="none" w="med" len="med"/>
          </a:ln>
        </p:spPr>
      </p:cxnSp>
      <p:sp>
        <p:nvSpPr>
          <p:cNvPr id="397" name="Google Shape;397;p43"/>
          <p:cNvSpPr txBox="1"/>
          <p:nvPr/>
        </p:nvSpPr>
        <p:spPr>
          <a:xfrm>
            <a:off x="5495400" y="3151400"/>
            <a:ext cx="3607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solidFill>
                  <a:srgbClr val="FF0000"/>
                </a:solidFill>
              </a:rPr>
              <a:t>2. 左のような画面になるので、右側の「まちを選ぶ」で調べたいまちを選択する</a:t>
            </a:r>
            <a:endParaRPr b="1">
              <a:solidFill>
                <a:srgbClr val="FF0000"/>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None/>
            </a:pPr>
            <a:r>
              <a:rPr lang="ja" b="1">
                <a:solidFill>
                  <a:srgbClr val="FF0000"/>
                </a:solidFill>
              </a:rPr>
              <a:t>例）神奈川県　川崎市</a:t>
            </a:r>
            <a:endParaRPr b="1">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44"/>
          <p:cNvPicPr preferRelativeResize="0"/>
          <p:nvPr/>
        </p:nvPicPr>
        <p:blipFill>
          <a:blip r:embed="rId3">
            <a:alphaModFix/>
          </a:blip>
          <a:stretch>
            <a:fillRect/>
          </a:stretch>
        </p:blipFill>
        <p:spPr>
          <a:xfrm>
            <a:off x="88875" y="1308175"/>
            <a:ext cx="6856448" cy="3696051"/>
          </a:xfrm>
          <a:prstGeom prst="rect">
            <a:avLst/>
          </a:prstGeom>
          <a:noFill/>
          <a:ln w="9525" cap="flat" cmpd="sng">
            <a:solidFill>
              <a:schemeClr val="dk2"/>
            </a:solidFill>
            <a:prstDash val="solid"/>
            <a:round/>
            <a:headEnd type="none" w="sm" len="sm"/>
            <a:tailEnd type="none" w="sm" len="sm"/>
          </a:ln>
        </p:spPr>
      </p:pic>
      <p:sp>
        <p:nvSpPr>
          <p:cNvPr id="403" name="Google Shape;403;p44"/>
          <p:cNvSpPr txBox="1">
            <a:spLocks noGrp="1"/>
          </p:cNvSpPr>
          <p:nvPr>
            <p:ph type="title" idx="4294967295"/>
          </p:nvPr>
        </p:nvSpPr>
        <p:spPr>
          <a:xfrm>
            <a:off x="88875" y="8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※先生用補足（1）</a:t>
            </a:r>
            <a:endParaRPr/>
          </a:p>
        </p:txBody>
      </p:sp>
      <p:sp>
        <p:nvSpPr>
          <p:cNvPr id="404" name="Google Shape;404;p44"/>
          <p:cNvSpPr txBox="1"/>
          <p:nvPr/>
        </p:nvSpPr>
        <p:spPr>
          <a:xfrm>
            <a:off x="152400" y="781800"/>
            <a:ext cx="879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highlight>
                  <a:srgbClr val="F4CCCC"/>
                </a:highlight>
              </a:rPr>
              <a:t>住んでいる地域にどんな危険があるかを調べる方法</a:t>
            </a:r>
            <a:endParaRPr b="1">
              <a:highlight>
                <a:srgbClr val="F4CCCC"/>
              </a:highlight>
            </a:endParaRPr>
          </a:p>
        </p:txBody>
      </p:sp>
      <p:sp>
        <p:nvSpPr>
          <p:cNvPr id="405" name="Google Shape;405;p44"/>
          <p:cNvSpPr/>
          <p:nvPr/>
        </p:nvSpPr>
        <p:spPr>
          <a:xfrm>
            <a:off x="3282675" y="1647600"/>
            <a:ext cx="1108800" cy="1602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txBox="1"/>
          <p:nvPr/>
        </p:nvSpPr>
        <p:spPr>
          <a:xfrm>
            <a:off x="6983725" y="1182000"/>
            <a:ext cx="21300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solidFill>
                  <a:srgbClr val="FF0000"/>
                </a:solidFill>
              </a:rPr>
              <a:t>3. 左のような画面になり、災害種別のハザードマップのリンクが表示される</a:t>
            </a:r>
            <a:endParaRPr b="1">
              <a:solidFill>
                <a:srgbClr val="FF0000"/>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None/>
            </a:pPr>
            <a:r>
              <a:rPr lang="ja" b="1">
                <a:solidFill>
                  <a:srgbClr val="FF0000"/>
                </a:solidFill>
              </a:rPr>
              <a:t>必要に応じてハザードマップをプリントして配ってください。</a:t>
            </a:r>
            <a:endParaRPr b="1">
              <a:solidFill>
                <a:srgbClr val="FF0000"/>
              </a:solidFill>
            </a:endParaRPr>
          </a:p>
        </p:txBody>
      </p:sp>
      <p:cxnSp>
        <p:nvCxnSpPr>
          <p:cNvPr id="407" name="Google Shape;407;p44"/>
          <p:cNvCxnSpPr>
            <a:stCxn id="405" idx="3"/>
            <a:endCxn id="406" idx="1"/>
          </p:cNvCxnSpPr>
          <p:nvPr/>
        </p:nvCxnSpPr>
        <p:spPr>
          <a:xfrm rot="10800000" flipH="1">
            <a:off x="4391475" y="2136300"/>
            <a:ext cx="2592300" cy="312300"/>
          </a:xfrm>
          <a:prstGeom prst="straightConnector1">
            <a:avLst/>
          </a:prstGeom>
          <a:noFill/>
          <a:ln w="9525" cap="flat" cmpd="sng">
            <a:solidFill>
              <a:srgbClr val="FF0000"/>
            </a:solidFill>
            <a:prstDash val="solid"/>
            <a:round/>
            <a:headEnd type="none" w="med" len="med"/>
            <a:tailEnd type="non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45"/>
          <p:cNvPicPr preferRelativeResize="0"/>
          <p:nvPr/>
        </p:nvPicPr>
        <p:blipFill>
          <a:blip r:embed="rId3">
            <a:alphaModFix/>
          </a:blip>
          <a:stretch>
            <a:fillRect/>
          </a:stretch>
        </p:blipFill>
        <p:spPr>
          <a:xfrm>
            <a:off x="241400" y="1234350"/>
            <a:ext cx="4703525" cy="3797748"/>
          </a:xfrm>
          <a:prstGeom prst="rect">
            <a:avLst/>
          </a:prstGeom>
          <a:noFill/>
          <a:ln w="9525" cap="flat" cmpd="sng">
            <a:solidFill>
              <a:schemeClr val="dk2"/>
            </a:solidFill>
            <a:prstDash val="solid"/>
            <a:round/>
            <a:headEnd type="none" w="sm" len="sm"/>
            <a:tailEnd type="none" w="sm" len="sm"/>
          </a:ln>
        </p:spPr>
      </p:pic>
      <p:sp>
        <p:nvSpPr>
          <p:cNvPr id="413" name="Google Shape;413;p45"/>
          <p:cNvSpPr txBox="1">
            <a:spLocks noGrp="1"/>
          </p:cNvSpPr>
          <p:nvPr>
            <p:ph type="title" idx="4294967295"/>
          </p:nvPr>
        </p:nvSpPr>
        <p:spPr>
          <a:xfrm>
            <a:off x="88875" y="8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※先生用補足（2）</a:t>
            </a:r>
            <a:endParaRPr/>
          </a:p>
        </p:txBody>
      </p:sp>
      <p:sp>
        <p:nvSpPr>
          <p:cNvPr id="414" name="Google Shape;414;p45"/>
          <p:cNvSpPr txBox="1"/>
          <p:nvPr/>
        </p:nvSpPr>
        <p:spPr>
          <a:xfrm>
            <a:off x="173100" y="655625"/>
            <a:ext cx="87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highlight>
                  <a:srgbClr val="F4CCCC"/>
                </a:highlight>
              </a:rPr>
              <a:t>住んでいる地域にどんな危険があるかを調べる方法　その2</a:t>
            </a:r>
            <a:endParaRPr b="1">
              <a:highlight>
                <a:srgbClr val="F4CCCC"/>
              </a:highlight>
            </a:endParaRPr>
          </a:p>
          <a:p>
            <a:pPr marL="0" lvl="0" indent="0" algn="l" rtl="0">
              <a:spcBef>
                <a:spcPts val="0"/>
              </a:spcBef>
              <a:spcAft>
                <a:spcPts val="0"/>
              </a:spcAft>
              <a:buNone/>
            </a:pPr>
            <a:r>
              <a:rPr lang="ja" b="1">
                <a:highlight>
                  <a:srgbClr val="F4CCCC"/>
                </a:highlight>
              </a:rPr>
              <a:t>生徒がインターネットを使える場合、自分で調べさせることもできます。</a:t>
            </a:r>
            <a:endParaRPr b="1">
              <a:highlight>
                <a:srgbClr val="F4CCCC"/>
              </a:highlight>
            </a:endParaRPr>
          </a:p>
        </p:txBody>
      </p:sp>
      <p:sp>
        <p:nvSpPr>
          <p:cNvPr id="415" name="Google Shape;415;p45"/>
          <p:cNvSpPr/>
          <p:nvPr/>
        </p:nvSpPr>
        <p:spPr>
          <a:xfrm>
            <a:off x="297075" y="3077375"/>
            <a:ext cx="2191200" cy="4002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5"/>
          <p:cNvSpPr txBox="1"/>
          <p:nvPr/>
        </p:nvSpPr>
        <p:spPr>
          <a:xfrm>
            <a:off x="5495400" y="1391400"/>
            <a:ext cx="3607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solidFill>
                  <a:srgbClr val="FF0000"/>
                </a:solidFill>
              </a:rPr>
              <a:t>1. 下記のURLをクリックし、国土交通省ののハザードマップポータルサイトを開く</a:t>
            </a:r>
            <a:endParaRPr b="1">
              <a:solidFill>
                <a:srgbClr val="FF0000"/>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None/>
            </a:pPr>
            <a:r>
              <a:rPr lang="ja" u="sng">
                <a:solidFill>
                  <a:schemeClr val="hlink"/>
                </a:solidFill>
                <a:hlinkClick r:id="rId4"/>
              </a:rPr>
              <a:t>https://disaportal.gsi.go.jp/</a:t>
            </a:r>
            <a:endParaRPr/>
          </a:p>
          <a:p>
            <a:pPr marL="0" lvl="0" indent="0" algn="l" rtl="0">
              <a:spcBef>
                <a:spcPts val="0"/>
              </a:spcBef>
              <a:spcAft>
                <a:spcPts val="0"/>
              </a:spcAft>
              <a:buNone/>
            </a:pPr>
            <a:endParaRPr/>
          </a:p>
        </p:txBody>
      </p:sp>
      <p:cxnSp>
        <p:nvCxnSpPr>
          <p:cNvPr id="417" name="Google Shape;417;p45"/>
          <p:cNvCxnSpPr>
            <a:stCxn id="415" idx="3"/>
            <a:endCxn id="418" idx="1"/>
          </p:cNvCxnSpPr>
          <p:nvPr/>
        </p:nvCxnSpPr>
        <p:spPr>
          <a:xfrm>
            <a:off x="2488275" y="3277475"/>
            <a:ext cx="3007200" cy="397200"/>
          </a:xfrm>
          <a:prstGeom prst="straightConnector1">
            <a:avLst/>
          </a:prstGeom>
          <a:noFill/>
          <a:ln w="9525" cap="flat" cmpd="sng">
            <a:solidFill>
              <a:srgbClr val="FF0000"/>
            </a:solidFill>
            <a:prstDash val="solid"/>
            <a:round/>
            <a:headEnd type="none" w="med" len="med"/>
            <a:tailEnd type="none" w="med" len="med"/>
          </a:ln>
        </p:spPr>
      </p:cxnSp>
      <p:sp>
        <p:nvSpPr>
          <p:cNvPr id="418" name="Google Shape;418;p45"/>
          <p:cNvSpPr txBox="1"/>
          <p:nvPr/>
        </p:nvSpPr>
        <p:spPr>
          <a:xfrm>
            <a:off x="5495400" y="3151400"/>
            <a:ext cx="3607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solidFill>
                  <a:srgbClr val="FF0000"/>
                </a:solidFill>
              </a:rPr>
              <a:t>2. 左のような画面になるので、左側の「場所を入力」に調べたい場所を入力する</a:t>
            </a:r>
            <a:endParaRPr b="1">
              <a:solidFill>
                <a:srgbClr val="FF0000"/>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None/>
            </a:pPr>
            <a:r>
              <a:rPr lang="ja" b="1">
                <a:solidFill>
                  <a:srgbClr val="FF0000"/>
                </a:solidFill>
              </a:rPr>
              <a:t>例）神奈川県川崎市</a:t>
            </a:r>
            <a:endParaRPr b="1">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46"/>
          <p:cNvPicPr preferRelativeResize="0"/>
          <p:nvPr/>
        </p:nvPicPr>
        <p:blipFill>
          <a:blip r:embed="rId3">
            <a:alphaModFix/>
          </a:blip>
          <a:stretch>
            <a:fillRect/>
          </a:stretch>
        </p:blipFill>
        <p:spPr>
          <a:xfrm>
            <a:off x="152400" y="1420500"/>
            <a:ext cx="6523848" cy="3561375"/>
          </a:xfrm>
          <a:prstGeom prst="rect">
            <a:avLst/>
          </a:prstGeom>
          <a:noFill/>
          <a:ln w="9525" cap="flat" cmpd="sng">
            <a:solidFill>
              <a:schemeClr val="dk2"/>
            </a:solidFill>
            <a:prstDash val="solid"/>
            <a:round/>
            <a:headEnd type="none" w="sm" len="sm"/>
            <a:tailEnd type="none" w="sm" len="sm"/>
          </a:ln>
        </p:spPr>
      </p:pic>
      <p:sp>
        <p:nvSpPr>
          <p:cNvPr id="424" name="Google Shape;424;p46"/>
          <p:cNvSpPr txBox="1">
            <a:spLocks noGrp="1"/>
          </p:cNvSpPr>
          <p:nvPr>
            <p:ph type="title" idx="4294967295"/>
          </p:nvPr>
        </p:nvSpPr>
        <p:spPr>
          <a:xfrm>
            <a:off x="88875" y="8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※先生用補足（2）</a:t>
            </a:r>
            <a:endParaRPr/>
          </a:p>
        </p:txBody>
      </p:sp>
      <p:sp>
        <p:nvSpPr>
          <p:cNvPr id="425" name="Google Shape;425;p46"/>
          <p:cNvSpPr/>
          <p:nvPr/>
        </p:nvSpPr>
        <p:spPr>
          <a:xfrm>
            <a:off x="152400" y="4400750"/>
            <a:ext cx="200400" cy="362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txBox="1"/>
          <p:nvPr/>
        </p:nvSpPr>
        <p:spPr>
          <a:xfrm>
            <a:off x="6983725" y="1182000"/>
            <a:ext cx="2130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solidFill>
                  <a:srgbClr val="FF0000"/>
                </a:solidFill>
              </a:rPr>
              <a:t>3. 左のような画面になるので、「＋ー」で縮尺を調整する</a:t>
            </a:r>
            <a:endParaRPr b="1">
              <a:solidFill>
                <a:srgbClr val="FF0000"/>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None/>
            </a:pPr>
            <a:r>
              <a:rPr lang="ja" b="1">
                <a:solidFill>
                  <a:srgbClr val="FF0000"/>
                </a:solidFill>
              </a:rPr>
              <a:t>例）「＋」を押して縮尺を100mにした状態</a:t>
            </a:r>
            <a:endParaRPr b="1">
              <a:solidFill>
                <a:srgbClr val="FF0000"/>
              </a:solidFill>
            </a:endParaRPr>
          </a:p>
        </p:txBody>
      </p:sp>
      <p:cxnSp>
        <p:nvCxnSpPr>
          <p:cNvPr id="427" name="Google Shape;427;p46"/>
          <p:cNvCxnSpPr>
            <a:stCxn id="425" idx="3"/>
            <a:endCxn id="426" idx="1"/>
          </p:cNvCxnSpPr>
          <p:nvPr/>
        </p:nvCxnSpPr>
        <p:spPr>
          <a:xfrm rot="10800000" flipH="1">
            <a:off x="352800" y="1920800"/>
            <a:ext cx="6630900" cy="2661000"/>
          </a:xfrm>
          <a:prstGeom prst="straightConnector1">
            <a:avLst/>
          </a:prstGeom>
          <a:noFill/>
          <a:ln w="9525" cap="flat" cmpd="sng">
            <a:solidFill>
              <a:srgbClr val="FF0000"/>
            </a:solidFill>
            <a:prstDash val="solid"/>
            <a:round/>
            <a:headEnd type="none" w="med" len="med"/>
            <a:tailEnd type="none" w="med" len="med"/>
          </a:ln>
        </p:spPr>
      </p:cxnSp>
      <p:sp>
        <p:nvSpPr>
          <p:cNvPr id="428" name="Google Shape;428;p46"/>
          <p:cNvSpPr txBox="1"/>
          <p:nvPr/>
        </p:nvSpPr>
        <p:spPr>
          <a:xfrm>
            <a:off x="173100" y="655625"/>
            <a:ext cx="87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highlight>
                  <a:srgbClr val="F4CCCC"/>
                </a:highlight>
              </a:rPr>
              <a:t>住んでいる地域にどんな危険があるかを調べる方法　その2</a:t>
            </a:r>
            <a:endParaRPr b="1">
              <a:highlight>
                <a:srgbClr val="F4CCCC"/>
              </a:highlight>
            </a:endParaRPr>
          </a:p>
          <a:p>
            <a:pPr marL="0" lvl="0" indent="0" algn="l" rtl="0">
              <a:spcBef>
                <a:spcPts val="0"/>
              </a:spcBef>
              <a:spcAft>
                <a:spcPts val="0"/>
              </a:spcAft>
              <a:buNone/>
            </a:pPr>
            <a:r>
              <a:rPr lang="ja" b="1">
                <a:highlight>
                  <a:srgbClr val="F4CCCC"/>
                </a:highlight>
              </a:rPr>
              <a:t>生徒がインターネットを使える場合、自分で調べさせることもできます。</a:t>
            </a:r>
            <a:endParaRPr b="1">
              <a:highlight>
                <a:srgbClr val="F4CCCC"/>
              </a:highlight>
            </a:endParaRPr>
          </a:p>
        </p:txBody>
      </p:sp>
      <p:sp>
        <p:nvSpPr>
          <p:cNvPr id="429" name="Google Shape;429;p46"/>
          <p:cNvSpPr/>
          <p:nvPr/>
        </p:nvSpPr>
        <p:spPr>
          <a:xfrm>
            <a:off x="6475850" y="4762850"/>
            <a:ext cx="200400" cy="1812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0" name="Google Shape;430;p46"/>
          <p:cNvPicPr preferRelativeResize="0"/>
          <p:nvPr/>
        </p:nvPicPr>
        <p:blipFill>
          <a:blip r:embed="rId4">
            <a:alphaModFix/>
          </a:blip>
          <a:stretch>
            <a:fillRect/>
          </a:stretch>
        </p:blipFill>
        <p:spPr>
          <a:xfrm>
            <a:off x="7117525" y="4296350"/>
            <a:ext cx="1047750" cy="647700"/>
          </a:xfrm>
          <a:prstGeom prst="rect">
            <a:avLst/>
          </a:prstGeom>
          <a:noFill/>
          <a:ln w="38100" cap="flat" cmpd="sng">
            <a:solidFill>
              <a:srgbClr val="FF0000"/>
            </a:solidFill>
            <a:prstDash val="solid"/>
            <a:round/>
            <a:headEnd type="none" w="sm" len="sm"/>
            <a:tailEnd type="none" w="sm" len="sm"/>
          </a:ln>
        </p:spPr>
      </p:pic>
      <p:cxnSp>
        <p:nvCxnSpPr>
          <p:cNvPr id="431" name="Google Shape;431;p46"/>
          <p:cNvCxnSpPr>
            <a:stCxn id="430" idx="1"/>
            <a:endCxn id="429" idx="3"/>
          </p:cNvCxnSpPr>
          <p:nvPr/>
        </p:nvCxnSpPr>
        <p:spPr>
          <a:xfrm flipH="1">
            <a:off x="6676225" y="4620200"/>
            <a:ext cx="441300" cy="233400"/>
          </a:xfrm>
          <a:prstGeom prst="straightConnector1">
            <a:avLst/>
          </a:prstGeom>
          <a:noFill/>
          <a:ln w="9525" cap="flat" cmpd="sng">
            <a:solidFill>
              <a:srgbClr val="FF0000"/>
            </a:solidFill>
            <a:prstDash val="solid"/>
            <a:roun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47"/>
          <p:cNvPicPr preferRelativeResize="0"/>
          <p:nvPr/>
        </p:nvPicPr>
        <p:blipFill>
          <a:blip r:embed="rId3">
            <a:alphaModFix/>
          </a:blip>
          <a:stretch>
            <a:fillRect/>
          </a:stretch>
        </p:blipFill>
        <p:spPr>
          <a:xfrm>
            <a:off x="173100" y="1370901"/>
            <a:ext cx="6630902" cy="3613301"/>
          </a:xfrm>
          <a:prstGeom prst="rect">
            <a:avLst/>
          </a:prstGeom>
          <a:noFill/>
          <a:ln w="9525" cap="flat" cmpd="sng">
            <a:solidFill>
              <a:schemeClr val="dk2"/>
            </a:solidFill>
            <a:prstDash val="solid"/>
            <a:round/>
            <a:headEnd type="none" w="sm" len="sm"/>
            <a:tailEnd type="none" w="sm" len="sm"/>
          </a:ln>
        </p:spPr>
      </p:pic>
      <p:sp>
        <p:nvSpPr>
          <p:cNvPr id="437" name="Google Shape;437;p47"/>
          <p:cNvSpPr txBox="1">
            <a:spLocks noGrp="1"/>
          </p:cNvSpPr>
          <p:nvPr>
            <p:ph type="title" idx="4294967295"/>
          </p:nvPr>
        </p:nvSpPr>
        <p:spPr>
          <a:xfrm>
            <a:off x="88875" y="8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※先生用補足（2）</a:t>
            </a:r>
            <a:endParaRPr/>
          </a:p>
        </p:txBody>
      </p:sp>
      <p:sp>
        <p:nvSpPr>
          <p:cNvPr id="438" name="Google Shape;438;p47"/>
          <p:cNvSpPr/>
          <p:nvPr/>
        </p:nvSpPr>
        <p:spPr>
          <a:xfrm>
            <a:off x="217400" y="1680450"/>
            <a:ext cx="896700" cy="752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7"/>
          <p:cNvSpPr txBox="1"/>
          <p:nvPr/>
        </p:nvSpPr>
        <p:spPr>
          <a:xfrm>
            <a:off x="6983725" y="1182000"/>
            <a:ext cx="2130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solidFill>
                  <a:srgbClr val="FF0000"/>
                </a:solidFill>
              </a:rPr>
              <a:t>4. 災害種別を選択。複数の災害種別を重ねて表示することもできる</a:t>
            </a:r>
            <a:endParaRPr b="1">
              <a:solidFill>
                <a:srgbClr val="FF0000"/>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None/>
            </a:pPr>
            <a:r>
              <a:rPr lang="ja" b="1">
                <a:solidFill>
                  <a:srgbClr val="FF0000"/>
                </a:solidFill>
              </a:rPr>
              <a:t>例）「洪水」を選択</a:t>
            </a:r>
            <a:endParaRPr b="1">
              <a:solidFill>
                <a:srgbClr val="FF0000"/>
              </a:solidFill>
            </a:endParaRPr>
          </a:p>
        </p:txBody>
      </p:sp>
      <p:cxnSp>
        <p:nvCxnSpPr>
          <p:cNvPr id="440" name="Google Shape;440;p47"/>
          <p:cNvCxnSpPr>
            <a:stCxn id="438" idx="3"/>
            <a:endCxn id="439" idx="1"/>
          </p:cNvCxnSpPr>
          <p:nvPr/>
        </p:nvCxnSpPr>
        <p:spPr>
          <a:xfrm rot="10800000" flipH="1">
            <a:off x="1114100" y="1813200"/>
            <a:ext cx="5869500" cy="243300"/>
          </a:xfrm>
          <a:prstGeom prst="straightConnector1">
            <a:avLst/>
          </a:prstGeom>
          <a:noFill/>
          <a:ln w="9525" cap="flat" cmpd="sng">
            <a:solidFill>
              <a:srgbClr val="FF0000"/>
            </a:solidFill>
            <a:prstDash val="solid"/>
            <a:round/>
            <a:headEnd type="none" w="med" len="med"/>
            <a:tailEnd type="none" w="med" len="med"/>
          </a:ln>
        </p:spPr>
      </p:cxnSp>
      <p:sp>
        <p:nvSpPr>
          <p:cNvPr id="441" name="Google Shape;441;p47"/>
          <p:cNvSpPr txBox="1"/>
          <p:nvPr/>
        </p:nvSpPr>
        <p:spPr>
          <a:xfrm>
            <a:off x="173100" y="655625"/>
            <a:ext cx="87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highlight>
                  <a:srgbClr val="F4CCCC"/>
                </a:highlight>
              </a:rPr>
              <a:t>住んでいる地域にどんな危険があるかを調べる方法　その2</a:t>
            </a:r>
            <a:endParaRPr b="1">
              <a:highlight>
                <a:srgbClr val="F4CCCC"/>
              </a:highlight>
            </a:endParaRPr>
          </a:p>
          <a:p>
            <a:pPr marL="0" lvl="0" indent="0" algn="l" rtl="0">
              <a:spcBef>
                <a:spcPts val="0"/>
              </a:spcBef>
              <a:spcAft>
                <a:spcPts val="0"/>
              </a:spcAft>
              <a:buNone/>
            </a:pPr>
            <a:r>
              <a:rPr lang="ja" b="1">
                <a:highlight>
                  <a:srgbClr val="F4CCCC"/>
                </a:highlight>
              </a:rPr>
              <a:t>生徒がインターネットを使える場合、自分で調べさせることもできます。</a:t>
            </a:r>
            <a:endParaRPr b="1">
              <a:highlight>
                <a:srgbClr val="F4CCCC"/>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8"/>
          <p:cNvSpPr/>
          <p:nvPr/>
        </p:nvSpPr>
        <p:spPr>
          <a:xfrm>
            <a:off x="9400" y="0"/>
            <a:ext cx="9144000" cy="51435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8"/>
          <p:cNvSpPr/>
          <p:nvPr/>
        </p:nvSpPr>
        <p:spPr>
          <a:xfrm>
            <a:off x="5097075" y="65000"/>
            <a:ext cx="39552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a:t>　　年　　組　名前：</a:t>
            </a:r>
            <a:endParaRPr/>
          </a:p>
        </p:txBody>
      </p:sp>
      <p:sp>
        <p:nvSpPr>
          <p:cNvPr id="448" name="Google Shape;448;p48"/>
          <p:cNvSpPr/>
          <p:nvPr/>
        </p:nvSpPr>
        <p:spPr>
          <a:xfrm>
            <a:off x="247925" y="867325"/>
            <a:ext cx="42390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1.  キミが住んでいる地域に</a:t>
            </a:r>
            <a:endParaRPr b="1"/>
          </a:p>
          <a:p>
            <a:pPr marL="0" lvl="0" indent="0" algn="ctr" rtl="0">
              <a:spcBef>
                <a:spcPts val="0"/>
              </a:spcBef>
              <a:spcAft>
                <a:spcPts val="0"/>
              </a:spcAft>
              <a:buNone/>
            </a:pPr>
            <a:r>
              <a:rPr lang="ja" b="1"/>
              <a:t>どんな危険があるかを調べよう</a:t>
            </a:r>
            <a:endParaRPr b="1"/>
          </a:p>
        </p:txBody>
      </p:sp>
      <p:sp>
        <p:nvSpPr>
          <p:cNvPr id="449" name="Google Shape;449;p48"/>
          <p:cNvSpPr/>
          <p:nvPr/>
        </p:nvSpPr>
        <p:spPr>
          <a:xfrm>
            <a:off x="4700875" y="867325"/>
            <a:ext cx="42390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2. どんな対策が必要？</a:t>
            </a:r>
            <a:endParaRPr b="1"/>
          </a:p>
        </p:txBody>
      </p:sp>
      <p:sp>
        <p:nvSpPr>
          <p:cNvPr id="450" name="Google Shape;450;p48"/>
          <p:cNvSpPr/>
          <p:nvPr/>
        </p:nvSpPr>
        <p:spPr>
          <a:xfrm>
            <a:off x="4596775" y="1448350"/>
            <a:ext cx="4447200" cy="35838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8"/>
          <p:cNvSpPr txBox="1"/>
          <p:nvPr/>
        </p:nvSpPr>
        <p:spPr>
          <a:xfrm>
            <a:off x="9275" y="-18575"/>
            <a:ext cx="471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ワークシートB「自分たちにできることを考えよう」</a:t>
            </a:r>
            <a:endParaRPr/>
          </a:p>
        </p:txBody>
      </p:sp>
      <p:sp>
        <p:nvSpPr>
          <p:cNvPr id="452" name="Google Shape;452;p48"/>
          <p:cNvSpPr/>
          <p:nvPr/>
        </p:nvSpPr>
        <p:spPr>
          <a:xfrm>
            <a:off x="83100" y="1448350"/>
            <a:ext cx="4447200" cy="35838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9"/>
          <p:cNvSpPr/>
          <p:nvPr/>
        </p:nvSpPr>
        <p:spPr>
          <a:xfrm>
            <a:off x="9400" y="0"/>
            <a:ext cx="9144000" cy="51435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9"/>
          <p:cNvSpPr/>
          <p:nvPr/>
        </p:nvSpPr>
        <p:spPr>
          <a:xfrm>
            <a:off x="5097075" y="65000"/>
            <a:ext cx="39552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a:t>　　年　　組　名前：</a:t>
            </a:r>
            <a:endParaRPr/>
          </a:p>
        </p:txBody>
      </p:sp>
      <p:sp>
        <p:nvSpPr>
          <p:cNvPr id="459" name="Google Shape;459;p49"/>
          <p:cNvSpPr/>
          <p:nvPr/>
        </p:nvSpPr>
        <p:spPr>
          <a:xfrm>
            <a:off x="247925" y="867325"/>
            <a:ext cx="42390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1.  キミが住んでいる地域に</a:t>
            </a:r>
            <a:endParaRPr b="1"/>
          </a:p>
          <a:p>
            <a:pPr marL="0" lvl="0" indent="0" algn="ctr" rtl="0">
              <a:spcBef>
                <a:spcPts val="0"/>
              </a:spcBef>
              <a:spcAft>
                <a:spcPts val="0"/>
              </a:spcAft>
              <a:buNone/>
            </a:pPr>
            <a:r>
              <a:rPr lang="ja" b="1"/>
              <a:t>どんな危険があるかを調べよう</a:t>
            </a:r>
            <a:endParaRPr b="1"/>
          </a:p>
        </p:txBody>
      </p:sp>
      <p:sp>
        <p:nvSpPr>
          <p:cNvPr id="460" name="Google Shape;460;p49"/>
          <p:cNvSpPr/>
          <p:nvPr/>
        </p:nvSpPr>
        <p:spPr>
          <a:xfrm>
            <a:off x="4700875" y="867325"/>
            <a:ext cx="42390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2. どんな対策が必要？</a:t>
            </a:r>
            <a:endParaRPr b="1"/>
          </a:p>
        </p:txBody>
      </p:sp>
      <p:sp>
        <p:nvSpPr>
          <p:cNvPr id="461" name="Google Shape;461;p49"/>
          <p:cNvSpPr/>
          <p:nvPr/>
        </p:nvSpPr>
        <p:spPr>
          <a:xfrm>
            <a:off x="4596775" y="1448350"/>
            <a:ext cx="4447200" cy="35838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 sz="1600">
                <a:solidFill>
                  <a:schemeClr val="dk1"/>
                </a:solidFill>
              </a:rPr>
              <a:t>・こまめに気象情報やニュースをチェックする。</a:t>
            </a:r>
            <a:endParaRPr sz="1600">
              <a:solidFill>
                <a:schemeClr val="dk1"/>
              </a:solidFill>
            </a:endParaRPr>
          </a:p>
          <a:p>
            <a:pPr marL="0" lvl="0" indent="0" algn="l" rtl="0">
              <a:spcBef>
                <a:spcPts val="0"/>
              </a:spcBef>
              <a:spcAft>
                <a:spcPts val="0"/>
              </a:spcAft>
              <a:buClr>
                <a:schemeClr val="dk1"/>
              </a:buClr>
              <a:buSzPts val="1100"/>
              <a:buFont typeface="Arial"/>
              <a:buNone/>
            </a:pPr>
            <a:r>
              <a:rPr lang="ja" sz="1600">
                <a:solidFill>
                  <a:schemeClr val="dk1"/>
                </a:solidFill>
              </a:rPr>
              <a:t>・自宅やよく出かける場所について、避難場所や避難経路を事前に確認しておく。</a:t>
            </a:r>
            <a:endParaRPr sz="1600">
              <a:solidFill>
                <a:schemeClr val="dk1"/>
              </a:solidFill>
            </a:endParaRPr>
          </a:p>
          <a:p>
            <a:pPr marL="0" lvl="0" indent="0" algn="l" rtl="0">
              <a:spcBef>
                <a:spcPts val="0"/>
              </a:spcBef>
              <a:spcAft>
                <a:spcPts val="0"/>
              </a:spcAft>
              <a:buClr>
                <a:schemeClr val="dk1"/>
              </a:buClr>
              <a:buSzPts val="1100"/>
              <a:buFont typeface="Arial"/>
              <a:buNone/>
            </a:pPr>
            <a:r>
              <a:rPr lang="ja" sz="1600">
                <a:solidFill>
                  <a:schemeClr val="dk1"/>
                </a:solidFill>
              </a:rPr>
              <a:t>・家から出られない場合に備えて非常食や水、懐中電灯などを用意しておく。</a:t>
            </a:r>
            <a:endParaRPr sz="1600">
              <a:solidFill>
                <a:schemeClr val="dk1"/>
              </a:solidFill>
            </a:endParaRPr>
          </a:p>
          <a:p>
            <a:pPr marL="0" lvl="0" indent="0" algn="l" rtl="0">
              <a:spcBef>
                <a:spcPts val="0"/>
              </a:spcBef>
              <a:spcAft>
                <a:spcPts val="0"/>
              </a:spcAft>
              <a:buClr>
                <a:schemeClr val="dk1"/>
              </a:buClr>
              <a:buSzPts val="1100"/>
              <a:buFont typeface="Arial"/>
              <a:buNone/>
            </a:pPr>
            <a:r>
              <a:rPr lang="ja" sz="1600">
                <a:solidFill>
                  <a:schemeClr val="dk1"/>
                </a:solidFill>
              </a:rPr>
              <a:t>・水害の恐れがある場合は無理に外出しないようにする。</a:t>
            </a:r>
            <a:endParaRPr sz="1600">
              <a:solidFill>
                <a:schemeClr val="dk1"/>
              </a:solidFill>
            </a:endParaRPr>
          </a:p>
        </p:txBody>
      </p:sp>
      <p:sp>
        <p:nvSpPr>
          <p:cNvPr id="462" name="Google Shape;462;p49"/>
          <p:cNvSpPr txBox="1"/>
          <p:nvPr/>
        </p:nvSpPr>
        <p:spPr>
          <a:xfrm>
            <a:off x="9275" y="-18575"/>
            <a:ext cx="471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ワークシートB「自分たちにできることを考えよう」</a:t>
            </a:r>
            <a:endParaRPr/>
          </a:p>
        </p:txBody>
      </p:sp>
      <p:sp>
        <p:nvSpPr>
          <p:cNvPr id="463" name="Google Shape;463;p49"/>
          <p:cNvSpPr/>
          <p:nvPr/>
        </p:nvSpPr>
        <p:spPr>
          <a:xfrm>
            <a:off x="83100" y="1448350"/>
            <a:ext cx="4447200" cy="35838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 sz="1600">
                <a:solidFill>
                  <a:schemeClr val="dk1"/>
                </a:solidFill>
              </a:rPr>
              <a:t>・川が近くにあるから洪水の危険がある。</a:t>
            </a:r>
            <a:endParaRPr sz="1600">
              <a:solidFill>
                <a:schemeClr val="dk1"/>
              </a:solidFill>
            </a:endParaRPr>
          </a:p>
          <a:p>
            <a:pPr marL="0" lvl="0" indent="0" algn="l" rtl="0">
              <a:spcBef>
                <a:spcPts val="0"/>
              </a:spcBef>
              <a:spcAft>
                <a:spcPts val="0"/>
              </a:spcAft>
              <a:buClr>
                <a:schemeClr val="dk1"/>
              </a:buClr>
              <a:buSzPts val="1100"/>
              <a:buFont typeface="Arial"/>
              <a:buNone/>
            </a:pPr>
            <a:r>
              <a:rPr lang="ja" sz="1600">
                <a:solidFill>
                  <a:schemeClr val="dk1"/>
                </a:solidFill>
              </a:rPr>
              <a:t>・洪水になると、通学路周辺は2階まで水に浸かることがわかった。</a:t>
            </a:r>
            <a:endParaRPr sz="1600">
              <a:solidFill>
                <a:schemeClr val="dk1"/>
              </a:solidFill>
            </a:endParaRPr>
          </a:p>
          <a:p>
            <a:pPr marL="0" lvl="0" indent="0" algn="l" rtl="0">
              <a:spcBef>
                <a:spcPts val="0"/>
              </a:spcBef>
              <a:spcAft>
                <a:spcPts val="0"/>
              </a:spcAft>
              <a:buClr>
                <a:schemeClr val="dk1"/>
              </a:buClr>
              <a:buSzPts val="1100"/>
              <a:buFont typeface="Arial"/>
              <a:buNone/>
            </a:pPr>
            <a:r>
              <a:rPr lang="ja" sz="1600">
                <a:solidFill>
                  <a:schemeClr val="dk1"/>
                </a:solidFill>
              </a:rPr>
              <a:t>・線路も洪水の危険区域に入っていた。</a:t>
            </a:r>
            <a:endParaRPr sz="1600">
              <a:solidFill>
                <a:schemeClr val="dk1"/>
              </a:solidFill>
            </a:endParaRPr>
          </a:p>
          <a:p>
            <a:pPr marL="0" lvl="0" indent="0" algn="l" rtl="0">
              <a:spcBef>
                <a:spcPts val="0"/>
              </a:spcBef>
              <a:spcAft>
                <a:spcPts val="0"/>
              </a:spcAft>
              <a:buClr>
                <a:schemeClr val="dk1"/>
              </a:buClr>
              <a:buSzPts val="1100"/>
              <a:buFont typeface="Arial"/>
              <a:buNone/>
            </a:pPr>
            <a:r>
              <a:rPr lang="ja" sz="1600">
                <a:solidFill>
                  <a:schemeClr val="dk1"/>
                </a:solidFill>
              </a:rPr>
              <a:t>・土砂災害の危険性は低いが、高潮や津波の危険性は高いことがわかった。</a:t>
            </a:r>
            <a:endParaRPr sz="1600">
              <a:solidFill>
                <a:schemeClr val="dk1"/>
              </a:solidFill>
            </a:endParaRPr>
          </a:p>
        </p:txBody>
      </p:sp>
      <p:sp>
        <p:nvSpPr>
          <p:cNvPr id="464" name="Google Shape;464;p49"/>
          <p:cNvSpPr txBox="1"/>
          <p:nvPr/>
        </p:nvSpPr>
        <p:spPr>
          <a:xfrm>
            <a:off x="83100" y="244425"/>
            <a:ext cx="2228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000" b="1">
                <a:solidFill>
                  <a:srgbClr val="FF0000"/>
                </a:solidFill>
              </a:rPr>
              <a:t>記入例</a:t>
            </a:r>
            <a:endParaRPr sz="3000" b="1">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pSp>
        <p:nvGrpSpPr>
          <p:cNvPr id="469" name="Google Shape;469;p50"/>
          <p:cNvGrpSpPr/>
          <p:nvPr/>
        </p:nvGrpSpPr>
        <p:grpSpPr>
          <a:xfrm>
            <a:off x="-9275" y="-18575"/>
            <a:ext cx="9153144" cy="5162100"/>
            <a:chOff x="-9275" y="-18575"/>
            <a:chExt cx="9144000" cy="5162100"/>
          </a:xfrm>
        </p:grpSpPr>
        <p:sp>
          <p:nvSpPr>
            <p:cNvPr id="470" name="Google Shape;470;p50"/>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0"/>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発表</a:t>
            </a:r>
            <a:endParaRPr/>
          </a:p>
        </p:txBody>
      </p:sp>
      <p:sp>
        <p:nvSpPr>
          <p:cNvPr id="473" name="Google Shape;473;p50"/>
          <p:cNvSpPr txBox="1">
            <a:spLocks noGrp="1"/>
          </p:cNvSpPr>
          <p:nvPr>
            <p:ph type="body" idx="1"/>
          </p:nvPr>
        </p:nvSpPr>
        <p:spPr>
          <a:xfrm>
            <a:off x="311700" y="1152475"/>
            <a:ext cx="8520600" cy="1927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ja" sz="4800"/>
              <a:t>考えたアイデアを</a:t>
            </a:r>
            <a:endParaRPr sz="4800"/>
          </a:p>
          <a:p>
            <a:pPr marL="0" lvl="0" indent="0" algn="l" rtl="0">
              <a:spcBef>
                <a:spcPts val="1200"/>
              </a:spcBef>
              <a:spcAft>
                <a:spcPts val="1200"/>
              </a:spcAft>
              <a:buNone/>
            </a:pPr>
            <a:r>
              <a:rPr lang="ja" sz="4800"/>
              <a:t>グループ内で発表しよう！</a:t>
            </a:r>
            <a:endParaRPr sz="4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pSp>
        <p:nvGrpSpPr>
          <p:cNvPr id="478" name="Google Shape;478;p51"/>
          <p:cNvGrpSpPr/>
          <p:nvPr/>
        </p:nvGrpSpPr>
        <p:grpSpPr>
          <a:xfrm>
            <a:off x="-9275" y="-18575"/>
            <a:ext cx="9153144" cy="5162100"/>
            <a:chOff x="-9275" y="-18575"/>
            <a:chExt cx="9144000" cy="5162100"/>
          </a:xfrm>
        </p:grpSpPr>
        <p:sp>
          <p:nvSpPr>
            <p:cNvPr id="479" name="Google Shape;479;p51"/>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1"/>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振り返り</a:t>
            </a:r>
            <a:endParaRPr/>
          </a:p>
        </p:txBody>
      </p:sp>
      <p:sp>
        <p:nvSpPr>
          <p:cNvPr id="482" name="Google Shape;482;p51"/>
          <p:cNvSpPr txBox="1">
            <a:spLocks noGrp="1"/>
          </p:cNvSpPr>
          <p:nvPr>
            <p:ph type="body" idx="1"/>
          </p:nvPr>
        </p:nvSpPr>
        <p:spPr>
          <a:xfrm>
            <a:off x="311700" y="1152475"/>
            <a:ext cx="8520600" cy="2930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ja" sz="4800"/>
              <a:t>初めて知ったこと、</a:t>
            </a:r>
            <a:endParaRPr sz="4800"/>
          </a:p>
          <a:p>
            <a:pPr marL="0" lvl="0" indent="0" algn="l" rtl="0">
              <a:spcBef>
                <a:spcPts val="1200"/>
              </a:spcBef>
              <a:spcAft>
                <a:spcPts val="0"/>
              </a:spcAft>
              <a:buClr>
                <a:schemeClr val="dk1"/>
              </a:buClr>
              <a:buSzPts val="1100"/>
              <a:buFont typeface="Arial"/>
              <a:buNone/>
            </a:pPr>
            <a:r>
              <a:rPr lang="ja" sz="4800"/>
              <a:t>大事だなと思ったことなど</a:t>
            </a:r>
            <a:endParaRPr sz="4800"/>
          </a:p>
          <a:p>
            <a:pPr marL="0" lvl="0" indent="0" algn="l" rtl="0">
              <a:spcBef>
                <a:spcPts val="1200"/>
              </a:spcBef>
              <a:spcAft>
                <a:spcPts val="1200"/>
              </a:spcAft>
              <a:buClr>
                <a:schemeClr val="dk1"/>
              </a:buClr>
              <a:buSzPts val="1100"/>
              <a:buFont typeface="Arial"/>
              <a:buNone/>
            </a:pPr>
            <a:r>
              <a:rPr lang="ja" sz="4800"/>
              <a:t>今日学んだことを書こう！</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pSp>
        <p:nvGrpSpPr>
          <p:cNvPr id="78" name="Google Shape;78;p16"/>
          <p:cNvGrpSpPr/>
          <p:nvPr/>
        </p:nvGrpSpPr>
        <p:grpSpPr>
          <a:xfrm>
            <a:off x="-9275" y="-18575"/>
            <a:ext cx="9153144" cy="5162100"/>
            <a:chOff x="-9275" y="-18575"/>
            <a:chExt cx="9144000" cy="5162100"/>
          </a:xfrm>
        </p:grpSpPr>
        <p:sp>
          <p:nvSpPr>
            <p:cNvPr id="79" name="Google Shape;79;p16"/>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クイズ③</a:t>
            </a:r>
            <a:endParaRPr/>
          </a:p>
        </p:txBody>
      </p:sp>
      <p:sp>
        <p:nvSpPr>
          <p:cNvPr id="82" name="Google Shape;82;p16"/>
          <p:cNvSpPr txBox="1">
            <a:spLocks noGrp="1"/>
          </p:cNvSpPr>
          <p:nvPr>
            <p:ph type="body" idx="1"/>
          </p:nvPr>
        </p:nvSpPr>
        <p:spPr>
          <a:xfrm>
            <a:off x="269250" y="790050"/>
            <a:ext cx="8592900" cy="36558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ja" sz="4000"/>
              <a:t>21世紀末、神奈川県で1時間に</a:t>
            </a:r>
            <a:br>
              <a:rPr lang="ja" sz="4000"/>
            </a:br>
            <a:r>
              <a:rPr lang="ja" sz="4000"/>
              <a:t>50ミリの雨が降る回数はどうなる？</a:t>
            </a:r>
            <a:br>
              <a:rPr lang="ja" sz="4000"/>
            </a:br>
            <a:r>
              <a:rPr lang="ja" sz="3000"/>
              <a:t>　</a:t>
            </a:r>
            <a:br>
              <a:rPr lang="ja" sz="3000"/>
            </a:br>
            <a:r>
              <a:rPr lang="ja" sz="3000"/>
              <a:t>　</a:t>
            </a:r>
            <a:r>
              <a:rPr lang="ja" sz="3000" b="1">
                <a:solidFill>
                  <a:srgbClr val="FF9900"/>
                </a:solidFill>
              </a:rPr>
              <a:t>A. 減る</a:t>
            </a:r>
            <a:br>
              <a:rPr lang="ja" sz="3000" b="1">
                <a:solidFill>
                  <a:srgbClr val="FF9900"/>
                </a:solidFill>
              </a:rPr>
            </a:br>
            <a:r>
              <a:rPr lang="ja" sz="3000" b="1">
                <a:solidFill>
                  <a:srgbClr val="FF9900"/>
                </a:solidFill>
              </a:rPr>
              <a:t>　B. 変わらない</a:t>
            </a:r>
            <a:br>
              <a:rPr lang="ja" sz="3000" b="1">
                <a:solidFill>
                  <a:srgbClr val="FF9900"/>
                </a:solidFill>
              </a:rPr>
            </a:br>
            <a:r>
              <a:rPr lang="ja" sz="3000" b="1">
                <a:solidFill>
                  <a:srgbClr val="FF9900"/>
                </a:solidFill>
              </a:rPr>
              <a:t>　C. 増える</a:t>
            </a:r>
            <a:endParaRPr sz="3000"/>
          </a:p>
        </p:txBody>
      </p:sp>
      <p:sp>
        <p:nvSpPr>
          <p:cNvPr id="83" name="Google Shape;83;p16"/>
          <p:cNvSpPr/>
          <p:nvPr/>
        </p:nvSpPr>
        <p:spPr>
          <a:xfrm>
            <a:off x="5264200" y="2655325"/>
            <a:ext cx="3270900" cy="2141400"/>
          </a:xfrm>
          <a:prstGeom prst="wedgeEllipseCallout">
            <a:avLst>
              <a:gd name="adj1" fmla="val -44891"/>
              <a:gd name="adj2" fmla="val -48699"/>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t>1時間に50ミリの雨とは、傘をさしていても濡れるような激しい雨のことだよ</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2"/>
          <p:cNvSpPr/>
          <p:nvPr/>
        </p:nvSpPr>
        <p:spPr>
          <a:xfrm>
            <a:off x="9400" y="0"/>
            <a:ext cx="9144000" cy="51435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2"/>
          <p:cNvSpPr/>
          <p:nvPr/>
        </p:nvSpPr>
        <p:spPr>
          <a:xfrm>
            <a:off x="5097075" y="65000"/>
            <a:ext cx="39552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a:t>　　年　　組　名前：</a:t>
            </a:r>
            <a:endParaRPr/>
          </a:p>
        </p:txBody>
      </p:sp>
      <p:sp>
        <p:nvSpPr>
          <p:cNvPr id="489" name="Google Shape;489;p52"/>
          <p:cNvSpPr/>
          <p:nvPr/>
        </p:nvSpPr>
        <p:spPr>
          <a:xfrm>
            <a:off x="51850" y="863200"/>
            <a:ext cx="48981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初めて知ったことや大事だなと思ったことを書こう</a:t>
            </a:r>
            <a:endParaRPr b="1"/>
          </a:p>
        </p:txBody>
      </p:sp>
      <p:sp>
        <p:nvSpPr>
          <p:cNvPr id="490" name="Google Shape;490;p52"/>
          <p:cNvSpPr/>
          <p:nvPr/>
        </p:nvSpPr>
        <p:spPr>
          <a:xfrm>
            <a:off x="51850" y="1448350"/>
            <a:ext cx="9000300" cy="35838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1" name="Google Shape;491;p52"/>
          <p:cNvCxnSpPr/>
          <p:nvPr/>
        </p:nvCxnSpPr>
        <p:spPr>
          <a:xfrm>
            <a:off x="521583" y="1892075"/>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492" name="Google Shape;492;p52"/>
          <p:cNvCxnSpPr/>
          <p:nvPr/>
        </p:nvCxnSpPr>
        <p:spPr>
          <a:xfrm>
            <a:off x="502661" y="2397300"/>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493" name="Google Shape;493;p52"/>
          <p:cNvCxnSpPr/>
          <p:nvPr/>
        </p:nvCxnSpPr>
        <p:spPr>
          <a:xfrm>
            <a:off x="531045" y="2902525"/>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494" name="Google Shape;494;p52"/>
          <p:cNvCxnSpPr/>
          <p:nvPr/>
        </p:nvCxnSpPr>
        <p:spPr>
          <a:xfrm>
            <a:off x="512122" y="3407750"/>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495" name="Google Shape;495;p52"/>
          <p:cNvCxnSpPr/>
          <p:nvPr/>
        </p:nvCxnSpPr>
        <p:spPr>
          <a:xfrm>
            <a:off x="535776" y="3912975"/>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496" name="Google Shape;496;p52"/>
          <p:cNvCxnSpPr/>
          <p:nvPr/>
        </p:nvCxnSpPr>
        <p:spPr>
          <a:xfrm>
            <a:off x="516853" y="4418200"/>
            <a:ext cx="8098800" cy="9300"/>
          </a:xfrm>
          <a:prstGeom prst="straightConnector1">
            <a:avLst/>
          </a:prstGeom>
          <a:noFill/>
          <a:ln w="9525" cap="flat" cmpd="sng">
            <a:solidFill>
              <a:schemeClr val="dk2"/>
            </a:solidFill>
            <a:prstDash val="dot"/>
            <a:round/>
            <a:headEnd type="none" w="med" len="med"/>
            <a:tailEnd type="none" w="med" len="med"/>
          </a:ln>
        </p:spPr>
      </p:cxnSp>
      <p:cxnSp>
        <p:nvCxnSpPr>
          <p:cNvPr id="497" name="Google Shape;497;p52"/>
          <p:cNvCxnSpPr/>
          <p:nvPr/>
        </p:nvCxnSpPr>
        <p:spPr>
          <a:xfrm>
            <a:off x="545237" y="4923425"/>
            <a:ext cx="8098800" cy="9300"/>
          </a:xfrm>
          <a:prstGeom prst="straightConnector1">
            <a:avLst/>
          </a:prstGeom>
          <a:noFill/>
          <a:ln w="9525" cap="flat" cmpd="sng">
            <a:solidFill>
              <a:schemeClr val="dk2"/>
            </a:solidFill>
            <a:prstDash val="dot"/>
            <a:round/>
            <a:headEnd type="none" w="med" len="med"/>
            <a:tailEnd type="none" w="med" len="med"/>
          </a:ln>
        </p:spPr>
      </p:cxnSp>
      <p:sp>
        <p:nvSpPr>
          <p:cNvPr id="498" name="Google Shape;498;p52"/>
          <p:cNvSpPr txBox="1"/>
          <p:nvPr/>
        </p:nvSpPr>
        <p:spPr>
          <a:xfrm>
            <a:off x="9275" y="-18575"/>
            <a:ext cx="430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ワークシート「振り返り」</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grpSp>
        <p:nvGrpSpPr>
          <p:cNvPr id="503" name="Google Shape;503;p53"/>
          <p:cNvGrpSpPr/>
          <p:nvPr/>
        </p:nvGrpSpPr>
        <p:grpSpPr>
          <a:xfrm>
            <a:off x="-9275" y="-18575"/>
            <a:ext cx="9153144" cy="5162100"/>
            <a:chOff x="-9275" y="-18575"/>
            <a:chExt cx="9144000" cy="5162100"/>
          </a:xfrm>
        </p:grpSpPr>
        <p:sp>
          <p:nvSpPr>
            <p:cNvPr id="504" name="Google Shape;504;p53"/>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3"/>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宿題</a:t>
            </a:r>
            <a:endParaRPr/>
          </a:p>
        </p:txBody>
      </p:sp>
      <p:sp>
        <p:nvSpPr>
          <p:cNvPr id="507" name="Google Shape;507;p53"/>
          <p:cNvSpPr txBox="1">
            <a:spLocks noGrp="1"/>
          </p:cNvSpPr>
          <p:nvPr>
            <p:ph type="body" idx="1"/>
          </p:nvPr>
        </p:nvSpPr>
        <p:spPr>
          <a:xfrm>
            <a:off x="311700" y="1152475"/>
            <a:ext cx="8520600" cy="1927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ja" sz="4800"/>
              <a:t>学んだことを</a:t>
            </a:r>
            <a:endParaRPr sz="4800"/>
          </a:p>
          <a:p>
            <a:pPr marL="0" lvl="0" indent="0" algn="l" rtl="0">
              <a:spcBef>
                <a:spcPts val="1200"/>
              </a:spcBef>
              <a:spcAft>
                <a:spcPts val="1200"/>
              </a:spcAft>
              <a:buNone/>
            </a:pPr>
            <a:r>
              <a:rPr lang="ja" sz="4800"/>
              <a:t>レポートにまとめよう</a:t>
            </a:r>
            <a:endParaRPr sz="4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4"/>
          <p:cNvSpPr/>
          <p:nvPr/>
        </p:nvSpPr>
        <p:spPr>
          <a:xfrm>
            <a:off x="9400" y="0"/>
            <a:ext cx="9144000" cy="51435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4"/>
          <p:cNvSpPr/>
          <p:nvPr/>
        </p:nvSpPr>
        <p:spPr>
          <a:xfrm>
            <a:off x="5097075" y="65000"/>
            <a:ext cx="39552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a:t>　　年　　組　名前：</a:t>
            </a:r>
            <a:endParaRPr/>
          </a:p>
        </p:txBody>
      </p:sp>
      <p:sp>
        <p:nvSpPr>
          <p:cNvPr id="514" name="Google Shape;514;p54"/>
          <p:cNvSpPr/>
          <p:nvPr/>
        </p:nvSpPr>
        <p:spPr>
          <a:xfrm>
            <a:off x="83100" y="867325"/>
            <a:ext cx="42390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t>1.  授業を通して学んだことを書こう</a:t>
            </a:r>
            <a:endParaRPr b="1"/>
          </a:p>
        </p:txBody>
      </p:sp>
      <p:sp>
        <p:nvSpPr>
          <p:cNvPr id="515" name="Google Shape;515;p54"/>
          <p:cNvSpPr/>
          <p:nvPr/>
        </p:nvSpPr>
        <p:spPr>
          <a:xfrm>
            <a:off x="4624675" y="867325"/>
            <a:ext cx="42390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solidFill>
                  <a:schemeClr val="dk1"/>
                </a:solidFill>
              </a:rPr>
              <a:t>2. ワークで考えた対策を書こう</a:t>
            </a:r>
            <a:endParaRPr b="1"/>
          </a:p>
        </p:txBody>
      </p:sp>
      <p:sp>
        <p:nvSpPr>
          <p:cNvPr id="516" name="Google Shape;516;p54"/>
          <p:cNvSpPr/>
          <p:nvPr/>
        </p:nvSpPr>
        <p:spPr>
          <a:xfrm>
            <a:off x="51850" y="1448350"/>
            <a:ext cx="4270200" cy="13371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
        <p:nvSpPr>
          <p:cNvPr id="517" name="Google Shape;517;p54"/>
          <p:cNvSpPr txBox="1"/>
          <p:nvPr/>
        </p:nvSpPr>
        <p:spPr>
          <a:xfrm>
            <a:off x="9275" y="-18575"/>
            <a:ext cx="471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ワークシート「まとめレポート」</a:t>
            </a:r>
            <a:endParaRPr/>
          </a:p>
        </p:txBody>
      </p:sp>
      <p:sp>
        <p:nvSpPr>
          <p:cNvPr id="518" name="Google Shape;518;p54"/>
          <p:cNvSpPr/>
          <p:nvPr/>
        </p:nvSpPr>
        <p:spPr>
          <a:xfrm>
            <a:off x="83100" y="3114025"/>
            <a:ext cx="4239000" cy="464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solidFill>
                  <a:schemeClr val="dk1"/>
                </a:solidFill>
              </a:rPr>
              <a:t>3. 今日から取り組むことを書こう</a:t>
            </a:r>
            <a:endParaRPr b="1"/>
          </a:p>
        </p:txBody>
      </p:sp>
      <p:sp>
        <p:nvSpPr>
          <p:cNvPr id="519" name="Google Shape;519;p54"/>
          <p:cNvSpPr/>
          <p:nvPr/>
        </p:nvSpPr>
        <p:spPr>
          <a:xfrm>
            <a:off x="51850" y="3695050"/>
            <a:ext cx="8827500" cy="13371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
        <p:nvSpPr>
          <p:cNvPr id="520" name="Google Shape;520;p54"/>
          <p:cNvSpPr/>
          <p:nvPr/>
        </p:nvSpPr>
        <p:spPr>
          <a:xfrm>
            <a:off x="4609075" y="1448350"/>
            <a:ext cx="4270200" cy="1337100"/>
          </a:xfrm>
          <a:prstGeom prst="roundRect">
            <a:avLst>
              <a:gd name="adj" fmla="val 16667"/>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7"/>
          <p:cNvGrpSpPr/>
          <p:nvPr/>
        </p:nvGrpSpPr>
        <p:grpSpPr>
          <a:xfrm>
            <a:off x="-9275" y="-18575"/>
            <a:ext cx="9153144" cy="5162100"/>
            <a:chOff x="-9275" y="-18575"/>
            <a:chExt cx="9144000" cy="5162100"/>
          </a:xfrm>
        </p:grpSpPr>
        <p:sp>
          <p:nvSpPr>
            <p:cNvPr id="89" name="Google Shape;89;p17"/>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動画視聴</a:t>
            </a:r>
            <a:endParaRPr/>
          </a:p>
        </p:txBody>
      </p:sp>
      <p:sp>
        <p:nvSpPr>
          <p:cNvPr id="92" name="Google Shape;92;p17"/>
          <p:cNvSpPr/>
          <p:nvPr/>
        </p:nvSpPr>
        <p:spPr>
          <a:xfrm>
            <a:off x="6041550" y="279675"/>
            <a:ext cx="2874300" cy="2097300"/>
          </a:xfrm>
          <a:prstGeom prst="wedgeEllipseCallout">
            <a:avLst>
              <a:gd name="adj1" fmla="val -49200"/>
              <a:gd name="adj2" fmla="val 50549"/>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600"/>
              <a:t>神奈川県の</a:t>
            </a:r>
            <a:endParaRPr sz="1600"/>
          </a:p>
          <a:p>
            <a:pPr marL="0" lvl="0" indent="0" algn="ctr" rtl="0">
              <a:spcBef>
                <a:spcPts val="0"/>
              </a:spcBef>
              <a:spcAft>
                <a:spcPts val="0"/>
              </a:spcAft>
              <a:buNone/>
            </a:pPr>
            <a:r>
              <a:rPr lang="ja" sz="1600"/>
              <a:t>自然災害について</a:t>
            </a:r>
            <a:endParaRPr sz="1600"/>
          </a:p>
          <a:p>
            <a:pPr marL="0" lvl="0" indent="0" algn="ctr" rtl="0">
              <a:spcBef>
                <a:spcPts val="0"/>
              </a:spcBef>
              <a:spcAft>
                <a:spcPts val="0"/>
              </a:spcAft>
              <a:buNone/>
            </a:pPr>
            <a:r>
              <a:rPr lang="ja" sz="1600"/>
              <a:t>動画で見てみよう！</a:t>
            </a:r>
            <a:endParaRPr sz="1600"/>
          </a:p>
        </p:txBody>
      </p:sp>
      <p:pic>
        <p:nvPicPr>
          <p:cNvPr id="93" name="Google Shape;93;p17" descr="主に小学生など、気候変動に関する知識や経験が十分ではない若年層を対象として、身近な気候変動影響である「自然災害」をテーマに、気候変動問題に対する関心や理解を深めるための学習教材動画です。&#10;本動画は、気候変動問題を学ぶための授業の導入部分等での活用も想定して作成しました。本動画を活用した授業の実施マニュアルを、下記サイトで公開していますのでご活用ください。&#10;&#10;■授業の実施マニュアル&#10;かながわ気候変動WEB KIDS 教員の方へ（活用マニュアル）&#10;https://www.pref.kanagawa.jp/osirase/0323/climate_change/kids/teacher/index.html&#10;&#10;■かながわ気候変動WEB KIDS&#10;上記マニュアルの他、学習の参考資料等を公開しています。&#10;https://www.pref.kanagawa.jp/osirase/0323/climate_change/kids/index.html&#10;&#10;■本動画の出演者&#10;はかせ：原 良丞さん&#10;おとこのこ：野澤 慧さん&#10;おんなのこ：小岩井 ことりさん&#10;&#10;■関連動画&#10;かながわ気候変動WEB KIDS 動画教材を見て学ぼう&#10;https://www.pref.kanagawa.jp/osirase/0323/climate_change/kids /movie/ index.html&#10;&#10;かながわ気候変動WEB 映像を見る（中学生以上向け）&#10;https://www.pref.kanagawa.jp/osirase/0323/climate_change/contents2/index.html&#10;&#10;この動画に関するお問い合わせは、環境科学センターへのお問い合わせフォームをご利用ください。&#10;https://www.pref.kanagawa.jp/div/0323/index.html" title="かながわ気候変動学習教材7 これからの自然災害にどう備える？">
            <a:hlinkClick r:id="rId3"/>
          </p:cNvPr>
          <p:cNvPicPr preferRelativeResize="0"/>
          <p:nvPr/>
        </p:nvPicPr>
        <p:blipFill>
          <a:blip r:embed="rId4">
            <a:alphaModFix/>
          </a:blip>
          <a:stretch>
            <a:fillRect/>
          </a:stretch>
        </p:blipFill>
        <p:spPr>
          <a:xfrm>
            <a:off x="717175" y="112617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8" name="Google Shape;98;p18"/>
          <p:cNvGrpSpPr/>
          <p:nvPr/>
        </p:nvGrpSpPr>
        <p:grpSpPr>
          <a:xfrm>
            <a:off x="-9275" y="-18575"/>
            <a:ext cx="9153144" cy="5162100"/>
            <a:chOff x="-9275" y="-18575"/>
            <a:chExt cx="9144000" cy="5162100"/>
          </a:xfrm>
        </p:grpSpPr>
        <p:sp>
          <p:nvSpPr>
            <p:cNvPr id="99" name="Google Shape;99;p18"/>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動画視聴</a:t>
            </a:r>
            <a:endParaRPr/>
          </a:p>
        </p:txBody>
      </p:sp>
      <p:sp>
        <p:nvSpPr>
          <p:cNvPr id="102" name="Google Shape;102;p18"/>
          <p:cNvSpPr txBox="1">
            <a:spLocks noGrp="1"/>
          </p:cNvSpPr>
          <p:nvPr>
            <p:ph type="body" idx="1"/>
          </p:nvPr>
        </p:nvSpPr>
        <p:spPr>
          <a:xfrm>
            <a:off x="311700" y="1152475"/>
            <a:ext cx="8520600" cy="2930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ja" sz="4800"/>
              <a:t>動画を見て</a:t>
            </a:r>
            <a:endParaRPr sz="4800"/>
          </a:p>
          <a:p>
            <a:pPr marL="0" lvl="0" indent="0" algn="l" rtl="0">
              <a:spcBef>
                <a:spcPts val="1200"/>
              </a:spcBef>
              <a:spcAft>
                <a:spcPts val="0"/>
              </a:spcAft>
              <a:buNone/>
            </a:pPr>
            <a:r>
              <a:rPr lang="ja" sz="4800"/>
              <a:t>思ったことや考えたことを</a:t>
            </a:r>
            <a:endParaRPr sz="4800"/>
          </a:p>
          <a:p>
            <a:pPr marL="0" lvl="0" indent="0" algn="l" rtl="0">
              <a:spcBef>
                <a:spcPts val="1200"/>
              </a:spcBef>
              <a:spcAft>
                <a:spcPts val="1200"/>
              </a:spcAft>
              <a:buNone/>
            </a:pPr>
            <a:r>
              <a:rPr lang="ja" sz="4800"/>
              <a:t>隣の人と話そう！</a:t>
            </a:r>
            <a:endParaRPr sz="4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19"/>
          <p:cNvGrpSpPr/>
          <p:nvPr/>
        </p:nvGrpSpPr>
        <p:grpSpPr>
          <a:xfrm>
            <a:off x="-9275" y="-18575"/>
            <a:ext cx="9144000" cy="5162100"/>
            <a:chOff x="-9275" y="-18575"/>
            <a:chExt cx="9144000" cy="5162100"/>
          </a:xfrm>
        </p:grpSpPr>
        <p:sp>
          <p:nvSpPr>
            <p:cNvPr id="108" name="Google Shape;108;p19"/>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a:off x="120700" y="74275"/>
              <a:ext cx="88758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1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クイズの答え合わせ</a:t>
            </a:r>
            <a:endParaRPr/>
          </a:p>
        </p:txBody>
      </p:sp>
      <p:sp>
        <p:nvSpPr>
          <p:cNvPr id="111" name="Google Shape;111;p19"/>
          <p:cNvSpPr txBox="1">
            <a:spLocks noGrp="1"/>
          </p:cNvSpPr>
          <p:nvPr>
            <p:ph type="body" idx="1"/>
          </p:nvPr>
        </p:nvSpPr>
        <p:spPr>
          <a:xfrm>
            <a:off x="257350" y="771475"/>
            <a:ext cx="8520600" cy="4617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ja"/>
              <a:t>21世紀末頃の気温は今とくらべてどうなる？</a:t>
            </a:r>
            <a:endParaRPr sz="4835" u="sng">
              <a:solidFill>
                <a:srgbClr val="FF9900"/>
              </a:solidFill>
            </a:endParaRPr>
          </a:p>
        </p:txBody>
      </p:sp>
      <p:sp>
        <p:nvSpPr>
          <p:cNvPr id="112" name="Google Shape;112;p19"/>
          <p:cNvSpPr txBox="1">
            <a:spLocks noGrp="1"/>
          </p:cNvSpPr>
          <p:nvPr>
            <p:ph type="body" idx="1"/>
          </p:nvPr>
        </p:nvSpPr>
        <p:spPr>
          <a:xfrm>
            <a:off x="235500" y="1233175"/>
            <a:ext cx="4093800" cy="6771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ja" sz="3200" b="1" u="sng">
                <a:solidFill>
                  <a:srgbClr val="FF9900"/>
                </a:solidFill>
              </a:rPr>
              <a:t>B. 約2〜4℃上がる</a:t>
            </a:r>
            <a:endParaRPr sz="3200" b="1" u="sng">
              <a:solidFill>
                <a:srgbClr val="FF9900"/>
              </a:solidFill>
            </a:endParaRPr>
          </a:p>
        </p:txBody>
      </p:sp>
      <p:sp>
        <p:nvSpPr>
          <p:cNvPr id="113" name="Google Shape;113;p19"/>
          <p:cNvSpPr/>
          <p:nvPr/>
        </p:nvSpPr>
        <p:spPr>
          <a:xfrm>
            <a:off x="445650" y="2264175"/>
            <a:ext cx="2883600" cy="2443800"/>
          </a:xfrm>
          <a:prstGeom prst="wedgeEllipseCallout">
            <a:avLst>
              <a:gd name="adj1" fmla="val 54999"/>
              <a:gd name="adj2" fmla="val 33204"/>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t>温暖化対策を取らない場合は</a:t>
            </a:r>
            <a:r>
              <a:rPr lang="ja" sz="1800" b="1">
                <a:solidFill>
                  <a:srgbClr val="FF0000"/>
                </a:solidFill>
              </a:rPr>
              <a:t>約4℃</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ja" sz="1800"/>
              <a:t>厳しい温暖化対策を取っても</a:t>
            </a:r>
            <a:r>
              <a:rPr lang="ja" sz="1800" b="1">
                <a:solidFill>
                  <a:srgbClr val="FF0000"/>
                </a:solidFill>
              </a:rPr>
              <a:t>約2℃</a:t>
            </a:r>
            <a:endParaRPr sz="1800" b="1">
              <a:solidFill>
                <a:srgbClr val="FF0000"/>
              </a:solidFill>
            </a:endParaRPr>
          </a:p>
          <a:p>
            <a:pPr marL="0" lvl="0" indent="0" algn="ctr" rtl="0">
              <a:spcBef>
                <a:spcPts val="0"/>
              </a:spcBef>
              <a:spcAft>
                <a:spcPts val="0"/>
              </a:spcAft>
              <a:buNone/>
            </a:pPr>
            <a:endParaRPr sz="1800" b="1">
              <a:solidFill>
                <a:srgbClr val="FF0000"/>
              </a:solidFill>
            </a:endParaRPr>
          </a:p>
          <a:p>
            <a:pPr marL="0" lvl="0" indent="0" algn="ctr" rtl="0">
              <a:spcBef>
                <a:spcPts val="0"/>
              </a:spcBef>
              <a:spcAft>
                <a:spcPts val="0"/>
              </a:spcAft>
              <a:buNone/>
            </a:pPr>
            <a:r>
              <a:rPr lang="ja" sz="1800"/>
              <a:t>上昇すると</a:t>
            </a:r>
            <a:endParaRPr sz="1800"/>
          </a:p>
          <a:p>
            <a:pPr marL="0" lvl="0" indent="0" algn="ctr" rtl="0">
              <a:spcBef>
                <a:spcPts val="0"/>
              </a:spcBef>
              <a:spcAft>
                <a:spcPts val="0"/>
              </a:spcAft>
              <a:buNone/>
            </a:pPr>
            <a:r>
              <a:rPr lang="ja" sz="1800"/>
              <a:t>言われているよ</a:t>
            </a:r>
            <a:endParaRPr sz="1800"/>
          </a:p>
        </p:txBody>
      </p:sp>
      <p:pic>
        <p:nvPicPr>
          <p:cNvPr id="114" name="Google Shape;114;p19"/>
          <p:cNvPicPr preferRelativeResize="0"/>
          <p:nvPr/>
        </p:nvPicPr>
        <p:blipFill>
          <a:blip r:embed="rId3">
            <a:alphaModFix/>
          </a:blip>
          <a:stretch>
            <a:fillRect/>
          </a:stretch>
        </p:blipFill>
        <p:spPr>
          <a:xfrm>
            <a:off x="3864473" y="1367925"/>
            <a:ext cx="5102377" cy="3124225"/>
          </a:xfrm>
          <a:prstGeom prst="rect">
            <a:avLst/>
          </a:prstGeom>
          <a:noFill/>
          <a:ln>
            <a:noFill/>
          </a:ln>
          <a:effectLst>
            <a:outerShdw blurRad="57150" dist="19050" dir="5400000" algn="bl" rotWithShape="0">
              <a:srgbClr val="000000">
                <a:alpha val="50000"/>
              </a:srgbClr>
            </a:outerShdw>
          </a:effectLst>
        </p:spPr>
      </p:pic>
      <p:sp>
        <p:nvSpPr>
          <p:cNvPr id="115" name="Google Shape;115;p19"/>
          <p:cNvSpPr txBox="1"/>
          <p:nvPr/>
        </p:nvSpPr>
        <p:spPr>
          <a:xfrm>
            <a:off x="2057250" y="4598075"/>
            <a:ext cx="6865200" cy="692467"/>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ja" sz="1000" dirty="0">
                <a:solidFill>
                  <a:srgbClr val="595959"/>
                </a:solidFill>
              </a:rPr>
              <a:t>かながわ気候変動WEB KIDS「気候変動を学ぼう」Web資料集より</a:t>
            </a:r>
            <a:br>
              <a:rPr lang="ja" sz="1000" dirty="0">
                <a:solidFill>
                  <a:srgbClr val="595959"/>
                </a:solidFill>
              </a:rPr>
            </a:br>
            <a:r>
              <a:rPr lang="ja" sz="1000" u="sng" dirty="0">
                <a:solidFill>
                  <a:schemeClr val="hlink"/>
                </a:solidFill>
                <a:hlinkClick r:id="rId4"/>
              </a:rPr>
              <a:t>https://www.pref.kanagawa.jp/osirase/0323/climate_change/kids/data/future</a:t>
            </a:r>
            <a:r>
              <a:rPr lang="ja" sz="1000" u="sng" dirty="0" smtClean="0">
                <a:solidFill>
                  <a:schemeClr val="hlink"/>
                </a:solidFill>
                <a:hlinkClick r:id="rId4"/>
              </a:rPr>
              <a:t>/page</a:t>
            </a:r>
            <a:r>
              <a:rPr lang="ja" sz="1000" u="sng" dirty="0">
                <a:solidFill>
                  <a:schemeClr val="hlink"/>
                </a:solidFill>
                <a:hlinkClick r:id="rId4"/>
              </a:rPr>
              <a:t>1-2.html</a:t>
            </a:r>
            <a:endParaRPr sz="1000" dirty="0">
              <a:solidFill>
                <a:srgbClr val="5959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20"/>
          <p:cNvGrpSpPr/>
          <p:nvPr/>
        </p:nvGrpSpPr>
        <p:grpSpPr>
          <a:xfrm>
            <a:off x="-9275" y="-18575"/>
            <a:ext cx="9153144" cy="5162100"/>
            <a:chOff x="-9275" y="-18575"/>
            <a:chExt cx="9144000" cy="5162100"/>
          </a:xfrm>
        </p:grpSpPr>
        <p:sp>
          <p:nvSpPr>
            <p:cNvPr id="121" name="Google Shape;121;p20"/>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2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ちなみに…</a:t>
            </a:r>
            <a:endParaRPr/>
          </a:p>
        </p:txBody>
      </p:sp>
      <p:sp>
        <p:nvSpPr>
          <p:cNvPr id="124" name="Google Shape;124;p20"/>
          <p:cNvSpPr txBox="1">
            <a:spLocks noGrp="1"/>
          </p:cNvSpPr>
          <p:nvPr>
            <p:ph type="body" idx="1"/>
          </p:nvPr>
        </p:nvSpPr>
        <p:spPr>
          <a:xfrm>
            <a:off x="257350" y="780300"/>
            <a:ext cx="4617000" cy="10575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ja"/>
              <a:t>100年前の神奈川県の年平均気温は今より</a:t>
            </a:r>
            <a:br>
              <a:rPr lang="ja"/>
            </a:br>
            <a:r>
              <a:rPr lang="ja" sz="3600" b="1" u="sng">
                <a:solidFill>
                  <a:srgbClr val="FF9900"/>
                </a:solidFill>
              </a:rPr>
              <a:t>約2℃</a:t>
            </a:r>
            <a:r>
              <a:rPr lang="ja" sz="3600" b="1">
                <a:solidFill>
                  <a:srgbClr val="FF9900"/>
                </a:solidFill>
              </a:rPr>
              <a:t>低かった。</a:t>
            </a:r>
            <a:endParaRPr/>
          </a:p>
        </p:txBody>
      </p:sp>
      <p:pic>
        <p:nvPicPr>
          <p:cNvPr id="125" name="Google Shape;125;p20"/>
          <p:cNvPicPr preferRelativeResize="0"/>
          <p:nvPr/>
        </p:nvPicPr>
        <p:blipFill>
          <a:blip r:embed="rId3">
            <a:alphaModFix/>
          </a:blip>
          <a:stretch>
            <a:fillRect/>
          </a:stretch>
        </p:blipFill>
        <p:spPr>
          <a:xfrm>
            <a:off x="3972575" y="1147401"/>
            <a:ext cx="4859725" cy="3450674"/>
          </a:xfrm>
          <a:prstGeom prst="rect">
            <a:avLst/>
          </a:prstGeom>
          <a:noFill/>
          <a:ln>
            <a:noFill/>
          </a:ln>
        </p:spPr>
      </p:pic>
      <p:sp>
        <p:nvSpPr>
          <p:cNvPr id="126" name="Google Shape;126;p20"/>
          <p:cNvSpPr txBox="1"/>
          <p:nvPr/>
        </p:nvSpPr>
        <p:spPr>
          <a:xfrm>
            <a:off x="0" y="4598075"/>
            <a:ext cx="8922300" cy="692467"/>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ja" sz="1000" dirty="0">
                <a:solidFill>
                  <a:srgbClr val="595959"/>
                </a:solidFill>
              </a:rPr>
              <a:t>かながわ気候変動WEB KIDS「気候変動を学ぼう」Web資料集より</a:t>
            </a:r>
            <a:br>
              <a:rPr lang="ja" sz="1000" dirty="0">
                <a:solidFill>
                  <a:srgbClr val="595959"/>
                </a:solidFill>
              </a:rPr>
            </a:br>
            <a:r>
              <a:rPr lang="ja" sz="1000" u="sng" dirty="0">
                <a:solidFill>
                  <a:srgbClr val="0097A7"/>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https://www.pref.kanagawa.jp/osirase/0323/climate_change/kids/data/future</a:t>
            </a:r>
            <a:r>
              <a:rPr lang="ja" sz="1000" u="sng" dirty="0" smtClean="0">
                <a:solidFill>
                  <a:srgbClr val="0097A7"/>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/page</a:t>
            </a:r>
            <a:r>
              <a:rPr lang="ja" sz="1000" u="sng" dirty="0">
                <a:solidFill>
                  <a:srgbClr val="0097A7"/>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1-1.html</a:t>
            </a:r>
            <a:endParaRPr sz="1000" dirty="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p21"/>
          <p:cNvGrpSpPr/>
          <p:nvPr/>
        </p:nvGrpSpPr>
        <p:grpSpPr>
          <a:xfrm>
            <a:off x="-9275" y="-18575"/>
            <a:ext cx="9153144" cy="5162100"/>
            <a:chOff x="-9275" y="-18575"/>
            <a:chExt cx="9144000" cy="5162100"/>
          </a:xfrm>
        </p:grpSpPr>
        <p:sp>
          <p:nvSpPr>
            <p:cNvPr id="132" name="Google Shape;132;p21"/>
            <p:cNvSpPr/>
            <p:nvPr/>
          </p:nvSpPr>
          <p:spPr>
            <a:xfrm>
              <a:off x="-9275" y="-18575"/>
              <a:ext cx="9144000" cy="5162100"/>
            </a:xfrm>
            <a:prstGeom prst="rect">
              <a:avLst/>
            </a:prstGeom>
            <a:solidFill>
              <a:srgbClr val="0097A7">
                <a:alpha val="71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p:nvPr/>
          </p:nvSpPr>
          <p:spPr>
            <a:xfrm>
              <a:off x="120695" y="74275"/>
              <a:ext cx="8904000" cy="4967100"/>
            </a:xfrm>
            <a:prstGeom prst="roundRect">
              <a:avLst>
                <a:gd name="adj" fmla="val 635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21"/>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クイズの答え合わせ</a:t>
            </a:r>
            <a:endParaRPr/>
          </a:p>
        </p:txBody>
      </p:sp>
      <p:sp>
        <p:nvSpPr>
          <p:cNvPr id="135" name="Google Shape;135;p21"/>
          <p:cNvSpPr txBox="1">
            <a:spLocks noGrp="1"/>
          </p:cNvSpPr>
          <p:nvPr>
            <p:ph type="body" idx="1"/>
          </p:nvPr>
        </p:nvSpPr>
        <p:spPr>
          <a:xfrm>
            <a:off x="257350" y="923875"/>
            <a:ext cx="8520600" cy="4617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ja"/>
              <a:t>地球温暖化で気温が上昇するとどんな自然災害が起きる？</a:t>
            </a:r>
            <a:endParaRPr sz="4835" u="sng">
              <a:solidFill>
                <a:srgbClr val="FF9900"/>
              </a:solidFill>
            </a:endParaRPr>
          </a:p>
        </p:txBody>
      </p:sp>
      <p:sp>
        <p:nvSpPr>
          <p:cNvPr id="136" name="Google Shape;136;p21"/>
          <p:cNvSpPr txBox="1">
            <a:spLocks noGrp="1"/>
          </p:cNvSpPr>
          <p:nvPr>
            <p:ph type="body" idx="1"/>
          </p:nvPr>
        </p:nvSpPr>
        <p:spPr>
          <a:xfrm>
            <a:off x="311700" y="1461775"/>
            <a:ext cx="3123600" cy="1810200"/>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Clr>
                <a:schemeClr val="dk1"/>
              </a:buClr>
              <a:buSzPts val="1100"/>
              <a:buFont typeface="Arial"/>
              <a:buNone/>
            </a:pPr>
            <a:r>
              <a:rPr lang="ja" sz="3200" b="1">
                <a:solidFill>
                  <a:srgbClr val="FF9900"/>
                </a:solidFill>
              </a:rPr>
              <a:t>A. 土砂崩れ</a:t>
            </a:r>
            <a:br>
              <a:rPr lang="ja" sz="3200" b="1">
                <a:solidFill>
                  <a:srgbClr val="FF9900"/>
                </a:solidFill>
              </a:rPr>
            </a:br>
            <a:r>
              <a:rPr lang="ja" sz="3200" b="1">
                <a:solidFill>
                  <a:srgbClr val="FF9900"/>
                </a:solidFill>
              </a:rPr>
              <a:t>B. 河川の氾濫</a:t>
            </a:r>
            <a:br>
              <a:rPr lang="ja" sz="3200" b="1">
                <a:solidFill>
                  <a:srgbClr val="FF9900"/>
                </a:solidFill>
              </a:rPr>
            </a:br>
            <a:r>
              <a:rPr lang="ja" sz="3200" b="1">
                <a:solidFill>
                  <a:srgbClr val="FF9900"/>
                </a:solidFill>
              </a:rPr>
              <a:t>C. 高潮・高波</a:t>
            </a:r>
            <a:endParaRPr sz="3200" b="1">
              <a:solidFill>
                <a:srgbClr val="FF9900"/>
              </a:solidFill>
            </a:endParaRPr>
          </a:p>
        </p:txBody>
      </p:sp>
      <p:pic>
        <p:nvPicPr>
          <p:cNvPr id="137" name="Google Shape;137;p21"/>
          <p:cNvPicPr preferRelativeResize="0"/>
          <p:nvPr/>
        </p:nvPicPr>
        <p:blipFill>
          <a:blip r:embed="rId3">
            <a:alphaModFix/>
          </a:blip>
          <a:stretch>
            <a:fillRect/>
          </a:stretch>
        </p:blipFill>
        <p:spPr>
          <a:xfrm>
            <a:off x="4812100" y="1461775"/>
            <a:ext cx="2920643" cy="1642862"/>
          </a:xfrm>
          <a:prstGeom prst="rect">
            <a:avLst/>
          </a:prstGeom>
          <a:noFill/>
          <a:ln>
            <a:noFill/>
          </a:ln>
        </p:spPr>
      </p:pic>
      <p:pic>
        <p:nvPicPr>
          <p:cNvPr id="138" name="Google Shape;138;p21"/>
          <p:cNvPicPr preferRelativeResize="0"/>
          <p:nvPr/>
        </p:nvPicPr>
        <p:blipFill>
          <a:blip r:embed="rId4">
            <a:alphaModFix/>
          </a:blip>
          <a:stretch>
            <a:fillRect/>
          </a:stretch>
        </p:blipFill>
        <p:spPr>
          <a:xfrm>
            <a:off x="5995225" y="3183918"/>
            <a:ext cx="2920648" cy="1635757"/>
          </a:xfrm>
          <a:prstGeom prst="rect">
            <a:avLst/>
          </a:prstGeom>
          <a:noFill/>
          <a:ln>
            <a:noFill/>
          </a:ln>
        </p:spPr>
      </p:pic>
      <p:sp>
        <p:nvSpPr>
          <p:cNvPr id="139" name="Google Shape;139;p21"/>
          <p:cNvSpPr/>
          <p:nvPr/>
        </p:nvSpPr>
        <p:spPr>
          <a:xfrm>
            <a:off x="1401925" y="3180825"/>
            <a:ext cx="4078800" cy="1759200"/>
          </a:xfrm>
          <a:prstGeom prst="wedgeEllipseCallout">
            <a:avLst>
              <a:gd name="adj1" fmla="val 44236"/>
              <a:gd name="adj2" fmla="val -44195"/>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t>神奈川県でも土砂崩れや河川の氾濫、高潮・高波の</a:t>
            </a:r>
            <a:br>
              <a:rPr lang="ja" sz="1800"/>
            </a:br>
            <a:r>
              <a:rPr lang="ja" sz="1800"/>
              <a:t>被害は増えているよ</a:t>
            </a:r>
            <a:endParaRPr sz="1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2193</Words>
  <Application>Microsoft Office PowerPoint</Application>
  <PresentationFormat>画面に合わせる (16:9)</PresentationFormat>
  <Paragraphs>233</Paragraphs>
  <Slides>42</Slides>
  <Notes>42</Notes>
  <HiddenSlides>0</HiddenSlides>
  <MMClips>0</MMClips>
  <ScaleCrop>false</ScaleCrop>
  <HeadingPairs>
    <vt:vector size="6" baseType="variant">
      <vt:variant>
        <vt:lpstr>使用されているフォント</vt:lpstr>
      </vt:variant>
      <vt:variant>
        <vt:i4>1</vt:i4>
      </vt:variant>
      <vt:variant>
        <vt:lpstr>テーマ</vt:lpstr>
      </vt:variant>
      <vt:variant>
        <vt:i4>1</vt:i4>
      </vt:variant>
      <vt:variant>
        <vt:lpstr>スライド タイトル</vt:lpstr>
      </vt:variant>
      <vt:variant>
        <vt:i4>42</vt:i4>
      </vt:variant>
    </vt:vector>
  </HeadingPairs>
  <TitlesOfParts>
    <vt:vector size="44" baseType="lpstr">
      <vt:lpstr>Arial</vt:lpstr>
      <vt:lpstr>Simple Light</vt:lpstr>
      <vt:lpstr>PowerPoint プレゼンテーション</vt:lpstr>
      <vt:lpstr>クイズ①</vt:lpstr>
      <vt:lpstr>クイズ②</vt:lpstr>
      <vt:lpstr>クイズ③</vt:lpstr>
      <vt:lpstr>動画視聴</vt:lpstr>
      <vt:lpstr>動画視聴</vt:lpstr>
      <vt:lpstr>クイズの答え合わせ</vt:lpstr>
      <vt:lpstr>ちなみに…</vt:lpstr>
      <vt:lpstr>クイズの答え合わせ</vt:lpstr>
      <vt:lpstr>ちなみに「高潮」とは…</vt:lpstr>
      <vt:lpstr>クイズの答え合わせ</vt:lpstr>
      <vt:lpstr>ワークA</vt:lpstr>
      <vt:lpstr>ヒント</vt:lpstr>
      <vt:lpstr>ワークの進め方</vt:lpstr>
      <vt:lpstr>PowerPoint プレゼンテーション</vt:lpstr>
      <vt:lpstr>PowerPoint プレゼンテーション</vt:lpstr>
      <vt:lpstr>発表</vt:lpstr>
      <vt:lpstr>振り返り</vt:lpstr>
      <vt:lpstr>PowerPoint プレゼンテーション</vt:lpstr>
      <vt:lpstr>宿題</vt:lpstr>
      <vt:lpstr>PowerPoint プレゼンテーション</vt:lpstr>
      <vt:lpstr>PowerPoint プレゼンテーション</vt:lpstr>
      <vt:lpstr>PowerPoint プレゼンテーション</vt:lpstr>
      <vt:lpstr>導入</vt:lpstr>
      <vt:lpstr>動画視聴</vt:lpstr>
      <vt:lpstr>動画視聴</vt:lpstr>
      <vt:lpstr>解説</vt:lpstr>
      <vt:lpstr>ちなみに「ハザードマップ」とは…</vt:lpstr>
      <vt:lpstr>ワークB</vt:lpstr>
      <vt:lpstr>ワークの進め方</vt:lpstr>
      <vt:lpstr>※先生用補足（1）</vt:lpstr>
      <vt:lpstr>※先生用補足（1）</vt:lpstr>
      <vt:lpstr>※先生用補足（2）</vt:lpstr>
      <vt:lpstr>※先生用補足（2）</vt:lpstr>
      <vt:lpstr>※先生用補足（2）</vt:lpstr>
      <vt:lpstr>PowerPoint プレゼンテーション</vt:lpstr>
      <vt:lpstr>PowerPoint プレゼンテーション</vt:lpstr>
      <vt:lpstr>発表</vt:lpstr>
      <vt:lpstr>振り返り</vt:lpstr>
      <vt:lpstr>PowerPoint プレゼンテーション</vt:lpstr>
      <vt:lpstr>宿題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新井 聡史</dc:creator>
  <cp:lastModifiedBy>user</cp:lastModifiedBy>
  <cp:revision>2</cp:revision>
  <dcterms:modified xsi:type="dcterms:W3CDTF">2023-04-06T01:52:55Z</dcterms:modified>
</cp:coreProperties>
</file>