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26"/>
  </p:notesMasterIdLst>
  <p:handoutMasterIdLst>
    <p:handoutMasterId r:id="rId27"/>
  </p:handoutMasterIdLst>
  <p:sldIdLst>
    <p:sldId id="440" r:id="rId2"/>
    <p:sldId id="574" r:id="rId3"/>
    <p:sldId id="575" r:id="rId4"/>
    <p:sldId id="577" r:id="rId5"/>
    <p:sldId id="578" r:id="rId6"/>
    <p:sldId id="579" r:id="rId7"/>
    <p:sldId id="580" r:id="rId8"/>
    <p:sldId id="581" r:id="rId9"/>
    <p:sldId id="571" r:id="rId10"/>
    <p:sldId id="582" r:id="rId11"/>
    <p:sldId id="572" r:id="rId12"/>
    <p:sldId id="555" r:id="rId13"/>
    <p:sldId id="583" r:id="rId14"/>
    <p:sldId id="565" r:id="rId15"/>
    <p:sldId id="557" r:id="rId16"/>
    <p:sldId id="558" r:id="rId17"/>
    <p:sldId id="564" r:id="rId18"/>
    <p:sldId id="559" r:id="rId19"/>
    <p:sldId id="563" r:id="rId20"/>
    <p:sldId id="567" r:id="rId21"/>
    <p:sldId id="560" r:id="rId22"/>
    <p:sldId id="562" r:id="rId23"/>
    <p:sldId id="561" r:id="rId24"/>
    <p:sldId id="550" r:id="rId25"/>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00"/>
    <a:srgbClr val="0070C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13" autoAdjust="0"/>
    <p:restoredTop sz="94672" autoAdjust="0"/>
  </p:normalViewPr>
  <p:slideViewPr>
    <p:cSldViewPr snapToGrid="0" snapToObjects="1" showGuides="1">
      <p:cViewPr varScale="1">
        <p:scale>
          <a:sx n="95" d="100"/>
          <a:sy n="95" d="100"/>
        </p:scale>
        <p:origin x="402" y="90"/>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5/22/2026 10:21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5/22/2026 10:21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5/22/2026 10:21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11</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94220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12</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333938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065297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23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566626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80978-0EC5-CD10-9DC6-C7478BF97E88}"/>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BE018530-294F-8D7D-2D97-66A9B7D738A9}"/>
              </a:ext>
            </a:extLst>
          </p:cNvPr>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a:extLst>
              <a:ext uri="{FF2B5EF4-FFF2-40B4-BE49-F238E27FC236}">
                <a16:creationId xmlns:a16="http://schemas.microsoft.com/office/drawing/2014/main" id="{3A0B8C5A-2FBA-C5AF-A441-F9615EAB2C60}"/>
              </a:ext>
            </a:extLst>
          </p:cNvPr>
          <p:cNvSpPr>
            <a:spLocks noGrp="1" noChangeArrowheads="1"/>
          </p:cNvSpPr>
          <p:nvPr>
            <p:ph type="sldNum" sz="quarter" idx="5"/>
          </p:nvPr>
        </p:nvSpPr>
        <p:spPr>
          <a:noFill/>
        </p:spPr>
        <p:txBody>
          <a:bodyPr/>
          <a:lstStyle/>
          <a:p>
            <a:fld id="{E002E5FF-962A-4A73-B820-974153EA34F5}" type="slidenum">
              <a:rPr lang="en-US" altLang="ja-JP"/>
              <a:pPr/>
              <a:t>4</a:t>
            </a:fld>
            <a:endParaRPr lang="en-US" altLang="ja-JP"/>
          </a:p>
        </p:txBody>
      </p:sp>
      <p:sp>
        <p:nvSpPr>
          <p:cNvPr id="38916" name="Rectangle 2">
            <a:extLst>
              <a:ext uri="{FF2B5EF4-FFF2-40B4-BE49-F238E27FC236}">
                <a16:creationId xmlns:a16="http://schemas.microsoft.com/office/drawing/2014/main" id="{36E3744D-7E1F-8508-3590-95780A337871}"/>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33856C5B-6E83-C4FC-D7C7-D84983551968}"/>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200030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5</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79677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6</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721378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7</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488189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3F9F8-D743-1243-7841-A5840A73F8B2}"/>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3129F7E3-525E-82F0-5F7C-40975FFA95C9}"/>
              </a:ext>
            </a:extLst>
          </p:cNvPr>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a:extLst>
              <a:ext uri="{FF2B5EF4-FFF2-40B4-BE49-F238E27FC236}">
                <a16:creationId xmlns:a16="http://schemas.microsoft.com/office/drawing/2014/main" id="{A5B76C70-D186-DDA4-6A5B-81C6FF9F90EA}"/>
              </a:ext>
            </a:extLst>
          </p:cNvPr>
          <p:cNvSpPr>
            <a:spLocks noGrp="1" noChangeArrowheads="1"/>
          </p:cNvSpPr>
          <p:nvPr>
            <p:ph type="sldNum" sz="quarter" idx="5"/>
          </p:nvPr>
        </p:nvSpPr>
        <p:spPr>
          <a:noFill/>
        </p:spPr>
        <p:txBody>
          <a:bodyPr/>
          <a:lstStyle/>
          <a:p>
            <a:fld id="{E002E5FF-962A-4A73-B820-974153EA34F5}" type="slidenum">
              <a:rPr lang="en-US" altLang="ja-JP"/>
              <a:pPr/>
              <a:t>8</a:t>
            </a:fld>
            <a:endParaRPr lang="en-US" altLang="ja-JP"/>
          </a:p>
        </p:txBody>
      </p:sp>
      <p:sp>
        <p:nvSpPr>
          <p:cNvPr id="38916" name="Rectangle 2">
            <a:extLst>
              <a:ext uri="{FF2B5EF4-FFF2-40B4-BE49-F238E27FC236}">
                <a16:creationId xmlns:a16="http://schemas.microsoft.com/office/drawing/2014/main" id="{9671F7F5-A41D-3618-2ABA-883AAD302B27}"/>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C0D75454-B53C-C5A1-B16E-21EF694BF73F}"/>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85602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9</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974694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288AB-2A62-849B-48A5-2D89C596F9D0}"/>
            </a:ext>
          </a:extLst>
        </p:cNvPr>
        <p:cNvGrpSpPr/>
        <p:nvPr/>
      </p:nvGrpSpPr>
      <p:grpSpPr>
        <a:xfrm>
          <a:off x="0" y="0"/>
          <a:ext cx="0" cy="0"/>
          <a:chOff x="0" y="0"/>
          <a:chExt cx="0" cy="0"/>
        </a:xfrm>
      </p:grpSpPr>
      <p:sp>
        <p:nvSpPr>
          <p:cNvPr id="38914" name="Rectangle 3">
            <a:extLst>
              <a:ext uri="{FF2B5EF4-FFF2-40B4-BE49-F238E27FC236}">
                <a16:creationId xmlns:a16="http://schemas.microsoft.com/office/drawing/2014/main" id="{6F6D965E-52F2-BC7C-1F95-ACDD993C9BE1}"/>
              </a:ext>
            </a:extLst>
          </p:cNvPr>
          <p:cNvSpPr>
            <a:spLocks noGrp="1" noChangeArrowheads="1"/>
          </p:cNvSpPr>
          <p:nvPr>
            <p:ph type="dt" sz="quarter" idx="1"/>
          </p:nvPr>
        </p:nvSpPr>
        <p:spPr>
          <a:noFill/>
        </p:spPr>
        <p:txBody>
          <a:bodyPr/>
          <a:lstStyle/>
          <a:p>
            <a:fld id="{E0F97605-2DAB-4BA4-9546-9AFAD979C542}" type="datetime8">
              <a:rPr lang="en-US" altLang="ja-JP"/>
              <a:pPr/>
              <a:t>5/22/2026 10:21 AM</a:t>
            </a:fld>
            <a:endParaRPr lang="en-US" altLang="ja-JP"/>
          </a:p>
        </p:txBody>
      </p:sp>
      <p:sp>
        <p:nvSpPr>
          <p:cNvPr id="38915" name="Rectangle 7">
            <a:extLst>
              <a:ext uri="{FF2B5EF4-FFF2-40B4-BE49-F238E27FC236}">
                <a16:creationId xmlns:a16="http://schemas.microsoft.com/office/drawing/2014/main" id="{1F7163BA-481D-4B2D-C49A-F716DE99C93F}"/>
              </a:ext>
            </a:extLst>
          </p:cNvPr>
          <p:cNvSpPr>
            <a:spLocks noGrp="1" noChangeArrowheads="1"/>
          </p:cNvSpPr>
          <p:nvPr>
            <p:ph type="sldNum" sz="quarter" idx="5"/>
          </p:nvPr>
        </p:nvSpPr>
        <p:spPr>
          <a:noFill/>
        </p:spPr>
        <p:txBody>
          <a:bodyPr/>
          <a:lstStyle/>
          <a:p>
            <a:fld id="{E002E5FF-962A-4A73-B820-974153EA34F5}" type="slidenum">
              <a:rPr lang="en-US" altLang="ja-JP"/>
              <a:pPr/>
              <a:t>10</a:t>
            </a:fld>
            <a:endParaRPr lang="en-US" altLang="ja-JP"/>
          </a:p>
        </p:txBody>
      </p:sp>
      <p:sp>
        <p:nvSpPr>
          <p:cNvPr id="38916" name="Rectangle 2">
            <a:extLst>
              <a:ext uri="{FF2B5EF4-FFF2-40B4-BE49-F238E27FC236}">
                <a16:creationId xmlns:a16="http://schemas.microsoft.com/office/drawing/2014/main" id="{B0529220-8AAC-4A98-3902-5AB3BCD46522}"/>
              </a:ext>
            </a:extLst>
          </p:cNvPr>
          <p:cNvSpPr>
            <a:spLocks noGrp="1" noRot="1" noChangeAspect="1" noChangeArrowheads="1" noTextEdit="1"/>
          </p:cNvSpPr>
          <p:nvPr>
            <p:ph type="sldImg"/>
          </p:nvPr>
        </p:nvSpPr>
        <p:spPr>
          <a:ln/>
        </p:spPr>
      </p:sp>
      <p:sp>
        <p:nvSpPr>
          <p:cNvPr id="38917" name="Rectangle 3">
            <a:extLst>
              <a:ext uri="{FF2B5EF4-FFF2-40B4-BE49-F238E27FC236}">
                <a16:creationId xmlns:a16="http://schemas.microsoft.com/office/drawing/2014/main" id="{418430F7-1844-C903-D0C4-1445C6111BFD}"/>
              </a:ext>
            </a:extLst>
          </p:cNvPr>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095522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1109504" y="3033918"/>
            <a:ext cx="7529141" cy="640332"/>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sz="1800" dirty="0">
                <a:latin typeface="Arial" panose="020B0604020202020204" pitchFamily="34" charset="0"/>
                <a:ea typeface="ＭＳ Ｐゴシック" panose="020B0600070205080204" pitchFamily="50" charset="-128"/>
              </a:rPr>
              <a:t>提出日：令和</a:t>
            </a:r>
            <a:r>
              <a:rPr lang="en-US" altLang="ja-JP" sz="1800" dirty="0">
                <a:latin typeface="Arial" panose="020B0604020202020204" pitchFamily="34" charset="0"/>
                <a:ea typeface="ＭＳ Ｐゴシック" panose="020B0600070205080204" pitchFamily="50" charset="-128"/>
              </a:rPr>
              <a:t>8</a:t>
            </a:r>
            <a:r>
              <a:rPr lang="ja-JP" altLang="en-US" sz="1800" dirty="0">
                <a:latin typeface="Arial" panose="020B0604020202020204" pitchFamily="34" charset="0"/>
                <a:ea typeface="ＭＳ Ｐゴシック" panose="020B0600070205080204" pitchFamily="50" charset="-128"/>
              </a:rPr>
              <a:t>年○月○日</a:t>
            </a:r>
          </a:p>
          <a:p>
            <a:r>
              <a:rPr lang="ja-JP" altLang="en-US" sz="1800" dirty="0">
                <a:latin typeface="Arial" panose="020B0604020202020204" pitchFamily="34" charset="0"/>
                <a:ea typeface="ＭＳ Ｐゴシック" panose="020B0600070205080204" pitchFamily="50" charset="-128"/>
              </a:rPr>
              <a:t>応募者：〇〇株式会社</a:t>
            </a:r>
            <a:endParaRPr lang="en-US" altLang="ja-JP" sz="1800" dirty="0">
              <a:latin typeface="Arial" panose="020B0604020202020204" pitchFamily="34" charset="0"/>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5" y="3842013"/>
            <a:ext cx="9074149" cy="2575394"/>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a:bodyPr>
          <a:lstStyle/>
          <a:p>
            <a:pPr algn="l">
              <a:lnSpc>
                <a:spcPct val="150000"/>
              </a:lnSpc>
              <a:spcBef>
                <a:spcPct val="0"/>
              </a:spcBef>
              <a:buClr>
                <a:srgbClr val="5A5A5A"/>
              </a:buClr>
              <a:buSzPct val="100000"/>
            </a:pP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4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4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プロジェクト内容説明書の各スライドは応募者が作成をしてください。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記載欄が設定されている場合は、記載欄内にテキストベースで簡潔に記載をしてください。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411163" lvl="1" indent="-198173" algn="l" eaLnBrk="0" hangingPunct="0">
              <a:lnSpc>
                <a:spcPct val="170000"/>
              </a:lnSpc>
              <a:spcBef>
                <a:spcPct val="0"/>
              </a:spcBef>
              <a:buClr>
                <a:srgbClr val="969696"/>
              </a:buClr>
              <a:buSzPct val="70000"/>
              <a:buFont typeface="Wingdings" panose="05000000000000000000" pitchFamily="2" charset="2"/>
              <a:buChar char="l"/>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記載欄が設定されていない場合は、必要に応じてグラフ、図、写真等を挿入して作成をしてください。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【12:</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補足資料</a:t>
            </a:r>
            <a: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t>】</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は、応募者にて追加で説明したい内容等がある場合に活用してください。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100" b="1" u="sng" dirty="0">
                <a:solidFill>
                  <a:schemeClr val="tx1"/>
                </a:solidFill>
                <a:latin typeface="Arial" panose="020B0604020202020204" pitchFamily="34" charset="0"/>
                <a:ea typeface="ＭＳ Ｐゴシック" panose="020B0600070205080204" pitchFamily="50" charset="-128"/>
                <a:cs typeface="Times New Roman" pitchFamily="18" charset="0"/>
              </a:rPr>
              <a:t>30</a:t>
            </a:r>
            <a:r>
              <a:rPr lang="ja-JP" altLang="en-US" sz="11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審査会のプレゼンテーションでは、プロジェクト内容説明書の記載内容に沿って説明をしていただきます。応募時に提出した資料以外を用いることは</a:t>
            </a:r>
            <a:br>
              <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rPr>
            </a:b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不可とします。</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このほか、別添「</a:t>
            </a:r>
            <a:r>
              <a:rPr lang="ja-JP" altLang="en-US" sz="1100" dirty="0"/>
              <a:t>プロジェクト内容説明書 作成要領</a:t>
            </a:r>
            <a:r>
              <a:rPr lang="ja-JP" altLang="en-US" sz="1100" dirty="0">
                <a:solidFill>
                  <a:schemeClr val="tx1"/>
                </a:solidFill>
                <a:latin typeface="Arial" panose="020B0604020202020204" pitchFamily="34" charset="0"/>
                <a:ea typeface="ＭＳ Ｐゴシック" panose="020B0600070205080204" pitchFamily="50" charset="-128"/>
                <a:cs typeface="Times New Roman" pitchFamily="18" charset="0"/>
              </a:rPr>
              <a:t>」をよく読み、プロジェクト内容説明書には、応募内容を分かりやすく記載してください。</a:t>
            </a:r>
            <a:endParaRPr lang="en-US" altLang="ja-JP" sz="11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0" name="テキスト ボックス 9">
            <a:extLst>
              <a:ext uri="{FF2B5EF4-FFF2-40B4-BE49-F238E27FC236}">
                <a16:creationId xmlns:a16="http://schemas.microsoft.com/office/drawing/2014/main" id="{9E001D28-6DAD-4DBE-B6D5-008CD2149606}"/>
              </a:ext>
            </a:extLst>
          </p:cNvPr>
          <p:cNvSpPr txBox="1"/>
          <p:nvPr/>
        </p:nvSpPr>
        <p:spPr>
          <a:xfrm>
            <a:off x="8372475" y="549275"/>
            <a:ext cx="1117600" cy="491481"/>
          </a:xfrm>
          <a:prstGeom prst="rect">
            <a:avLst/>
          </a:prstGeom>
          <a:noFill/>
          <a:ln>
            <a:solidFill>
              <a:schemeClr val="tx1">
                <a:lumMod val="95000"/>
                <a:lumOff val="5000"/>
              </a:schemeClr>
            </a:solidFill>
          </a:ln>
        </p:spPr>
        <p:txBody>
          <a:bodyPr wrap="square" rtlCol="0">
            <a:spAutoFit/>
          </a:bodyPr>
          <a:lstStyle/>
          <a:p>
            <a:r>
              <a:rPr lang="ja-JP" altLang="en-US" sz="2400" dirty="0">
                <a:latin typeface="Arial" panose="020B0604020202020204" pitchFamily="34" charset="0"/>
                <a:ea typeface="ＭＳ Ｐゴシック" panose="020B0600070205080204" pitchFamily="50" charset="-128"/>
              </a:rPr>
              <a:t>様式</a:t>
            </a:r>
            <a:r>
              <a:rPr lang="en-US" altLang="ja-JP" sz="2400" dirty="0">
                <a:latin typeface="Arial" panose="020B0604020202020204" pitchFamily="34" charset="0"/>
                <a:ea typeface="ＭＳ Ｐゴシック" panose="020B0600070205080204" pitchFamily="50" charset="-128"/>
              </a:rPr>
              <a:t>2</a:t>
            </a:r>
            <a:endParaRPr kumimoji="1" lang="ja-JP" altLang="en-US" sz="2400" dirty="0">
              <a:latin typeface="Arial" panose="020B0604020202020204" pitchFamily="34" charset="0"/>
              <a:ea typeface="ＭＳ Ｐゴシック" panose="020B0600070205080204" pitchFamily="50" charset="-128"/>
            </a:endParaRPr>
          </a:p>
        </p:txBody>
      </p:sp>
      <p:sp>
        <p:nvSpPr>
          <p:cNvPr id="12" name="Rectangle 2">
            <a:extLst>
              <a:ext uri="{FF2B5EF4-FFF2-40B4-BE49-F238E27FC236}">
                <a16:creationId xmlns:a16="http://schemas.microsoft.com/office/drawing/2014/main" id="{05CEF05F-B2AE-4A92-878B-F565BA6C5311}"/>
              </a:ext>
            </a:extLst>
          </p:cNvPr>
          <p:cNvSpPr>
            <a:spLocks noGrp="1" noChangeArrowheads="1"/>
          </p:cNvSpPr>
          <p:nvPr>
            <p:ph type="ctrTitle"/>
          </p:nvPr>
        </p:nvSpPr>
        <p:spPr>
          <a:xfrm>
            <a:off x="1116013" y="1529805"/>
            <a:ext cx="7531100" cy="1261884"/>
          </a:xfrm>
          <a:solidFill>
            <a:srgbClr val="C6D2DE"/>
          </a:solidFill>
          <a:ln>
            <a:solidFill>
              <a:srgbClr val="C6D2DE"/>
            </a:solidFill>
          </a:ln>
        </p:spPr>
        <p:txBody>
          <a:bodyPr/>
          <a:lstStyle/>
          <a:p>
            <a:pPr algn="ctr" eaLnBrk="1">
              <a:spcBef>
                <a:spcPts val="1200"/>
              </a:spcBef>
              <a:spcAft>
                <a:spcPts val="1800"/>
              </a:spcAft>
            </a:pP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令和</a:t>
            </a:r>
            <a:r>
              <a:rPr lang="ja-JP" altLang="en-US" sz="2400" b="0" dirty="0">
                <a:solidFill>
                  <a:srgbClr val="000000"/>
                </a:solidFill>
                <a:cs typeface="Arial" panose="020B0604020202020204" pitchFamily="34" charset="0"/>
              </a:rPr>
              <a:t>８</a:t>
            </a: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年度ロボット実装促進センター　</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＜ドローン開発支援事業＞</a:t>
            </a:r>
            <a:br>
              <a:rPr lang="en-US" altLang="ja-JP"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br>
              <a:rPr lang="en-US" altLang="ja-JP" sz="10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br>
            <a:r>
              <a:rPr lang="ja-JP" altLang="en-US" sz="2400" b="0" dirty="0">
                <a:solidFill>
                  <a:srgbClr val="000000"/>
                </a:solidFill>
                <a:latin typeface="Arial" panose="020B0604020202020204" pitchFamily="34" charset="0"/>
                <a:ea typeface="ＭＳ Ｐゴシック" panose="020B0600070205080204" pitchFamily="50" charset="-128"/>
                <a:cs typeface="Arial" panose="020B0604020202020204" pitchFamily="34" charset="0"/>
              </a:rPr>
              <a:t>プロジェクト内容説明書</a:t>
            </a: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7" name="テキスト ボックス 6">
            <a:extLst>
              <a:ext uri="{FF2B5EF4-FFF2-40B4-BE49-F238E27FC236}">
                <a16:creationId xmlns:a16="http://schemas.microsoft.com/office/drawing/2014/main" id="{3A941C72-D1ED-4179-8398-9EACA2F69458}"/>
              </a:ext>
            </a:extLst>
          </p:cNvPr>
          <p:cNvSpPr txBox="1"/>
          <p:nvPr/>
        </p:nvSpPr>
        <p:spPr>
          <a:xfrm>
            <a:off x="0" y="49885"/>
            <a:ext cx="9313332" cy="291939"/>
          </a:xfrm>
          <a:prstGeom prst="rect">
            <a:avLst/>
          </a:prstGeom>
          <a:solidFill>
            <a:srgbClr val="E60000"/>
          </a:solidFill>
          <a:ln>
            <a:solidFill>
              <a:srgbClr val="E60000"/>
            </a:solidFill>
          </a:ln>
        </p:spPr>
        <p:txBody>
          <a:bodyPr wrap="square" rtlCol="0" anchor="ctr">
            <a:spAutoFit/>
          </a:bodyPr>
          <a:lstStyle/>
          <a:p>
            <a:pPr algn="l"/>
            <a:r>
              <a:rPr lang="ja-JP" altLang="en-US" sz="1200" dirty="0">
                <a:solidFill>
                  <a:srgbClr val="FFFFFF"/>
                </a:solidFill>
                <a:latin typeface="Arial" panose="020B0604020202020204" pitchFamily="34" charset="0"/>
                <a:ea typeface="ＭＳ Ｐゴシック" panose="020B0600070205080204" pitchFamily="50" charset="-128"/>
              </a:rPr>
              <a:t>（赤字で記載した「記入例」は、あくまで例示です。作成時のルールを厳守し、提案を求める事項について分かりやすく記載してください。）</a:t>
            </a:r>
            <a:endParaRPr kumimoji="1" lang="ja-JP" altLang="en-US" sz="1200" dirty="0">
              <a:solidFill>
                <a:srgbClr val="FFFFFF"/>
              </a:solidFill>
              <a:latin typeface="Arial" panose="020B0604020202020204" pitchFamily="34" charset="0"/>
              <a:ea typeface="ＭＳ Ｐゴシック" panose="020B060007020508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u="sng" kern="0" dirty="0">
                <a:solidFill>
                  <a:schemeClr val="tx1"/>
                </a:solidFill>
                <a:latin typeface="Arial" panose="020B0604020202020204" pitchFamily="34" charset="0"/>
                <a:ea typeface="ＭＳ Ｐゴシック" panose="020B0600070205080204" pitchFamily="50" charset="-128"/>
              </a:rPr>
              <a:t>３年以内（令和</a:t>
            </a:r>
            <a:r>
              <a:rPr lang="en-US" altLang="ja-JP" sz="1200" u="sng" kern="0" dirty="0">
                <a:solidFill>
                  <a:schemeClr val="tx1"/>
                </a:solidFill>
                <a:latin typeface="Arial" panose="020B0604020202020204" pitchFamily="34" charset="0"/>
                <a:ea typeface="ＭＳ Ｐゴシック" panose="020B0600070205080204" pitchFamily="50" charset="-128"/>
              </a:rPr>
              <a:t>11</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(2029</a:t>
            </a:r>
            <a:r>
              <a:rPr lang="ja-JP" altLang="en-US" sz="1200" u="sng" kern="0" dirty="0">
                <a:solidFill>
                  <a:schemeClr val="tx1"/>
                </a:solidFill>
                <a:latin typeface="Arial" panose="020B0604020202020204" pitchFamily="34" charset="0"/>
                <a:ea typeface="ＭＳ Ｐゴシック" panose="020B0600070205080204" pitchFamily="50" charset="-128"/>
              </a:rPr>
              <a:t>年</a:t>
            </a:r>
            <a:r>
              <a:rPr lang="en-US" altLang="ja-JP" sz="1200" u="sng" kern="0" dirty="0">
                <a:solidFill>
                  <a:schemeClr val="tx1"/>
                </a:solidFill>
                <a:latin typeface="Arial" panose="020B0604020202020204" pitchFamily="34" charset="0"/>
                <a:ea typeface="ＭＳ Ｐゴシック" panose="020B0600070205080204" pitchFamily="50" charset="-128"/>
              </a:rPr>
              <a:t>)</a:t>
            </a:r>
            <a:r>
              <a:rPr lang="ja-JP" altLang="en-US" sz="1200" u="sng" kern="0" dirty="0">
                <a:solidFill>
                  <a:schemeClr val="tx1"/>
                </a:solidFill>
                <a:latin typeface="Arial" panose="020B0604020202020204" pitchFamily="34" charset="0"/>
                <a:ea typeface="ＭＳ Ｐゴシック" panose="020B0600070205080204" pitchFamily="50" charset="-128"/>
              </a:rPr>
              <a:t>３月</a:t>
            </a:r>
            <a:r>
              <a:rPr lang="en-US" altLang="ja-JP" sz="1200" u="sng" kern="0" dirty="0">
                <a:solidFill>
                  <a:schemeClr val="tx1"/>
                </a:solidFill>
                <a:latin typeface="Arial" panose="020B0604020202020204" pitchFamily="34" charset="0"/>
                <a:ea typeface="ＭＳ Ｐゴシック" panose="020B0600070205080204" pitchFamily="50" charset="-128"/>
              </a:rPr>
              <a:t>31</a:t>
            </a:r>
            <a:r>
              <a:rPr lang="ja-JP" altLang="en-US" sz="1200" u="sng" kern="0" dirty="0">
                <a:solidFill>
                  <a:schemeClr val="tx1"/>
                </a:solidFill>
                <a:latin typeface="Arial" panose="020B0604020202020204" pitchFamily="34" charset="0"/>
                <a:ea typeface="ＭＳ Ｐゴシック" panose="020B0600070205080204" pitchFamily="50" charset="-128"/>
              </a:rPr>
              <a:t>日まで）に実用化し、事業活動を展開するための短期的なスケジュール</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022AF01E-4700-9843-1918-23D4DA7EDCD1}"/>
              </a:ext>
            </a:extLst>
          </p:cNvPr>
          <p:cNvSpPr/>
          <p:nvPr/>
        </p:nvSpPr>
        <p:spPr bwMode="auto">
          <a:xfrm>
            <a:off x="406400" y="3381673"/>
            <a:ext cx="9048750" cy="3099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sz="1200" dirty="0">
                <a:solidFill>
                  <a:srgbClr val="FF0000"/>
                </a:solidFill>
              </a:rPr>
              <a:t>2026.7</a:t>
            </a:r>
            <a:r>
              <a:rPr lang="ja-JP" altLang="en-US" sz="1200" dirty="0">
                <a:solidFill>
                  <a:srgbClr val="FF0000"/>
                </a:solidFill>
              </a:rPr>
              <a:t>月から、ドローンの実用化及びドローンサービスの事業化（サービスのローンチ）までの</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u="sng" dirty="0">
                <a:solidFill>
                  <a:srgbClr val="FF0000"/>
                </a:solidFill>
              </a:rPr>
              <a:t>月次のスケジュール</a:t>
            </a:r>
            <a:r>
              <a:rPr lang="ja-JP" altLang="en-US" sz="1200" dirty="0">
                <a:solidFill>
                  <a:srgbClr val="FF0000"/>
                </a:solidFill>
              </a:rPr>
              <a:t>をわかりやすく図示してください。</a:t>
            </a:r>
            <a:endParaRPr lang="en-US" altLang="ja-JP" sz="1200" dirty="0">
              <a:solidFill>
                <a:srgbClr val="FF0000"/>
              </a:solidFill>
            </a:endParaRPr>
          </a:p>
        </p:txBody>
      </p:sp>
      <p:sp>
        <p:nvSpPr>
          <p:cNvPr id="5" name="正方形/長方形 4">
            <a:extLst>
              <a:ext uri="{FF2B5EF4-FFF2-40B4-BE49-F238E27FC236}">
                <a16:creationId xmlns:a16="http://schemas.microsoft.com/office/drawing/2014/main" id="{99D1FD95-2A63-46C3-DF02-BCE7A4B30F6D}"/>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760B0177-0107-48ED-023D-82F38978BB65}"/>
              </a:ext>
            </a:extLst>
          </p:cNvPr>
          <p:cNvGraphicFramePr>
            <a:graphicFrameLocks noGrp="1"/>
          </p:cNvGraphicFramePr>
          <p:nvPr>
            <p:extLst>
              <p:ext uri="{D42A27DB-BD31-4B8C-83A1-F6EECF244321}">
                <p14:modId xmlns:p14="http://schemas.microsoft.com/office/powerpoint/2010/main" val="1938379838"/>
              </p:ext>
            </p:extLst>
          </p:nvPr>
        </p:nvGraphicFramePr>
        <p:xfrm>
          <a:off x="419099" y="1690152"/>
          <a:ext cx="9070976" cy="1421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21348">
                <a:tc>
                  <a:txBody>
                    <a:bodyPr/>
                    <a:lstStyle/>
                    <a:p>
                      <a:r>
                        <a:rPr kumimoji="1" lang="ja-JP" altLang="en-US" sz="1200" dirty="0"/>
                        <a:t>実用化、事業化までの</a:t>
                      </a:r>
                      <a:br>
                        <a:rPr kumimoji="1" lang="en-US" altLang="ja-JP" sz="1200" dirty="0"/>
                      </a:br>
                      <a:r>
                        <a:rPr kumimoji="1" lang="ja-JP" altLang="en-US" sz="1200" dirty="0"/>
                        <a:t>スケジュール</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ドローンを中核とするサービスは○○年○月頃に事業化を予定している。全体の開発のうち、本プロジェクトでは○○に関する機能を実装するための開発を実施する予定である。並行して、当社独自の取組として、○○と○○に関する開発を進め、試作機を○○年○月に完成させることを予定している。その後、想定するユースケースに近い環境で○○年○月～○月の間に○回程度の効果検証を行い、必要に応じて追加開発を実施する。その上で、○○年○月までに事業化初期のリース提供用の機器として○台を○○で生産予定。</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spTree>
    <p:extLst>
      <p:ext uri="{BB962C8B-B14F-4D97-AF65-F5344CB8AC3E}">
        <p14:creationId xmlns:p14="http://schemas.microsoft.com/office/powerpoint/2010/main" val="23138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57A1-F9AC-8983-F96A-188AA4D64910}"/>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C18C72B2-CC8C-3B70-3477-96005442367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4-1</a:t>
            </a:r>
            <a:r>
              <a:rPr lang="ja-JP" altLang="en-US" dirty="0">
                <a:latin typeface="Arial" panose="020B0604020202020204" pitchFamily="34" charset="0"/>
                <a:ea typeface="ＭＳ Ｐゴシック" panose="020B0600070205080204" pitchFamily="50" charset="-128"/>
              </a:rPr>
              <a:t>：実施</a:t>
            </a:r>
            <a:r>
              <a:rPr lang="ja-JP" altLang="en-US" dirty="0">
                <a:solidFill>
                  <a:schemeClr val="tx1"/>
                </a:solidFill>
                <a:latin typeface="Arial" panose="020B0604020202020204" pitchFamily="34" charset="0"/>
                <a:ea typeface="ＭＳ Ｐゴシック" panose="020B0600070205080204" pitchFamily="50" charset="-128"/>
              </a:rPr>
              <a:t>スケジュール（</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6A4F9761-F98F-B22F-3155-0B5AFE50662F}"/>
              </a:ext>
            </a:extLst>
          </p:cNvPr>
          <p:cNvSpPr txBox="1">
            <a:spLocks noChangeArrowheads="1"/>
          </p:cNvSpPr>
          <p:nvPr/>
        </p:nvSpPr>
        <p:spPr bwMode="auto">
          <a:xfrm>
            <a:off x="419100" y="1197577"/>
            <a:ext cx="9187016"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を中核とした貴社ビジネスに関する</a:t>
            </a:r>
            <a:r>
              <a:rPr lang="ja-JP" altLang="en-US" sz="1200" u="sng" kern="0" dirty="0">
                <a:solidFill>
                  <a:schemeClr val="tx1"/>
                </a:solidFill>
                <a:latin typeface="Arial" panose="020B0604020202020204" pitchFamily="34" charset="0"/>
                <a:ea typeface="ＭＳ Ｐゴシック" panose="020B0600070205080204" pitchFamily="50" charset="-128"/>
              </a:rPr>
              <a:t>事業成長のロードマップ</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10F0196A-D0C5-C455-839E-AB4CB7BBED80}"/>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6" name="表 5">
            <a:extLst>
              <a:ext uri="{FF2B5EF4-FFF2-40B4-BE49-F238E27FC236}">
                <a16:creationId xmlns:a16="http://schemas.microsoft.com/office/drawing/2014/main" id="{5CFE44A2-FC55-CB0B-6402-865EE4F0CB29}"/>
              </a:ext>
            </a:extLst>
          </p:cNvPr>
          <p:cNvGraphicFramePr>
            <a:graphicFrameLocks noGrp="1"/>
          </p:cNvGraphicFramePr>
          <p:nvPr>
            <p:extLst>
              <p:ext uri="{D42A27DB-BD31-4B8C-83A1-F6EECF244321}">
                <p14:modId xmlns:p14="http://schemas.microsoft.com/office/powerpoint/2010/main" val="209101735"/>
              </p:ext>
            </p:extLst>
          </p:nvPr>
        </p:nvGraphicFramePr>
        <p:xfrm>
          <a:off x="419099" y="1512353"/>
          <a:ext cx="9070976" cy="10530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053048">
                <a:tc>
                  <a:txBody>
                    <a:bodyPr/>
                    <a:lstStyle/>
                    <a:p>
                      <a:r>
                        <a:rPr kumimoji="1" lang="ja-JP" altLang="en-US" sz="1200" dirty="0">
                          <a:solidFill>
                            <a:schemeClr val="bg1"/>
                          </a:solidFill>
                        </a:rPr>
                        <a:t>事業の</a:t>
                      </a:r>
                      <a:br>
                        <a:rPr kumimoji="1" lang="en-US" altLang="ja-JP" sz="1200" dirty="0">
                          <a:solidFill>
                            <a:schemeClr val="bg1"/>
                          </a:solidFill>
                        </a:rPr>
                      </a:br>
                      <a:r>
                        <a:rPr kumimoji="1" lang="ja-JP" altLang="en-US" sz="1200" dirty="0">
                          <a:solidFill>
                            <a:schemeClr val="bg1"/>
                          </a:solidFill>
                        </a:rPr>
                        <a:t>中期的なロードマップ</a:t>
                      </a:r>
                      <a:endParaRPr kumimoji="1" lang="en-US" altLang="ja-JP" sz="1200" dirty="0">
                        <a:solidFill>
                          <a:schemeClr val="bg1"/>
                        </a:solidFill>
                      </a:endParaRP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ドローンを中核とするサービスは○○年○月頃に事業化を予定している。○○年までの事業化初期フェーズに○○を実施する。また、○○年までには○○を実施し、売上○○億円の事業とする予定であ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045517905"/>
                  </a:ext>
                </a:extLst>
              </a:tr>
            </a:tbl>
          </a:graphicData>
        </a:graphic>
      </p:graphicFrame>
      <p:graphicFrame>
        <p:nvGraphicFramePr>
          <p:cNvPr id="3" name="表 2">
            <a:extLst>
              <a:ext uri="{FF2B5EF4-FFF2-40B4-BE49-F238E27FC236}">
                <a16:creationId xmlns:a16="http://schemas.microsoft.com/office/drawing/2014/main" id="{6E32CF8D-1EED-521D-1FA1-3A8D2E1A3C45}"/>
              </a:ext>
            </a:extLst>
          </p:cNvPr>
          <p:cNvGraphicFramePr>
            <a:graphicFrameLocks noGrp="1"/>
          </p:cNvGraphicFramePr>
          <p:nvPr>
            <p:extLst>
              <p:ext uri="{D42A27DB-BD31-4B8C-83A1-F6EECF244321}">
                <p14:modId xmlns:p14="http://schemas.microsoft.com/office/powerpoint/2010/main" val="1713906642"/>
              </p:ext>
            </p:extLst>
          </p:nvPr>
        </p:nvGraphicFramePr>
        <p:xfrm>
          <a:off x="419100" y="3090054"/>
          <a:ext cx="9048752" cy="3402240"/>
        </p:xfrm>
        <a:graphic>
          <a:graphicData uri="http://schemas.openxmlformats.org/drawingml/2006/table">
            <a:tbl>
              <a:tblPr firstCol="1">
                <a:tableStyleId>{93296810-A885-4BE3-A3E7-6D5BEEA58F35}</a:tableStyleId>
              </a:tblPr>
              <a:tblGrid>
                <a:gridCol w="1648877">
                  <a:extLst>
                    <a:ext uri="{9D8B030D-6E8A-4147-A177-3AD203B41FA5}">
                      <a16:colId xmlns:a16="http://schemas.microsoft.com/office/drawing/2014/main" val="589161911"/>
                    </a:ext>
                  </a:extLst>
                </a:gridCol>
                <a:gridCol w="2466625">
                  <a:extLst>
                    <a:ext uri="{9D8B030D-6E8A-4147-A177-3AD203B41FA5}">
                      <a16:colId xmlns:a16="http://schemas.microsoft.com/office/drawing/2014/main" val="1121140357"/>
                    </a:ext>
                  </a:extLst>
                </a:gridCol>
                <a:gridCol w="2466625">
                  <a:extLst>
                    <a:ext uri="{9D8B030D-6E8A-4147-A177-3AD203B41FA5}">
                      <a16:colId xmlns:a16="http://schemas.microsoft.com/office/drawing/2014/main" val="2161596637"/>
                    </a:ext>
                  </a:extLst>
                </a:gridCol>
                <a:gridCol w="2466625">
                  <a:extLst>
                    <a:ext uri="{9D8B030D-6E8A-4147-A177-3AD203B41FA5}">
                      <a16:colId xmlns:a16="http://schemas.microsoft.com/office/drawing/2014/main" val="1575107307"/>
                    </a:ext>
                  </a:extLst>
                </a:gridCol>
              </a:tblGrid>
              <a:tr h="265884">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時期 ・ スケジュール</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r>
                        <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20XX</a:t>
                      </a: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年○月</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rgbClr val="000000"/>
                        </a:buClr>
                        <a:buSzPct val="100000"/>
                        <a:buFont typeface="Wingdings" panose="05000000000000000000" pitchFamily="2" charset="2"/>
                        <a:buChar char="l"/>
                        <a:tabLst/>
                        <a:defRPr/>
                      </a:pP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r>
                        <a:rPr kumimoji="1" lang="en-US" altLang="ja-JP"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20XX</a:t>
                      </a:r>
                      <a:r>
                        <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rPr>
                        <a:t>年○月</a:t>
                      </a:r>
                    </a:p>
                  </a:txBody>
                  <a:tcPr marL="72000" marR="72000" marT="72000" marB="72000" anchor="ctr"/>
                </a:tc>
                <a:extLst>
                  <a:ext uri="{0D108BD9-81ED-4DB2-BD59-A6C34878D82A}">
                    <a16:rowId xmlns:a16="http://schemas.microsoft.com/office/drawing/2014/main" val="4143527280"/>
                  </a:ext>
                </a:extLst>
              </a:tr>
              <a:tr h="408910">
                <a:tc>
                  <a:txBody>
                    <a:bodyPr/>
                    <a:lstStyle/>
                    <a:p>
                      <a:pPr algn="l"/>
                      <a:r>
                        <a:rPr kumimoji="1" lang="ja-JP" altLang="en-US" sz="1100" b="1" dirty="0">
                          <a:solidFill>
                            <a:schemeClr val="bg1"/>
                          </a:solidFill>
                          <a:sym typeface="Arial" panose="020B0604020202020204" pitchFamily="34" charset="0"/>
                        </a:rPr>
                        <a:t>事業規模</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万円</a:t>
                      </a:r>
                      <a:r>
                        <a:rPr kumimoji="1" lang="en-US" altLang="ja-JP" sz="1100" b="0" dirty="0">
                          <a:solidFill>
                            <a:srgbClr val="FF0000"/>
                          </a:solidFill>
                          <a:sym typeface="Arial" panose="020B0604020202020204" pitchFamily="34" charset="0"/>
                        </a:rPr>
                        <a:t>/</a:t>
                      </a:r>
                      <a:r>
                        <a:rPr kumimoji="1" lang="ja-JP" altLang="en-US" sz="1100" b="0" dirty="0">
                          <a:solidFill>
                            <a:srgbClr val="FF0000"/>
                          </a:solidFill>
                          <a:sym typeface="Arial" panose="020B0604020202020204" pitchFamily="34" charset="0"/>
                        </a:rPr>
                        <a:t>月</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市場シェア</a:t>
                      </a:r>
                      <a:r>
                        <a:rPr kumimoji="1" lang="en-US" altLang="ja-JP" sz="1100" b="0" dirty="0">
                          <a:solidFill>
                            <a:srgbClr val="FF0000"/>
                          </a:solidFill>
                          <a:sym typeface="Arial" panose="020B0604020202020204" pitchFamily="34" charset="0"/>
                        </a:rPr>
                        <a:t>XX</a:t>
                      </a:r>
                      <a:r>
                        <a:rPr kumimoji="1" lang="ja-JP" altLang="en-US" sz="1100" b="0" dirty="0">
                          <a:solidFill>
                            <a:srgbClr val="FF0000"/>
                          </a:solidFill>
                          <a:sym typeface="Arial" panose="020B0604020202020204" pitchFamily="34" charset="0"/>
                        </a:rPr>
                        <a:t>％</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万円</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月</a:t>
                      </a:r>
                      <a:endPar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市場シェア</a:t>
                      </a:r>
                      <a:r>
                        <a:rPr kumimoji="1" lang="en-US" altLang="ja-JP" sz="1100" b="0" u="none" strike="noStrike" kern="1200" cap="none" spc="0" normalizeH="0" baseline="0" noProof="0" dirty="0">
                          <a:ln>
                            <a:noFill/>
                          </a:ln>
                          <a:solidFill>
                            <a:srgbClr val="FF0000"/>
                          </a:solidFill>
                          <a:effectLst/>
                          <a:uLnTx/>
                          <a:uFillTx/>
                          <a:sym typeface="Arial" panose="020B0604020202020204" pitchFamily="34" charset="0"/>
                        </a:rPr>
                        <a:t>XX</a:t>
                      </a:r>
                      <a:r>
                        <a:rPr kumimoji="1" lang="ja-JP" altLang="en-US" sz="1100" b="0" u="none" strike="noStrike" kern="1200" cap="none" spc="0" normalizeH="0" baseline="0" noProof="0" dirty="0">
                          <a:ln>
                            <a:noFill/>
                          </a:ln>
                          <a:solidFill>
                            <a:srgbClr val="FF0000"/>
                          </a:solidFill>
                          <a:effectLst/>
                          <a:uLnTx/>
                          <a:uFillTx/>
                          <a:sym typeface="Arial" panose="020B0604020202020204" pitchFamily="34" charset="0"/>
                        </a:rPr>
                        <a:t>％</a:t>
                      </a:r>
                      <a:endParaRPr kumimoji="1" lang="ja-JP" altLang="en-US" sz="1100" b="0" i="0" u="none" strike="noStrike" kern="120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50" charset="-128"/>
                        <a:cs typeface="+mn-cs"/>
                        <a:sym typeface="Arial" panose="020B0604020202020204" pitchFamily="34" charset="0"/>
                      </a:endParaRPr>
                    </a:p>
                  </a:txBody>
                  <a:tcPr marL="72000" marR="72000" marT="72000" marB="72000" anchor="ctr"/>
                </a:tc>
                <a:extLst>
                  <a:ext uri="{0D108BD9-81ED-4DB2-BD59-A6C34878D82A}">
                    <a16:rowId xmlns:a16="http://schemas.microsoft.com/office/drawing/2014/main" val="524096679"/>
                  </a:ext>
                </a:extLst>
              </a:tr>
              <a:tr h="981016">
                <a:tc>
                  <a:txBody>
                    <a:bodyPr/>
                    <a:lstStyle/>
                    <a:p>
                      <a:pPr algn="l"/>
                      <a:r>
                        <a:rPr kumimoji="1" lang="ja-JP" altLang="en-US" sz="1100" b="1" dirty="0">
                          <a:solidFill>
                            <a:schemeClr val="bg1"/>
                          </a:solidFill>
                          <a:sym typeface="Arial" panose="020B0604020202020204" pitchFamily="34" charset="0"/>
                        </a:rPr>
                        <a:t>事業・取り組み内容</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当社○○サービスの認知獲得のため、○○業界向けに特化した広報活動を実施する</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○○を通じて、販売代理店の協力ネットワークを拡大する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○○業務に関連する○○業務の効率化にも対応できる追加機能の実装</a:t>
                      </a:r>
                      <a:endParaRPr kumimoji="1" lang="en-US" altLang="ja-JP" sz="1100" b="0" dirty="0">
                        <a:solidFill>
                          <a:srgbClr val="FF0000"/>
                        </a:solidFill>
                        <a:sym typeface="Arial" panose="020B0604020202020204" pitchFamily="34" charset="0"/>
                      </a:endParaRPr>
                    </a:p>
                    <a:p>
                      <a:pPr marL="211138"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導入前後のカスタマーサポートや専門スタッフの派遣サービスの立ち上げ（有償サービス）</a:t>
                      </a:r>
                      <a:endParaRPr kumimoji="1" lang="en-US" altLang="ja-JP"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○○の市場成長が期待される○○エリアを中心に、○○を通じて、海外の販売代理店の協力ネットワークを拡大する</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1954631806"/>
                  </a:ext>
                </a:extLst>
              </a:tr>
              <a:tr h="769776">
                <a:tc>
                  <a:txBody>
                    <a:bodyPr/>
                    <a:lstStyle/>
                    <a:p>
                      <a:pPr algn="l"/>
                      <a:r>
                        <a:rPr kumimoji="1" lang="ja-JP" altLang="en-US" sz="1100" b="1" dirty="0">
                          <a:solidFill>
                            <a:schemeClr val="bg1"/>
                          </a:solidFill>
                          <a:sym typeface="Arial" panose="020B0604020202020204" pitchFamily="34" charset="0"/>
                        </a:rPr>
                        <a:t>事業成功のポイント</a:t>
                      </a:r>
                      <a:endPar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潜在顧客の当社サービスの認知度の向上</a:t>
                      </a:r>
                      <a:endParaRPr kumimoji="1" lang="en-US" altLang="ja-JP" sz="1100" b="0" dirty="0">
                        <a:solidFill>
                          <a:srgbClr val="FF0000"/>
                        </a:solidFill>
                        <a:sym typeface="Arial" panose="020B0604020202020204" pitchFamily="34" charset="0"/>
                      </a:endParaRPr>
                    </a:p>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sym typeface="Arial" panose="020B0604020202020204" pitchFamily="34" charset="0"/>
                        </a:rPr>
                        <a:t>すべての都道府県における販売代理店の確保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ドローンを中核とするサービスが対応する範囲の拡大</a:t>
                      </a:r>
                      <a:endParaRPr kumimoji="1" lang="en-US" altLang="ja-JP" sz="1100" b="0" dirty="0">
                        <a:solidFill>
                          <a:srgbClr val="FF0000"/>
                        </a:solidFill>
                        <a:sym typeface="Arial" panose="020B0604020202020204" pitchFamily="34" charset="0"/>
                      </a:endParaRPr>
                    </a:p>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ドローンの運用コンサルを通じた新たな事業収益の確保・拡大</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sym typeface="Arial" panose="020B0604020202020204" pitchFamily="34" charset="0"/>
                        </a:rPr>
                        <a:t>海外の販売代理店の確保</a:t>
                      </a:r>
                      <a:endPar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endParaRPr>
                    </a:p>
                  </a:txBody>
                  <a:tcPr marL="72000" marR="72000" marT="72000" marB="72000" anchor="ctr"/>
                </a:tc>
                <a:extLst>
                  <a:ext uri="{0D108BD9-81ED-4DB2-BD59-A6C34878D82A}">
                    <a16:rowId xmlns:a16="http://schemas.microsoft.com/office/drawing/2014/main" val="4206186859"/>
                  </a:ext>
                </a:extLst>
              </a:tr>
              <a:tr h="408910">
                <a:tc>
                  <a:txBody>
                    <a:bodyPr/>
                    <a:lstStyle/>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事業の実現に向けた</a:t>
                      </a:r>
                      <a:endParaRPr kumimoji="1" lang="en-US" altLang="ja-JP"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endParaRPr>
                    </a:p>
                    <a:p>
                      <a:pPr algn="l"/>
                      <a:r>
                        <a:rPr kumimoji="1" lang="ja-JP" altLang="en-US" sz="1100" b="1" dirty="0">
                          <a:solidFill>
                            <a:schemeClr val="bg1"/>
                          </a:solidFill>
                          <a:latin typeface="Arial" panose="020B0604020202020204" pitchFamily="34" charset="0"/>
                          <a:ea typeface="ＭＳ Ｐゴシック" panose="020B0600070205080204" pitchFamily="50" charset="-128"/>
                          <a:sym typeface="Arial" panose="020B0604020202020204" pitchFamily="34" charset="0"/>
                        </a:rPr>
                        <a:t>ハードル、リスク</a:t>
                      </a:r>
                    </a:p>
                  </a:txBody>
                  <a:tcPr marL="72000" marR="72000" marT="72000" marB="72000" anchor="ctr"/>
                </a:tc>
                <a:tc>
                  <a:txBody>
                    <a:bodyPr/>
                    <a:lstStyle/>
                    <a:p>
                      <a:pPr marL="211138" marR="0" lvl="0" indent="-211138" algn="l" defTabSz="914400" rtl="0" eaLnBrk="1" fontAlgn="auto" latinLnBrk="0" hangingPunct="1">
                        <a:lnSpc>
                          <a:spcPct val="100000"/>
                        </a:lnSpc>
                        <a:spcBef>
                          <a:spcPts val="0"/>
                        </a:spcBef>
                        <a:spcAft>
                          <a:spcPts val="0"/>
                        </a:spcAft>
                        <a:buClr>
                          <a:schemeClr val="tx1"/>
                        </a:buClr>
                        <a:buSzPct val="100000"/>
                        <a:buFont typeface="Wingdings" panose="05000000000000000000" pitchFamily="2" charset="2"/>
                        <a:buChar char="l"/>
                        <a:tabLst/>
                        <a:defRPr/>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エリアにより販売代理店の確保が難航する可能性があること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専門スタッフの派遣サービスに関する新事業の立ち上げにあたり人材確保に難航する可能性があること</a:t>
                      </a:r>
                    </a:p>
                  </a:txBody>
                  <a:tcPr marL="72000" marR="72000" marT="72000" marB="72000" anchor="ctr"/>
                </a:tc>
                <a:tc>
                  <a:txBody>
                    <a:bodyPr/>
                    <a:lstStyle/>
                    <a:p>
                      <a:pPr marL="211138" marR="0" lvl="0" indent="-211138" algn="l" defTabSz="914400" rtl="0" eaLnBrk="1" latinLnBrk="0" hangingPunct="1">
                        <a:buClr>
                          <a:schemeClr val="tx1"/>
                        </a:buClr>
                        <a:buSzPct val="100000"/>
                        <a:buFont typeface="Wingdings" panose="05000000000000000000" pitchFamily="2" charset="2"/>
                        <a:buChar char="l"/>
                      </a:pPr>
                      <a:r>
                        <a:rPr kumimoji="1" lang="ja-JP" altLang="en-US" sz="1100" b="0" dirty="0">
                          <a:solidFill>
                            <a:srgbClr val="FF0000"/>
                          </a:solidFill>
                          <a:latin typeface="Arial" panose="020B0604020202020204" pitchFamily="34" charset="0"/>
                          <a:ea typeface="ＭＳ Ｐゴシック" panose="020B0600070205080204" pitchFamily="50" charset="-128"/>
                          <a:sym typeface="Arial" panose="020B0604020202020204" pitchFamily="34" charset="0"/>
                        </a:rPr>
                        <a:t>国ごとの商流・商慣習を踏まえた販売チャネルの構築、販売代理店の確保が難航する可能性があること</a:t>
                      </a:r>
                    </a:p>
                  </a:txBody>
                  <a:tcPr marL="72000" marR="72000" marT="72000" marB="72000" anchor="ctr"/>
                </a:tc>
                <a:extLst>
                  <a:ext uri="{0D108BD9-81ED-4DB2-BD59-A6C34878D82A}">
                    <a16:rowId xmlns:a16="http://schemas.microsoft.com/office/drawing/2014/main" val="1527842213"/>
                  </a:ext>
                </a:extLst>
              </a:tr>
            </a:tbl>
          </a:graphicData>
        </a:graphic>
      </p:graphicFrame>
      <p:sp>
        <p:nvSpPr>
          <p:cNvPr id="7" name="ホームベース 2">
            <a:extLst>
              <a:ext uri="{FF2B5EF4-FFF2-40B4-BE49-F238E27FC236}">
                <a16:creationId xmlns:a16="http://schemas.microsoft.com/office/drawing/2014/main" id="{8721437D-4C01-5DB8-22CD-83B6DC9773E3}"/>
              </a:ext>
            </a:extLst>
          </p:cNvPr>
          <p:cNvSpPr/>
          <p:nvPr/>
        </p:nvSpPr>
        <p:spPr bwMode="auto">
          <a:xfrm>
            <a:off x="2142395"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b="1" dirty="0">
                <a:solidFill>
                  <a:schemeClr val="bg1"/>
                </a:solidFill>
              </a:rPr>
              <a:t>事業化初期フェーズ</a:t>
            </a:r>
            <a:endParaRPr kumimoji="1" lang="ja-JP" altLang="en-US" sz="1100" b="1" i="0" u="none" strike="noStrike" cap="none" normalizeH="0" baseline="0" dirty="0">
              <a:ln>
                <a:noFill/>
              </a:ln>
              <a:solidFill>
                <a:schemeClr val="bg1"/>
              </a:solidFill>
              <a:effectLst/>
            </a:endParaRPr>
          </a:p>
        </p:txBody>
      </p:sp>
      <p:sp>
        <p:nvSpPr>
          <p:cNvPr id="8" name="ホームベース 2">
            <a:extLst>
              <a:ext uri="{FF2B5EF4-FFF2-40B4-BE49-F238E27FC236}">
                <a16:creationId xmlns:a16="http://schemas.microsoft.com/office/drawing/2014/main" id="{2AA131C9-64ED-3DA6-FC7C-E1F790E7C945}"/>
              </a:ext>
            </a:extLst>
          </p:cNvPr>
          <p:cNvSpPr/>
          <p:nvPr/>
        </p:nvSpPr>
        <p:spPr bwMode="auto">
          <a:xfrm>
            <a:off x="4599000" y="2777345"/>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展開フェーズ</a:t>
            </a:r>
            <a:endParaRPr kumimoji="1" lang="ja-JP" altLang="en-US" sz="1100" b="1" i="0" u="none" strike="noStrike" cap="none" normalizeH="0" baseline="0" dirty="0">
              <a:ln>
                <a:noFill/>
              </a:ln>
              <a:solidFill>
                <a:schemeClr val="bg1"/>
              </a:solidFill>
              <a:effectLst/>
            </a:endParaRPr>
          </a:p>
        </p:txBody>
      </p:sp>
      <p:sp>
        <p:nvSpPr>
          <p:cNvPr id="9" name="ホームベース 2">
            <a:extLst>
              <a:ext uri="{FF2B5EF4-FFF2-40B4-BE49-F238E27FC236}">
                <a16:creationId xmlns:a16="http://schemas.microsoft.com/office/drawing/2014/main" id="{55B0F23B-D29F-3D03-2725-C1166AEB4252}"/>
              </a:ext>
            </a:extLst>
          </p:cNvPr>
          <p:cNvSpPr/>
          <p:nvPr/>
        </p:nvSpPr>
        <p:spPr bwMode="auto">
          <a:xfrm>
            <a:off x="7055651" y="2773147"/>
            <a:ext cx="2332734" cy="246269"/>
          </a:xfrm>
          <a:prstGeom prst="homePlate">
            <a:avLst/>
          </a:prstGeom>
          <a:solidFill>
            <a:schemeClr val="accent6"/>
          </a:solidFill>
          <a:ln w="12700" cap="flat" cmpd="sng" algn="ctr">
            <a:solidFill>
              <a:schemeClr val="tx1">
                <a:lumMod val="95000"/>
                <a:lumOff val="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100" b="1" dirty="0">
                <a:solidFill>
                  <a:schemeClr val="bg1"/>
                </a:solidFill>
              </a:rPr>
              <a:t>発展フェーズ</a:t>
            </a:r>
            <a:endParaRPr kumimoji="1" lang="ja-JP" altLang="en-US" sz="1100" b="1"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391235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4-2</a:t>
            </a:r>
            <a:r>
              <a:rPr lang="ja-JP" altLang="en-US" dirty="0">
                <a:latin typeface="Arial" panose="020B0604020202020204" pitchFamily="34" charset="0"/>
                <a:ea typeface="ＭＳ Ｐゴシック" panose="020B0600070205080204" pitchFamily="50" charset="-128"/>
              </a:rPr>
              <a:t>：事業の実施体制</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を３年以内（令和</a:t>
            </a:r>
            <a:r>
              <a:rPr lang="en-US" altLang="ja-JP" sz="1200" kern="0" dirty="0">
                <a:solidFill>
                  <a:schemeClr val="tx1"/>
                </a:solidFill>
                <a:latin typeface="Arial" panose="020B0604020202020204" pitchFamily="34" charset="0"/>
                <a:ea typeface="ＭＳ Ｐゴシック" panose="020B0600070205080204" pitchFamily="50" charset="-128"/>
              </a:rPr>
              <a:t>11</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(2029</a:t>
            </a:r>
            <a:r>
              <a:rPr lang="ja-JP" altLang="en-US" sz="1200" kern="0" dirty="0">
                <a:solidFill>
                  <a:schemeClr val="tx1"/>
                </a:solidFill>
                <a:latin typeface="Arial" panose="020B0604020202020204" pitchFamily="34" charset="0"/>
                <a:ea typeface="ＭＳ Ｐゴシック" panose="020B0600070205080204" pitchFamily="50" charset="-128"/>
              </a:rPr>
              <a:t>年</a:t>
            </a:r>
            <a:r>
              <a:rPr lang="en-US" altLang="ja-JP" sz="1200" kern="0" dirty="0">
                <a:solidFill>
                  <a:schemeClr val="tx1"/>
                </a:solidFill>
                <a:latin typeface="Arial" panose="020B0604020202020204" pitchFamily="34" charset="0"/>
                <a:ea typeface="ＭＳ Ｐゴシック" panose="020B0600070205080204" pitchFamily="50" charset="-128"/>
              </a:rPr>
              <a:t>) </a:t>
            </a:r>
            <a:r>
              <a:rPr lang="ja-JP" altLang="en-US" sz="1200" kern="0" dirty="0">
                <a:solidFill>
                  <a:schemeClr val="tx1"/>
                </a:solidFill>
                <a:latin typeface="Arial" panose="020B0604020202020204" pitchFamily="34" charset="0"/>
                <a:ea typeface="ＭＳ Ｐゴシック" panose="020B0600070205080204" pitchFamily="50" charset="-128"/>
              </a:rPr>
              <a:t>３月</a:t>
            </a:r>
            <a:r>
              <a:rPr lang="en-US" altLang="ja-JP" sz="1200" kern="0" dirty="0">
                <a:solidFill>
                  <a:schemeClr val="tx1"/>
                </a:solidFill>
                <a:latin typeface="Arial" panose="020B0604020202020204" pitchFamily="34" charset="0"/>
                <a:ea typeface="ＭＳ Ｐゴシック" panose="020B0600070205080204" pitchFamily="50" charset="-128"/>
              </a:rPr>
              <a:t>31</a:t>
            </a:r>
            <a:r>
              <a:rPr lang="ja-JP" altLang="en-US" sz="1200" kern="0" dirty="0">
                <a:solidFill>
                  <a:schemeClr val="tx1"/>
                </a:solidFill>
                <a:latin typeface="Arial" panose="020B0604020202020204" pitchFamily="34" charset="0"/>
                <a:ea typeface="ＭＳ Ｐゴシック" panose="020B0600070205080204" pitchFamily="50" charset="-128"/>
              </a:rPr>
              <a:t>日まで）に実用化し、事業活動を展開するための実施体制（外部協力先を含む）を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B2467DC4-7A99-2612-3D84-109C85F23F83}"/>
              </a:ext>
            </a:extLst>
          </p:cNvPr>
          <p:cNvGraphicFramePr>
            <a:graphicFrameLocks noGrp="1"/>
          </p:cNvGraphicFramePr>
          <p:nvPr/>
        </p:nvGraphicFramePr>
        <p:xfrm>
          <a:off x="335115" y="1696208"/>
          <a:ext cx="9271001" cy="4800600"/>
        </p:xfrm>
        <a:graphic>
          <a:graphicData uri="http://schemas.openxmlformats.org/drawingml/2006/table">
            <a:tbl>
              <a:tblPr>
                <a:tableStyleId>{93296810-A885-4BE3-A3E7-6D5BEEA58F35}</a:tableStyleId>
              </a:tblPr>
              <a:tblGrid>
                <a:gridCol w="1043941">
                  <a:extLst>
                    <a:ext uri="{9D8B030D-6E8A-4147-A177-3AD203B41FA5}">
                      <a16:colId xmlns:a16="http://schemas.microsoft.com/office/drawing/2014/main" val="3104755138"/>
                    </a:ext>
                  </a:extLst>
                </a:gridCol>
                <a:gridCol w="770253">
                  <a:extLst>
                    <a:ext uri="{9D8B030D-6E8A-4147-A177-3AD203B41FA5}">
                      <a16:colId xmlns:a16="http://schemas.microsoft.com/office/drawing/2014/main" val="1570376985"/>
                    </a:ext>
                  </a:extLst>
                </a:gridCol>
                <a:gridCol w="608230">
                  <a:extLst>
                    <a:ext uri="{9D8B030D-6E8A-4147-A177-3AD203B41FA5}">
                      <a16:colId xmlns:a16="http://schemas.microsoft.com/office/drawing/2014/main" val="231184581"/>
                    </a:ext>
                  </a:extLst>
                </a:gridCol>
                <a:gridCol w="676377">
                  <a:extLst>
                    <a:ext uri="{9D8B030D-6E8A-4147-A177-3AD203B41FA5}">
                      <a16:colId xmlns:a16="http://schemas.microsoft.com/office/drawing/2014/main" val="4280509461"/>
                    </a:ext>
                  </a:extLst>
                </a:gridCol>
                <a:gridCol w="1536700">
                  <a:extLst>
                    <a:ext uri="{9D8B030D-6E8A-4147-A177-3AD203B41FA5}">
                      <a16:colId xmlns:a16="http://schemas.microsoft.com/office/drawing/2014/main" val="687016913"/>
                    </a:ext>
                  </a:extLst>
                </a:gridCol>
                <a:gridCol w="863600">
                  <a:extLst>
                    <a:ext uri="{9D8B030D-6E8A-4147-A177-3AD203B41FA5}">
                      <a16:colId xmlns:a16="http://schemas.microsoft.com/office/drawing/2014/main" val="3992630793"/>
                    </a:ext>
                  </a:extLst>
                </a:gridCol>
                <a:gridCol w="850578">
                  <a:extLst>
                    <a:ext uri="{9D8B030D-6E8A-4147-A177-3AD203B41FA5}">
                      <a16:colId xmlns:a16="http://schemas.microsoft.com/office/drawing/2014/main" val="435866630"/>
                    </a:ext>
                  </a:extLst>
                </a:gridCol>
                <a:gridCol w="2921322">
                  <a:extLst>
                    <a:ext uri="{9D8B030D-6E8A-4147-A177-3AD203B41FA5}">
                      <a16:colId xmlns:a16="http://schemas.microsoft.com/office/drawing/2014/main" val="3809744021"/>
                    </a:ext>
                  </a:extLst>
                </a:gridCol>
              </a:tblGrid>
              <a:tr h="196006">
                <a:tc rowSpan="3">
                  <a:txBody>
                    <a:bodyPr/>
                    <a:lstStyle/>
                    <a:p>
                      <a:pPr algn="l"/>
                      <a:r>
                        <a:rPr kumimoji="1" lang="ja-JP" altLang="en-US" sz="1100" b="1" dirty="0">
                          <a:solidFill>
                            <a:schemeClr val="bg1"/>
                          </a:solidFill>
                        </a:rPr>
                        <a:t>業務内容</a:t>
                      </a:r>
                    </a:p>
                  </a:txBody>
                  <a:tcPr marL="54000" marR="54000">
                    <a:solidFill>
                      <a:schemeClr val="accent6"/>
                    </a:solidFill>
                  </a:tcPr>
                </a:tc>
                <a:tc rowSpan="3">
                  <a:txBody>
                    <a:bodyPr/>
                    <a:lstStyle/>
                    <a:p>
                      <a:pPr algn="l"/>
                      <a:r>
                        <a:rPr kumimoji="1" lang="ja-JP" altLang="en-US" sz="1100" b="1" dirty="0">
                          <a:solidFill>
                            <a:schemeClr val="bg1"/>
                          </a:solidFill>
                        </a:rPr>
                        <a:t>実施時期</a:t>
                      </a:r>
                    </a:p>
                  </a:txBody>
                  <a:tcPr marL="54000" marR="54000">
                    <a:solidFill>
                      <a:schemeClr val="accent6"/>
                    </a:solidFill>
                  </a:tcPr>
                </a:tc>
                <a:tc gridSpan="5">
                  <a:txBody>
                    <a:bodyPr/>
                    <a:lstStyle/>
                    <a:p>
                      <a:pPr algn="l"/>
                      <a:r>
                        <a:rPr kumimoji="1" lang="ja-JP" altLang="en-US" sz="1100" b="1" dirty="0">
                          <a:solidFill>
                            <a:schemeClr val="bg1"/>
                          </a:solidFill>
                        </a:rPr>
                        <a:t>実施体制</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rowSpan="3">
                  <a:txBody>
                    <a:bodyPr/>
                    <a:lstStyle/>
                    <a:p>
                      <a:pPr algn="l"/>
                      <a:r>
                        <a:rPr kumimoji="1" lang="ja-JP" altLang="en-US" sz="1100" b="1" dirty="0">
                          <a:solidFill>
                            <a:schemeClr val="bg1"/>
                          </a:solidFill>
                        </a:rPr>
                        <a:t>具体的な業務内容、</a:t>
                      </a:r>
                      <a:br>
                        <a:rPr kumimoji="1" lang="en-US" altLang="ja-JP" sz="1100" b="1" dirty="0">
                          <a:solidFill>
                            <a:schemeClr val="bg1"/>
                          </a:solidFill>
                        </a:rPr>
                      </a:br>
                      <a:r>
                        <a:rPr kumimoji="1" lang="ja-JP" altLang="en-US" sz="1100" b="1" dirty="0">
                          <a:solidFill>
                            <a:schemeClr val="bg1"/>
                          </a:solidFill>
                        </a:rPr>
                        <a:t>過去の従事実績・連携実績</a:t>
                      </a:r>
                    </a:p>
                  </a:txBody>
                  <a:tcPr marL="54000" marR="54000">
                    <a:solidFill>
                      <a:schemeClr val="accent6"/>
                    </a:solidFill>
                  </a:tcPr>
                </a:tc>
                <a:extLst>
                  <a:ext uri="{0D108BD9-81ED-4DB2-BD59-A6C34878D82A}">
                    <a16:rowId xmlns:a16="http://schemas.microsoft.com/office/drawing/2014/main" val="2883685313"/>
                  </a:ext>
                </a:extLst>
              </a:tr>
              <a:tr h="196006">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rowSpan="2">
                  <a:txBody>
                    <a:bodyPr/>
                    <a:lstStyle/>
                    <a:p>
                      <a:pPr algn="l"/>
                      <a:r>
                        <a:rPr kumimoji="1" lang="ja-JP" altLang="en-US" sz="1100" b="1" dirty="0">
                          <a:solidFill>
                            <a:schemeClr val="bg1"/>
                          </a:solidFill>
                        </a:rPr>
                        <a:t>自社で</a:t>
                      </a:r>
                      <a:endParaRPr kumimoji="1" lang="en-US" altLang="ja-JP" sz="1100" b="1" dirty="0">
                        <a:solidFill>
                          <a:schemeClr val="bg1"/>
                        </a:solidFill>
                      </a:endParaRPr>
                    </a:p>
                    <a:p>
                      <a:pPr algn="l"/>
                      <a:r>
                        <a:rPr kumimoji="1" lang="ja-JP" altLang="en-US" sz="1100" b="1" dirty="0">
                          <a:solidFill>
                            <a:schemeClr val="bg1"/>
                          </a:solidFill>
                        </a:rPr>
                        <a:t>実施</a:t>
                      </a:r>
                      <a:endParaRPr kumimoji="1" lang="en-US" altLang="ja-JP" sz="1100" b="1" dirty="0">
                        <a:solidFill>
                          <a:schemeClr val="bg1"/>
                        </a:solidFill>
                      </a:endParaRPr>
                    </a:p>
                    <a:p>
                      <a:pPr algn="l"/>
                      <a:r>
                        <a:rPr kumimoji="1" lang="en-US" altLang="ja-JP" sz="1100" b="1" dirty="0">
                          <a:solidFill>
                            <a:schemeClr val="bg1"/>
                          </a:solidFill>
                        </a:rPr>
                        <a:t>(</a:t>
                      </a:r>
                      <a:r>
                        <a:rPr kumimoji="1" lang="ja-JP" altLang="en-US" sz="1100" b="1" dirty="0">
                          <a:solidFill>
                            <a:schemeClr val="bg1"/>
                          </a:solidFill>
                        </a:rPr>
                        <a:t>内製</a:t>
                      </a:r>
                      <a:r>
                        <a:rPr kumimoji="1" lang="en-US" altLang="ja-JP" sz="1100" b="1" dirty="0">
                          <a:solidFill>
                            <a:schemeClr val="bg1"/>
                          </a:solidFill>
                        </a:rPr>
                        <a:t>)</a:t>
                      </a:r>
                      <a:endParaRPr kumimoji="1" lang="ja-JP" altLang="en-US" sz="1100" b="1" dirty="0">
                        <a:solidFill>
                          <a:schemeClr val="bg1"/>
                        </a:solidFill>
                      </a:endParaRPr>
                    </a:p>
                  </a:txBody>
                  <a:tcPr marL="54000" marR="54000">
                    <a:solidFill>
                      <a:schemeClr val="accent6"/>
                    </a:solidFill>
                  </a:tcPr>
                </a:tc>
                <a:tc gridSpan="4">
                  <a:txBody>
                    <a:bodyPr/>
                    <a:lstStyle/>
                    <a:p>
                      <a:pPr algn="l"/>
                      <a:r>
                        <a:rPr kumimoji="1" lang="ja-JP" altLang="en-US" sz="1100" b="1" dirty="0">
                          <a:solidFill>
                            <a:schemeClr val="bg1"/>
                          </a:solidFill>
                        </a:rPr>
                        <a:t>他社と連携</a:t>
                      </a:r>
                    </a:p>
                  </a:txBody>
                  <a:tcPr marL="54000" marR="54000">
                    <a:solidFill>
                      <a:schemeClr val="accent6"/>
                    </a:solidFill>
                  </a:tcPr>
                </a:tc>
                <a:tc hMerge="1">
                  <a:txBody>
                    <a:bodyPr/>
                    <a:lstStyle/>
                    <a:p>
                      <a:endParaRPr kumimoji="1" lang="ja-JP" altLang="en-US" sz="1100" b="1" dirty="0">
                        <a:solidFill>
                          <a:schemeClr val="bg1"/>
                        </a:solidFill>
                      </a:endParaRPr>
                    </a:p>
                  </a:txBody>
                  <a:tcPr>
                    <a:solidFill>
                      <a:schemeClr val="accent6"/>
                    </a:solidFill>
                  </a:tcPr>
                </a:tc>
                <a:tc hMerge="1">
                  <a:txBody>
                    <a:bodyPr/>
                    <a:lstStyle/>
                    <a:p>
                      <a:endParaRPr kumimoji="1" lang="ja-JP" altLang="en-US"/>
                    </a:p>
                  </a:txBody>
                  <a:tcPr/>
                </a:tc>
                <a:tc hMerge="1">
                  <a:txBody>
                    <a:bodyPr/>
                    <a:lstStyle/>
                    <a:p>
                      <a:endParaRPr kumimoji="1" lang="ja-JP" altLang="en-US" sz="1100" b="1" dirty="0">
                        <a:solidFill>
                          <a:schemeClr val="bg1"/>
                        </a:solidFill>
                      </a:endParaRPr>
                    </a:p>
                  </a:txBody>
                  <a:tcPr>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1239594591"/>
                  </a:ext>
                </a:extLst>
              </a:tr>
              <a:tr h="576489">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vMerge="1">
                  <a:txBody>
                    <a:bodyPr/>
                    <a:lstStyle/>
                    <a:p>
                      <a:endParaRPr kumimoji="1" lang="ja-JP" altLang="en-US" sz="1100" b="1" dirty="0">
                        <a:solidFill>
                          <a:schemeClr val="bg1"/>
                        </a:solidFill>
                      </a:endParaRPr>
                    </a:p>
                  </a:txBody>
                  <a:tcPr>
                    <a:solidFill>
                      <a:schemeClr val="accent6"/>
                    </a:solidFill>
                  </a:tcPr>
                </a:tc>
                <a:tc>
                  <a:txBody>
                    <a:bodyPr/>
                    <a:lstStyle/>
                    <a:p>
                      <a:pPr algn="l"/>
                      <a:r>
                        <a:rPr kumimoji="1" lang="ja-JP" altLang="en-US" sz="1100" b="1" dirty="0">
                          <a:solidFill>
                            <a:schemeClr val="bg1"/>
                          </a:solidFill>
                        </a:rPr>
                        <a:t>連携予定先の有無</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p>
                      <a:pPr algn="l"/>
                      <a:endParaRPr kumimoji="1" lang="ja-JP" altLang="en-US" sz="1100" b="1" dirty="0">
                        <a:solidFill>
                          <a:schemeClr val="bg1"/>
                        </a:solidFill>
                      </a:endParaRP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連携予定先は県内中小企業か</a:t>
                      </a:r>
                    </a:p>
                  </a:txBody>
                  <a:tcPr marL="54000" marR="54000">
                    <a:solidFill>
                      <a:schemeClr val="accent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連携候補先とのマッチング希望の</a:t>
                      </a:r>
                      <a:endParaRPr kumimoji="1" lang="en-US" altLang="ja-JP" sz="1100" b="1"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有無</a:t>
                      </a:r>
                    </a:p>
                  </a:txBody>
                  <a:tcPr marL="54000" marR="54000">
                    <a:solidFill>
                      <a:schemeClr val="accent6"/>
                    </a:solidFill>
                  </a:tcPr>
                </a:tc>
                <a:tc vMerge="1">
                  <a:txBody>
                    <a:bodyPr/>
                    <a:lstStyle/>
                    <a:p>
                      <a:pPr algn="l"/>
                      <a:endParaRPr kumimoji="1" lang="ja-JP" altLang="en-US" sz="1100" b="1" dirty="0">
                        <a:solidFill>
                          <a:schemeClr val="bg1"/>
                        </a:solidFill>
                      </a:endParaRPr>
                    </a:p>
                  </a:txBody>
                  <a:tcPr marL="54000" marR="54000">
                    <a:solidFill>
                      <a:schemeClr val="accent6"/>
                    </a:solidFill>
                  </a:tcPr>
                </a:tc>
                <a:extLst>
                  <a:ext uri="{0D108BD9-81ED-4DB2-BD59-A6C34878D82A}">
                    <a16:rowId xmlns:a16="http://schemas.microsoft.com/office/drawing/2014/main" val="4007150419"/>
                  </a:ext>
                </a:extLst>
              </a:tr>
              <a:tr h="449662">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26.8</a:t>
                      </a:r>
                      <a:r>
                        <a:rPr kumimoji="1" lang="ja-JP" altLang="en-US" sz="1100" dirty="0">
                          <a:solidFill>
                            <a:srgbClr val="FF0000"/>
                          </a:solidFill>
                        </a:rPr>
                        <a:t>～</a:t>
                      </a:r>
                      <a:r>
                        <a:rPr kumimoji="1" lang="en-US" altLang="ja-JP" sz="1100" dirty="0">
                          <a:solidFill>
                            <a:srgbClr val="FF0000"/>
                          </a:solidFill>
                        </a:rPr>
                        <a:t>26.12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機能の精度向上を目的とした</a:t>
                      </a:r>
                      <a:r>
                        <a:rPr kumimoji="1" lang="en-US" altLang="ja-JP" sz="900" dirty="0">
                          <a:solidFill>
                            <a:srgbClr val="FF0000"/>
                          </a:solidFill>
                        </a:rPr>
                        <a:t>XX</a:t>
                      </a:r>
                      <a:r>
                        <a:rPr kumimoji="1" lang="ja-JP" altLang="en-US" sz="900" dirty="0">
                          <a:solidFill>
                            <a:srgbClr val="FF0000"/>
                          </a:solidFill>
                        </a:rPr>
                        <a:t>のシステムの開発。類似の開発に従事した実績のある社内</a:t>
                      </a:r>
                      <a:r>
                        <a:rPr kumimoji="1" lang="en-US" altLang="ja-JP" sz="900" dirty="0">
                          <a:solidFill>
                            <a:srgbClr val="FF0000"/>
                          </a:solidFill>
                        </a:rPr>
                        <a:t>X</a:t>
                      </a:r>
                      <a:r>
                        <a:rPr kumimoji="1" lang="ja-JP" altLang="en-US" sz="900" dirty="0">
                          <a:solidFill>
                            <a:srgbClr val="FF0000"/>
                          </a:solidFill>
                        </a:rPr>
                        <a:t>名が開発を担当</a:t>
                      </a:r>
                    </a:p>
                  </a:txBody>
                  <a:tcPr/>
                </a:tc>
                <a:extLst>
                  <a:ext uri="{0D108BD9-81ED-4DB2-BD59-A6C34878D82A}">
                    <a16:rowId xmlns:a16="http://schemas.microsoft.com/office/drawing/2014/main" val="3321743871"/>
                  </a:ext>
                </a:extLst>
              </a:tr>
              <a:tr h="576489">
                <a:tc>
                  <a:txBody>
                    <a:bodyPr/>
                    <a:lstStyle/>
                    <a:p>
                      <a:r>
                        <a:rPr kumimoji="1" lang="ja-JP" altLang="en-US" sz="1100" dirty="0">
                          <a:solidFill>
                            <a:srgbClr val="FF0000"/>
                          </a:solidFill>
                        </a:rPr>
                        <a:t>試作開発</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26.7</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26.12</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en-US" altLang="ja-JP" sz="900" dirty="0">
                          <a:solidFill>
                            <a:srgbClr val="FF0000"/>
                          </a:solidFill>
                        </a:rPr>
                        <a:t>XX</a:t>
                      </a:r>
                      <a:r>
                        <a:rPr kumimoji="1" lang="ja-JP" altLang="en-US" sz="900" dirty="0">
                          <a:solidFill>
                            <a:srgbClr val="FF0000"/>
                          </a:solidFill>
                        </a:rPr>
                        <a:t>の制御を行う部品の試作開発を神奈川県内に生産工場を構える企業に委託予定。過去にも同社とは取引があり、精度の高い加工技術を有することから委託を予定。</a:t>
                      </a:r>
                    </a:p>
                  </a:txBody>
                  <a:tcPr/>
                </a:tc>
                <a:extLst>
                  <a:ext uri="{0D108BD9-81ED-4DB2-BD59-A6C34878D82A}">
                    <a16:rowId xmlns:a16="http://schemas.microsoft.com/office/drawing/2014/main" val="1692621634"/>
                  </a:ext>
                </a:extLst>
              </a:tr>
              <a:tr h="449662">
                <a:tc>
                  <a:txBody>
                    <a:bodyPr/>
                    <a:lstStyle/>
                    <a:p>
                      <a:r>
                        <a:rPr kumimoji="1" lang="ja-JP" altLang="en-US" sz="1100" dirty="0">
                          <a:solidFill>
                            <a:srgbClr val="FF0000"/>
                          </a:solidFill>
                        </a:rPr>
                        <a:t>量産</a:t>
                      </a:r>
                    </a:p>
                  </a:txBody>
                  <a:tcPr/>
                </a:tc>
                <a:tc>
                  <a:txBody>
                    <a:bodyPr/>
                    <a:lstStyle/>
                    <a:p>
                      <a:r>
                        <a:rPr kumimoji="1" lang="ja-JP" altLang="en-US" sz="1100" dirty="0">
                          <a:solidFill>
                            <a:srgbClr val="FF0000"/>
                          </a:solidFill>
                        </a:rPr>
                        <a:t>事業化前</a:t>
                      </a:r>
                      <a:endParaRPr kumimoji="1" lang="en-US" altLang="ja-JP" sz="1100" dirty="0">
                        <a:solidFill>
                          <a:srgbClr val="FF0000"/>
                        </a:solidFill>
                      </a:endParaRPr>
                    </a:p>
                    <a:p>
                      <a:r>
                        <a:rPr kumimoji="1" lang="en-US" altLang="ja-JP" sz="1100" dirty="0">
                          <a:solidFill>
                            <a:srgbClr val="FF0000"/>
                          </a:solidFill>
                        </a:rPr>
                        <a:t>27.11</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28.3</a:t>
                      </a:r>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a:t>
                      </a:r>
                      <a:br>
                        <a:rPr kumimoji="1" lang="en-US" altLang="ja-JP" sz="1100" dirty="0">
                          <a:solidFill>
                            <a:srgbClr val="FF0000"/>
                          </a:solidFill>
                        </a:rPr>
                      </a:br>
                      <a:r>
                        <a:rPr kumimoji="1" lang="en-US" altLang="ja-JP" sz="1100" dirty="0">
                          <a:solidFill>
                            <a:srgbClr val="FF0000"/>
                          </a:solidFill>
                        </a:rPr>
                        <a:t>1</a:t>
                      </a:r>
                      <a:r>
                        <a:rPr kumimoji="1" lang="ja-JP" altLang="en-US" sz="1100" dirty="0">
                          <a:solidFill>
                            <a:srgbClr val="FF0000"/>
                          </a:solidFill>
                        </a:rPr>
                        <a:t>社に委託予定）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当社では過去に量産を手掛けたことはなく、可能であれば、神奈川県のサポートを得て県内で適切な協力パートナーを探したい。</a:t>
                      </a:r>
                    </a:p>
                  </a:txBody>
                  <a:tcPr/>
                </a:tc>
                <a:extLst>
                  <a:ext uri="{0D108BD9-81ED-4DB2-BD59-A6C34878D82A}">
                    <a16:rowId xmlns:a16="http://schemas.microsoft.com/office/drawing/2014/main" val="3959427082"/>
                  </a:ext>
                </a:extLst>
              </a:tr>
              <a:tr h="322834">
                <a:tc>
                  <a:txBody>
                    <a:bodyPr/>
                    <a:lstStyle/>
                    <a:p>
                      <a:r>
                        <a:rPr kumimoji="1" lang="ja-JP" altLang="en-US" sz="1100" dirty="0">
                          <a:solidFill>
                            <a:srgbClr val="FF0000"/>
                          </a:solidFill>
                        </a:rPr>
                        <a:t>販売</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en-US" altLang="ja-JP" sz="1100" dirty="0">
                          <a:solidFill>
                            <a:srgbClr val="FF0000"/>
                          </a:solidFill>
                        </a:rPr>
                        <a:t>XX</a:t>
                      </a:r>
                      <a:r>
                        <a:rPr kumimoji="1" lang="ja-JP" altLang="en-US" sz="1100" dirty="0">
                          <a:solidFill>
                            <a:srgbClr val="FF0000"/>
                          </a:solidFill>
                        </a:rPr>
                        <a:t>株式会社</a:t>
                      </a:r>
                      <a:endParaRPr kumimoji="1" lang="en-US" altLang="ja-JP" sz="1100" dirty="0">
                        <a:solidFill>
                          <a:srgbClr val="FF0000"/>
                        </a:solidFill>
                      </a:endParaRPr>
                    </a:p>
                    <a:p>
                      <a:r>
                        <a:rPr kumimoji="1" lang="en-US" altLang="ja-JP" sz="1100" dirty="0">
                          <a:solidFill>
                            <a:srgbClr val="FF0000"/>
                          </a:solidFill>
                        </a:rPr>
                        <a:t>XX</a:t>
                      </a:r>
                      <a:r>
                        <a:rPr kumimoji="1" lang="ja-JP" altLang="en-US" sz="1100" dirty="0">
                          <a:solidFill>
                            <a:srgbClr val="FF0000"/>
                          </a:solidFill>
                        </a:rPr>
                        <a:t>株式会社</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既存事業で取引実績を有する</a:t>
                      </a:r>
                      <a:r>
                        <a:rPr kumimoji="1" lang="en-US" altLang="ja-JP" sz="900" dirty="0">
                          <a:solidFill>
                            <a:srgbClr val="FF0000"/>
                          </a:solidFill>
                        </a:rPr>
                        <a:t>2</a:t>
                      </a:r>
                      <a:r>
                        <a:rPr kumimoji="1" lang="ja-JP" altLang="en-US" sz="900" dirty="0">
                          <a:solidFill>
                            <a:srgbClr val="FF0000"/>
                          </a:solidFill>
                        </a:rPr>
                        <a:t>社に委託予定。ただし、関東エリアの営業を強化するため、神奈川県のサポートを得て県内で適切な協力パートナーを探したい。</a:t>
                      </a:r>
                    </a:p>
                  </a:txBody>
                  <a:tcPr/>
                </a:tc>
                <a:extLst>
                  <a:ext uri="{0D108BD9-81ED-4DB2-BD59-A6C34878D82A}">
                    <a16:rowId xmlns:a16="http://schemas.microsoft.com/office/drawing/2014/main" val="1400494293"/>
                  </a:ext>
                </a:extLst>
              </a:tr>
              <a:tr h="322834">
                <a:tc>
                  <a:txBody>
                    <a:bodyPr/>
                    <a:lstStyle/>
                    <a:p>
                      <a:r>
                        <a:rPr kumimoji="1" lang="ja-JP" altLang="en-US" sz="1100" dirty="0">
                          <a:solidFill>
                            <a:srgbClr val="FF0000"/>
                          </a:solidFill>
                        </a:rPr>
                        <a:t>カスタマー</a:t>
                      </a:r>
                      <a:br>
                        <a:rPr kumimoji="1" lang="en-US" altLang="ja-JP" sz="1100" dirty="0">
                          <a:solidFill>
                            <a:srgbClr val="FF0000"/>
                          </a:solidFill>
                        </a:rPr>
                      </a:br>
                      <a:r>
                        <a:rPr kumimoji="1" lang="ja-JP" altLang="en-US" sz="1100" dirty="0">
                          <a:solidFill>
                            <a:srgbClr val="FF0000"/>
                          </a:solidFill>
                        </a:rPr>
                        <a:t>サポート</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28.7</a:t>
                      </a:r>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1100" dirty="0">
                          <a:solidFill>
                            <a:srgbClr val="FF0000"/>
                          </a:solidFill>
                        </a:rPr>
                        <a:t>（未定。国内</a:t>
                      </a:r>
                      <a:r>
                        <a:rPr kumimoji="1" lang="en-US" altLang="ja-JP" sz="1100" dirty="0">
                          <a:solidFill>
                            <a:srgbClr val="FF0000"/>
                          </a:solidFill>
                        </a:rPr>
                        <a:t>10</a:t>
                      </a:r>
                      <a:r>
                        <a:rPr kumimoji="1" lang="ja-JP" altLang="en-US" sz="1100" dirty="0">
                          <a:solidFill>
                            <a:srgbClr val="FF0000"/>
                          </a:solidFill>
                        </a:rPr>
                        <a:t>エリア毎に各</a:t>
                      </a:r>
                      <a:r>
                        <a:rPr kumimoji="1" lang="en-US" altLang="ja-JP" sz="1100" dirty="0">
                          <a:solidFill>
                            <a:srgbClr val="FF0000"/>
                          </a:solidFill>
                        </a:rPr>
                        <a:t>1</a:t>
                      </a:r>
                      <a:r>
                        <a:rPr kumimoji="1" lang="ja-JP" altLang="en-US" sz="1100" dirty="0">
                          <a:solidFill>
                            <a:srgbClr val="FF0000"/>
                          </a:solidFill>
                        </a:rPr>
                        <a:t>社委託予定）</a:t>
                      </a:r>
                    </a:p>
                  </a:txBody>
                  <a:tcPr/>
                </a:tc>
                <a:tc>
                  <a:txBody>
                    <a:bodyPr/>
                    <a:lstStyle/>
                    <a:p>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r>
                        <a:rPr kumimoji="1" lang="ja-JP" altLang="en-US" sz="900" dirty="0">
                          <a:solidFill>
                            <a:srgbClr val="FF0000"/>
                          </a:solidFill>
                        </a:rPr>
                        <a:t>修理やアフターサポートの委託先として、国内で</a:t>
                      </a:r>
                      <a:r>
                        <a:rPr kumimoji="1" lang="en-US" altLang="ja-JP" sz="900" dirty="0">
                          <a:solidFill>
                            <a:srgbClr val="FF0000"/>
                          </a:solidFill>
                        </a:rPr>
                        <a:t>10</a:t>
                      </a:r>
                      <a:r>
                        <a:rPr kumimoji="1" lang="ja-JP" altLang="en-US" sz="900" dirty="0">
                          <a:solidFill>
                            <a:srgbClr val="FF0000"/>
                          </a:solidFill>
                        </a:rPr>
                        <a:t>社をパートナー企業を確保したいが、現時点では未定。関東南部エリアを担当できる委託先を神奈川県のサポートを得て探したい。</a:t>
                      </a:r>
                    </a:p>
                  </a:txBody>
                  <a:tcPr/>
                </a:tc>
                <a:extLst>
                  <a:ext uri="{0D108BD9-81ED-4DB2-BD59-A6C34878D82A}">
                    <a16:rowId xmlns:a16="http://schemas.microsoft.com/office/drawing/2014/main" val="4192356554"/>
                  </a:ext>
                </a:extLst>
              </a:tr>
              <a:tr h="576489">
                <a:tc>
                  <a:txBody>
                    <a:bodyPr/>
                    <a:lstStyle/>
                    <a:p>
                      <a:r>
                        <a:rPr kumimoji="1" lang="ja-JP" altLang="en-US" sz="1100" dirty="0">
                          <a:solidFill>
                            <a:srgbClr val="FF0000"/>
                          </a:solidFill>
                        </a:rPr>
                        <a:t>改良開発</a:t>
                      </a:r>
                      <a:endParaRPr kumimoji="1" lang="en-US" altLang="ja-JP" sz="1100" dirty="0">
                        <a:solidFill>
                          <a:srgbClr val="FF0000"/>
                        </a:solidFill>
                      </a:endParaRPr>
                    </a:p>
                    <a:p>
                      <a:r>
                        <a:rPr kumimoji="1" lang="ja-JP" altLang="en-US" sz="1100" dirty="0">
                          <a:solidFill>
                            <a:srgbClr val="FF0000"/>
                          </a:solidFill>
                        </a:rPr>
                        <a:t>（機能のバージョンアップ）</a:t>
                      </a:r>
                    </a:p>
                  </a:txBody>
                  <a:tcPr/>
                </a:tc>
                <a:tc>
                  <a:txBody>
                    <a:bodyPr/>
                    <a:lstStyle/>
                    <a:p>
                      <a:r>
                        <a:rPr kumimoji="1" lang="ja-JP" altLang="en-US" sz="1100" dirty="0">
                          <a:solidFill>
                            <a:srgbClr val="FF0000"/>
                          </a:solidFill>
                        </a:rPr>
                        <a:t>事業化後</a:t>
                      </a:r>
                      <a:endParaRPr kumimoji="1" lang="en-US" altLang="ja-JP" sz="1100" dirty="0">
                        <a:solidFill>
                          <a:srgbClr val="FF0000"/>
                        </a:solidFill>
                      </a:endParaRPr>
                    </a:p>
                    <a:p>
                      <a:r>
                        <a:rPr kumimoji="1" lang="en-US" altLang="ja-JP" sz="1100" dirty="0">
                          <a:solidFill>
                            <a:srgbClr val="FF0000"/>
                          </a:solidFill>
                        </a:rPr>
                        <a:t>28.12</a:t>
                      </a:r>
                      <a:r>
                        <a:rPr kumimoji="1" lang="ja-JP" altLang="en-US" sz="1100" dirty="0">
                          <a:solidFill>
                            <a:srgbClr val="FF0000"/>
                          </a:solidFill>
                        </a:rPr>
                        <a:t>～</a:t>
                      </a:r>
                      <a:endParaRPr kumimoji="1" lang="en-US" altLang="ja-JP" sz="1100" dirty="0">
                        <a:solidFill>
                          <a:srgbClr val="FF0000"/>
                        </a:solidFill>
                      </a:endParaRPr>
                    </a:p>
                    <a:p>
                      <a:r>
                        <a:rPr kumimoji="1" lang="en-US" altLang="ja-JP" sz="1100" dirty="0">
                          <a:solidFill>
                            <a:srgbClr val="FF0000"/>
                          </a:solidFill>
                        </a:rPr>
                        <a:t>29.2</a:t>
                      </a:r>
                      <a:endParaRPr kumimoji="1" lang="ja-JP" altLang="en-US" sz="1100" dirty="0">
                        <a:solidFill>
                          <a:srgbClr val="FF0000"/>
                        </a:solidFill>
                      </a:endParaRPr>
                    </a:p>
                  </a:txBody>
                  <a:tcPr/>
                </a:tc>
                <a:tc>
                  <a:txBody>
                    <a:bodyPr/>
                    <a:lstStyle/>
                    <a:p>
                      <a:r>
                        <a:rPr kumimoji="1" lang="ja-JP" altLang="en-US" sz="1100" dirty="0">
                          <a:solidFill>
                            <a:srgbClr val="FF0000"/>
                          </a:solidFill>
                        </a:rPr>
                        <a:t>○</a:t>
                      </a: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endParaRPr kumimoji="1" lang="ja-JP" altLang="en-US" sz="1100" dirty="0">
                        <a:solidFill>
                          <a:srgbClr val="FF0000"/>
                        </a:solidFill>
                      </a:endParaRPr>
                    </a:p>
                  </a:txBody>
                  <a:tcPr/>
                </a:tc>
                <a:tc>
                  <a:txBody>
                    <a:bodyPr/>
                    <a:lstStyle/>
                    <a:p>
                      <a:r>
                        <a:rPr kumimoji="1" lang="ja-JP" altLang="en-US" sz="900" dirty="0">
                          <a:solidFill>
                            <a:srgbClr val="FF0000"/>
                          </a:solidFill>
                        </a:rPr>
                        <a:t>ローンチ後に後回しすることにした追加機能の開発のうち、販売開始後のユーザーの反応を踏まえ、優先順位を精査し追加開発を社内</a:t>
                      </a:r>
                      <a:r>
                        <a:rPr kumimoji="1" lang="en-US" altLang="ja-JP" sz="900" dirty="0">
                          <a:solidFill>
                            <a:srgbClr val="FF0000"/>
                          </a:solidFill>
                        </a:rPr>
                        <a:t>XX</a:t>
                      </a:r>
                      <a:r>
                        <a:rPr kumimoji="1" lang="ja-JP" altLang="en-US" sz="900" dirty="0">
                          <a:solidFill>
                            <a:srgbClr val="FF0000"/>
                          </a:solidFill>
                        </a:rPr>
                        <a:t>開発部で対応予定</a:t>
                      </a:r>
                    </a:p>
                  </a:txBody>
                  <a:tcPr/>
                </a:tc>
                <a:extLst>
                  <a:ext uri="{0D108BD9-81ED-4DB2-BD59-A6C34878D82A}">
                    <a16:rowId xmlns:a16="http://schemas.microsoft.com/office/drawing/2014/main" val="2805363216"/>
                  </a:ext>
                </a:extLst>
              </a:tr>
            </a:tbl>
          </a:graphicData>
        </a:graphic>
      </p:graphicFrame>
      <p:sp>
        <p:nvSpPr>
          <p:cNvPr id="3" name="正方形/長方形 2">
            <a:extLst>
              <a:ext uri="{FF2B5EF4-FFF2-40B4-BE49-F238E27FC236}">
                <a16:creationId xmlns:a16="http://schemas.microsoft.com/office/drawing/2014/main" id="{3F66DACB-DD71-1081-67A0-FFEBCAEB6FF9}"/>
              </a:ext>
            </a:extLst>
          </p:cNvPr>
          <p:cNvSpPr/>
          <p:nvPr/>
        </p:nvSpPr>
        <p:spPr bwMode="auto">
          <a:xfrm>
            <a:off x="7885471" y="186813"/>
            <a:ext cx="1604604"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3756910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5-1</a:t>
            </a:r>
            <a:r>
              <a:rPr lang="ja-JP" altLang="en-US" dirty="0">
                <a:latin typeface="Arial" panose="020B0604020202020204" pitchFamily="34" charset="0"/>
                <a:ea typeface="ＭＳ Ｐゴシック" panose="020B0600070205080204" pitchFamily="50" charset="-128"/>
              </a:rPr>
              <a:t>：県内ドローン産業への波及効果、ドローン利活用社会の推進への貢献</a:t>
            </a:r>
            <a:endParaRPr lang="en-US" altLang="ja-JP" dirty="0">
              <a:latin typeface="Arial" panose="020B0604020202020204" pitchFamily="34" charset="0"/>
              <a:ea typeface="ＭＳ Ｐゴシック" panose="020B0600070205080204" pitchFamily="50" charset="-128"/>
            </a:endParaRPr>
          </a:p>
        </p:txBody>
      </p:sp>
      <p:graphicFrame>
        <p:nvGraphicFramePr>
          <p:cNvPr id="4" name="表 6">
            <a:extLst>
              <a:ext uri="{FF2B5EF4-FFF2-40B4-BE49-F238E27FC236}">
                <a16:creationId xmlns:a16="http://schemas.microsoft.com/office/drawing/2014/main" id="{A57B5ECD-5085-E4B9-1EDC-642BCA991902}"/>
              </a:ext>
            </a:extLst>
          </p:cNvPr>
          <p:cNvGraphicFramePr>
            <a:graphicFrameLocks noGrp="1"/>
          </p:cNvGraphicFramePr>
          <p:nvPr>
            <p:extLst>
              <p:ext uri="{D42A27DB-BD31-4B8C-83A1-F6EECF244321}">
                <p14:modId xmlns:p14="http://schemas.microsoft.com/office/powerpoint/2010/main" val="1186435402"/>
              </p:ext>
            </p:extLst>
          </p:nvPr>
        </p:nvGraphicFramePr>
        <p:xfrm>
          <a:off x="419100" y="1728658"/>
          <a:ext cx="9048750" cy="3157106"/>
        </p:xfrm>
        <a:graphic>
          <a:graphicData uri="http://schemas.openxmlformats.org/drawingml/2006/table">
            <a:tbl>
              <a:tblPr firstRow="1" firstCol="1">
                <a:tableStyleId>{93296810-A885-4BE3-A3E7-6D5BEEA58F35}</a:tableStyleId>
              </a:tblPr>
              <a:tblGrid>
                <a:gridCol w="1704668">
                  <a:extLst>
                    <a:ext uri="{9D8B030D-6E8A-4147-A177-3AD203B41FA5}">
                      <a16:colId xmlns:a16="http://schemas.microsoft.com/office/drawing/2014/main" val="1152666118"/>
                    </a:ext>
                  </a:extLst>
                </a:gridCol>
                <a:gridCol w="7344082">
                  <a:extLst>
                    <a:ext uri="{9D8B030D-6E8A-4147-A177-3AD203B41FA5}">
                      <a16:colId xmlns:a16="http://schemas.microsoft.com/office/drawing/2014/main" val="2836988047"/>
                    </a:ext>
                  </a:extLst>
                </a:gridCol>
              </a:tblGrid>
              <a:tr h="206658">
                <a:tc>
                  <a:txBody>
                    <a:bodyPr/>
                    <a:lstStyle/>
                    <a:p>
                      <a:endParaRPr kumimoji="1" lang="ja-JP" altLang="en-US" sz="1200" dirty="0"/>
                    </a:p>
                  </a:txBody>
                  <a:tcPr/>
                </a:tc>
                <a:tc>
                  <a:txBody>
                    <a:bodyPr/>
                    <a:lstStyle/>
                    <a:p>
                      <a:pPr algn="ctr"/>
                      <a:r>
                        <a:rPr kumimoji="1" lang="ja-JP" altLang="en-US" sz="1200" dirty="0"/>
                        <a:t>現時点で想定される点</a:t>
                      </a:r>
                    </a:p>
                  </a:txBody>
                  <a:tcPr/>
                </a:tc>
                <a:extLst>
                  <a:ext uri="{0D108BD9-81ED-4DB2-BD59-A6C34878D82A}">
                    <a16:rowId xmlns:a16="http://schemas.microsoft.com/office/drawing/2014/main" val="620775052"/>
                  </a:ext>
                </a:extLst>
              </a:tr>
              <a:tr h="1441393">
                <a:tc>
                  <a:txBody>
                    <a:bodyPr/>
                    <a:lstStyle/>
                    <a:p>
                      <a:r>
                        <a:rPr kumimoji="1" lang="ja-JP" altLang="en-US" sz="1200" dirty="0"/>
                        <a:t>神奈川県内の</a:t>
                      </a:r>
                      <a:endParaRPr kumimoji="1" lang="en-US" altLang="ja-JP" sz="1200" dirty="0"/>
                    </a:p>
                    <a:p>
                      <a:r>
                        <a:rPr kumimoji="1" lang="ja-JP" altLang="en-US" sz="1200" dirty="0"/>
                        <a:t>ドローン産業の底上げ</a:t>
                      </a:r>
                      <a:endParaRPr kumimoji="1" lang="en-US" altLang="ja-JP" sz="1200" dirty="0"/>
                    </a:p>
                    <a:p>
                      <a:r>
                        <a:rPr kumimoji="1" lang="ja-JP" altLang="en-US" sz="1200" dirty="0"/>
                        <a:t>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製品・サービスがターゲットとする市場規模のうち、○○年までに○件程度、神奈川県内での導入を見込んでおり、その売上規模は○○年時点で○○万円程度を想定している。また、○○年以降、○○サービスを提供する事業者と連携し、ドローンを活用した新たな○○事業を展開していくことを予定している。その際、神奈川県内の例えば株式会社○○などと協業し、県内で○○サービスを提供していきたい。</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829684739"/>
                  </a:ext>
                </a:extLst>
              </a:tr>
              <a:tr h="1441393">
                <a:tc>
                  <a:txBody>
                    <a:bodyPr/>
                    <a:lstStyle/>
                    <a:p>
                      <a:r>
                        <a:rPr kumimoji="1" lang="ja-JP" altLang="en-US" sz="1200" dirty="0"/>
                        <a:t>神奈川県内の</a:t>
                      </a:r>
                      <a:endParaRPr kumimoji="1" lang="en-US" altLang="ja-JP" sz="1200" dirty="0"/>
                    </a:p>
                    <a:p>
                      <a:r>
                        <a:rPr kumimoji="1" lang="ja-JP" altLang="en-US" sz="1200" dirty="0"/>
                        <a:t>ドローン利活用社会の推進への貢献</a:t>
                      </a: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本事業で開発するドローンの主たるターゲットユーザーは○○業界の○○業務の担い手である。○○業の事業者は神奈川県内に約○○事業所立地しており、従業員ベースでは○○名が働いている。本ドローンが神奈川県内の施設に導入・普及していくことにより、これら施設における働き方の改善に大きく寄与することが期待される。また、○○の進展に伴い、○○業の事業所は今後増加していくと指摘されている。こうしたなかで、○○業の○○業務においてドローンの活用事例を構築・発信することは、県内施設へのドローンサービスの水平展開の一助となると考え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94755990"/>
                  </a:ext>
                </a:extLst>
              </a:tr>
            </a:tbl>
          </a:graphicData>
        </a:graphic>
      </p:graphicFrame>
      <p:sp>
        <p:nvSpPr>
          <p:cNvPr id="6" name="Rectangle 3">
            <a:extLst>
              <a:ext uri="{FF2B5EF4-FFF2-40B4-BE49-F238E27FC236}">
                <a16:creationId xmlns:a16="http://schemas.microsoft.com/office/drawing/2014/main" id="{5A5EFEA5-2FC4-814D-B1AB-2F21138E1BD5}"/>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kern="0" dirty="0">
                <a:solidFill>
                  <a:schemeClr val="tx1"/>
                </a:solidFill>
              </a:rPr>
              <a:t>中核とした</a:t>
            </a:r>
            <a:r>
              <a:rPr lang="ja-JP" altLang="en-US" sz="1200" kern="0" dirty="0">
                <a:solidFill>
                  <a:schemeClr val="tx1"/>
                </a:solidFill>
                <a:latin typeface="Arial" panose="020B0604020202020204" pitchFamily="34" charset="0"/>
                <a:ea typeface="ＭＳ Ｐゴシック" panose="020B0600070205080204" pitchFamily="50" charset="-128"/>
              </a:rPr>
              <a:t>ビジネスにより期待される「神奈川県内のドローン産業の底上げ」「ドローン利活用社会の推進」への貢献について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2" name="正方形/長方形 1">
            <a:extLst>
              <a:ext uri="{FF2B5EF4-FFF2-40B4-BE49-F238E27FC236}">
                <a16:creationId xmlns:a16="http://schemas.microsoft.com/office/drawing/2014/main" id="{EDF533B5-5B8B-EE6B-35E1-F9DA3D10A69E}"/>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2576289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5-2</a:t>
            </a:r>
            <a:r>
              <a:rPr lang="ja-JP" altLang="en-US" dirty="0">
                <a:latin typeface="Arial" panose="020B0604020202020204" pitchFamily="34" charset="0"/>
                <a:ea typeface="ＭＳ Ｐゴシック" panose="020B0600070205080204" pitchFamily="50" charset="-128"/>
              </a:rPr>
              <a:t>：県内企業との具体的な連携予定</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を</a:t>
            </a:r>
            <a:r>
              <a:rPr lang="ja-JP" altLang="en-US" sz="1200" kern="0" dirty="0">
                <a:solidFill>
                  <a:schemeClr val="tx1"/>
                </a:solidFill>
              </a:rPr>
              <a:t>中核とした</a:t>
            </a:r>
            <a:r>
              <a:rPr lang="ja-JP" altLang="en-US" sz="1200" kern="0" dirty="0">
                <a:solidFill>
                  <a:schemeClr val="tx1"/>
                </a:solidFill>
                <a:latin typeface="Arial" panose="020B0604020202020204" pitchFamily="34" charset="0"/>
                <a:ea typeface="ＭＳ Ｐゴシック" panose="020B0600070205080204" pitchFamily="50" charset="-128"/>
              </a:rPr>
              <a:t>ビジネスにより期待される「神奈川県内に事務所又は事業所、拠点を有する中小企業や大学等との連携」について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en-US" altLang="ja-JP"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3" name="表 5">
            <a:extLst>
              <a:ext uri="{FF2B5EF4-FFF2-40B4-BE49-F238E27FC236}">
                <a16:creationId xmlns:a16="http://schemas.microsoft.com/office/drawing/2014/main" id="{47E032E3-0491-8760-17D9-1E039BA6750D}"/>
              </a:ext>
            </a:extLst>
          </p:cNvPr>
          <p:cNvGraphicFramePr>
            <a:graphicFrameLocks noGrp="1"/>
          </p:cNvGraphicFramePr>
          <p:nvPr>
            <p:extLst>
              <p:ext uri="{D42A27DB-BD31-4B8C-83A1-F6EECF244321}">
                <p14:modId xmlns:p14="http://schemas.microsoft.com/office/powerpoint/2010/main" val="261473195"/>
              </p:ext>
            </p:extLst>
          </p:nvPr>
        </p:nvGraphicFramePr>
        <p:xfrm>
          <a:off x="406400" y="1842049"/>
          <a:ext cx="9048750" cy="1489392"/>
        </p:xfrm>
        <a:graphic>
          <a:graphicData uri="http://schemas.openxmlformats.org/drawingml/2006/table">
            <a:tbl>
              <a:tblPr firstRow="1">
                <a:tableStyleId>{93296810-A885-4BE3-A3E7-6D5BEEA58F35}</a:tableStyleId>
              </a:tblPr>
              <a:tblGrid>
                <a:gridCol w="2038965">
                  <a:extLst>
                    <a:ext uri="{9D8B030D-6E8A-4147-A177-3AD203B41FA5}">
                      <a16:colId xmlns:a16="http://schemas.microsoft.com/office/drawing/2014/main" val="1148928085"/>
                    </a:ext>
                  </a:extLst>
                </a:gridCol>
                <a:gridCol w="7009785">
                  <a:extLst>
                    <a:ext uri="{9D8B030D-6E8A-4147-A177-3AD203B41FA5}">
                      <a16:colId xmlns:a16="http://schemas.microsoft.com/office/drawing/2014/main" val="2281219890"/>
                    </a:ext>
                  </a:extLst>
                </a:gridCol>
              </a:tblGrid>
              <a:tr h="3208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rPr>
                        <a:t>連携予定の企業名</a:t>
                      </a:r>
                    </a:p>
                  </a:txBody>
                  <a:tcPr/>
                </a:tc>
                <a:tc>
                  <a:txBody>
                    <a:bodyPr/>
                    <a:lstStyle/>
                    <a:p>
                      <a:pPr algn="ctr"/>
                      <a:r>
                        <a:rPr kumimoji="1" lang="ja-JP" altLang="en-US" sz="1100" dirty="0">
                          <a:solidFill>
                            <a:schemeClr val="bg1"/>
                          </a:solidFill>
                        </a:rPr>
                        <a:t>ドローン関連産業への参入状況</a:t>
                      </a:r>
                    </a:p>
                  </a:txBody>
                  <a:tcPr/>
                </a:tc>
                <a:extLst>
                  <a:ext uri="{0D108BD9-81ED-4DB2-BD59-A6C34878D82A}">
                    <a16:rowId xmlns:a16="http://schemas.microsoft.com/office/drawing/2014/main" val="291565587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2026</a:t>
                      </a:r>
                      <a:r>
                        <a:rPr kumimoji="1" lang="ja-JP" altLang="en-US" sz="1200" dirty="0">
                          <a:solidFill>
                            <a:srgbClr val="FF0000"/>
                          </a:solidFill>
                        </a:rPr>
                        <a:t>年度に実施する○○の試作開発は、神奈川県内に立地する株式会社○○に委託を予定している。</a:t>
                      </a:r>
                    </a:p>
                  </a:txBody>
                  <a:tcPr/>
                </a:tc>
                <a:extLst>
                  <a:ext uri="{0D108BD9-81ED-4DB2-BD59-A6C34878D82A}">
                    <a16:rowId xmlns:a16="http://schemas.microsoft.com/office/drawing/2014/main" val="1133772564"/>
                  </a:ext>
                </a:extLst>
              </a:tr>
              <a:tr h="5284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株式会社</a:t>
                      </a:r>
                    </a:p>
                    <a:p>
                      <a:endParaRPr kumimoji="1" lang="ja-JP" altLang="en-US" sz="1200" dirty="0">
                        <a:solidFill>
                          <a:srgbClr val="FF0000"/>
                        </a:solidFill>
                      </a:endParaRPr>
                    </a:p>
                  </a:txBody>
                  <a:tcPr/>
                </a:tc>
                <a:tc>
                  <a:txBody>
                    <a:bodyPr/>
                    <a:lstStyle/>
                    <a:p>
                      <a:pPr marL="0" indent="0">
                        <a:buFont typeface="Arial" panose="020B0604020202020204" pitchFamily="34" charset="0"/>
                        <a:buNone/>
                      </a:pPr>
                      <a:r>
                        <a:rPr kumimoji="1" lang="ja-JP" altLang="en-US" sz="1200" dirty="0">
                          <a:solidFill>
                            <a:srgbClr val="FF0000"/>
                          </a:solidFill>
                        </a:rPr>
                        <a:t>事業化後のカスタマーサポートの現場運用を委託予定の株式会社○○は東京都内に本社を構える企業ではあるが、神奈川県○○市に事業所を有しており、神奈川県内の○○業の施設への実装においては、県内の同事業所が中核となり取り組むことになる予定である。</a:t>
                      </a:r>
                    </a:p>
                  </a:txBody>
                  <a:tcPr/>
                </a:tc>
                <a:extLst>
                  <a:ext uri="{0D108BD9-81ED-4DB2-BD59-A6C34878D82A}">
                    <a16:rowId xmlns:a16="http://schemas.microsoft.com/office/drawing/2014/main" val="140498346"/>
                  </a:ext>
                </a:extLst>
              </a:tr>
            </a:tbl>
          </a:graphicData>
        </a:graphic>
      </p:graphicFrame>
      <p:sp>
        <p:nvSpPr>
          <p:cNvPr id="4" name="正方形/長方形 3">
            <a:extLst>
              <a:ext uri="{FF2B5EF4-FFF2-40B4-BE49-F238E27FC236}">
                <a16:creationId xmlns:a16="http://schemas.microsoft.com/office/drawing/2014/main" id="{0C55559B-E7D3-67B6-AA62-A36CDB1BD8A1}"/>
              </a:ext>
            </a:extLst>
          </p:cNvPr>
          <p:cNvSpPr/>
          <p:nvPr/>
        </p:nvSpPr>
        <p:spPr bwMode="auto">
          <a:xfrm>
            <a:off x="7574279" y="186813"/>
            <a:ext cx="1915795"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】5</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県内への波及効果</a:t>
            </a:r>
          </a:p>
        </p:txBody>
      </p:sp>
    </p:spTree>
    <p:extLst>
      <p:ext uri="{BB962C8B-B14F-4D97-AF65-F5344CB8AC3E}">
        <p14:creationId xmlns:p14="http://schemas.microsoft.com/office/powerpoint/2010/main" val="1275348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3233E1E-7701-B3CC-9AD9-48AF338EB860}"/>
              </a:ext>
            </a:extLst>
          </p:cNvPr>
          <p:cNvSpPr>
            <a:spLocks noGrp="1"/>
          </p:cNvSpPr>
          <p:nvPr>
            <p:ph type="ctrTitle"/>
          </p:nvPr>
        </p:nvSpPr>
        <p:spPr>
          <a:xfrm>
            <a:off x="2720975" y="1826874"/>
            <a:ext cx="6769100" cy="430887"/>
          </a:xfrm>
        </p:spPr>
        <p:txBody>
          <a:bodyPr/>
          <a:lstStyle/>
          <a:p>
            <a:r>
              <a:rPr lang="ja-JP" altLang="en-US" dirty="0"/>
              <a:t>本事業で取り組む開発プロジェクト</a:t>
            </a:r>
          </a:p>
        </p:txBody>
      </p:sp>
    </p:spTree>
    <p:extLst>
      <p:ext uri="{BB962C8B-B14F-4D97-AF65-F5344CB8AC3E}">
        <p14:creationId xmlns:p14="http://schemas.microsoft.com/office/powerpoint/2010/main" val="2691960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B0802E00-FF0E-ADF5-4623-306F6AB83A8E}"/>
              </a:ext>
            </a:extLst>
          </p:cNvPr>
          <p:cNvSpPr>
            <a:spLocks noGrp="1"/>
          </p:cNvSpPr>
          <p:nvPr>
            <p:ph type="title"/>
          </p:nvPr>
        </p:nvSpPr>
        <p:spPr/>
        <p:txBody>
          <a:bodyPr/>
          <a:lstStyle/>
          <a:p>
            <a:r>
              <a:rPr lang="en-US" altLang="ja-JP" dirty="0"/>
              <a:t>6-1</a:t>
            </a:r>
            <a:r>
              <a:rPr lang="ja-JP" altLang="en-US" dirty="0"/>
              <a:t>：開発するドローンの概要</a:t>
            </a:r>
          </a:p>
        </p:txBody>
      </p:sp>
      <p:graphicFrame>
        <p:nvGraphicFramePr>
          <p:cNvPr id="6" name="表 4">
            <a:extLst>
              <a:ext uri="{FF2B5EF4-FFF2-40B4-BE49-F238E27FC236}">
                <a16:creationId xmlns:a16="http://schemas.microsoft.com/office/drawing/2014/main" id="{C52CF981-6B4E-071D-22ED-580EA44068B5}"/>
              </a:ext>
            </a:extLst>
          </p:cNvPr>
          <p:cNvGraphicFramePr>
            <a:graphicFrameLocks noGrp="1"/>
          </p:cNvGraphicFramePr>
          <p:nvPr>
            <p:extLst>
              <p:ext uri="{D42A27DB-BD31-4B8C-83A1-F6EECF244321}">
                <p14:modId xmlns:p14="http://schemas.microsoft.com/office/powerpoint/2010/main" val="2760227789"/>
              </p:ext>
            </p:extLst>
          </p:nvPr>
        </p:nvGraphicFramePr>
        <p:xfrm>
          <a:off x="377372" y="1258510"/>
          <a:ext cx="9055001" cy="1296657"/>
        </p:xfrm>
        <a:graphic>
          <a:graphicData uri="http://schemas.openxmlformats.org/drawingml/2006/table">
            <a:tbl>
              <a:tblPr firstCol="1">
                <a:tableStyleId>{21E4AEA4-8DFA-4A89-87EB-49C32662AFE0}</a:tableStyleId>
              </a:tblPr>
              <a:tblGrid>
                <a:gridCol w="2438400">
                  <a:extLst>
                    <a:ext uri="{9D8B030D-6E8A-4147-A177-3AD203B41FA5}">
                      <a16:colId xmlns:a16="http://schemas.microsoft.com/office/drawing/2014/main" val="1714642985"/>
                    </a:ext>
                  </a:extLst>
                </a:gridCol>
                <a:gridCol w="702128">
                  <a:extLst>
                    <a:ext uri="{9D8B030D-6E8A-4147-A177-3AD203B41FA5}">
                      <a16:colId xmlns:a16="http://schemas.microsoft.com/office/drawing/2014/main" val="2585763277"/>
                    </a:ext>
                  </a:extLst>
                </a:gridCol>
                <a:gridCol w="5914473">
                  <a:extLst>
                    <a:ext uri="{9D8B030D-6E8A-4147-A177-3AD203B41FA5}">
                      <a16:colId xmlns:a16="http://schemas.microsoft.com/office/drawing/2014/main" val="3297259533"/>
                    </a:ext>
                  </a:extLst>
                </a:gridCol>
              </a:tblGrid>
              <a:tr h="290817">
                <a:tc>
                  <a:txBody>
                    <a:bodyPr/>
                    <a:lstStyle/>
                    <a:p>
                      <a:r>
                        <a:rPr kumimoji="1" lang="ja-JP" altLang="en-US" sz="1200" b="1" dirty="0">
                          <a:solidFill>
                            <a:schemeClr val="bg1"/>
                          </a:solidFill>
                        </a:rPr>
                        <a:t>ドローンの名称 （製品名）</a:t>
                      </a:r>
                    </a:p>
                  </a:txBody>
                  <a:tcPr anchor="ctr"/>
                </a:tc>
                <a:tc>
                  <a:txBody>
                    <a:bodyPr/>
                    <a:lstStyle/>
                    <a:p>
                      <a:r>
                        <a:rPr kumimoji="1" lang="ja-JP" altLang="en-US" sz="1200" dirty="0"/>
                        <a:t>製品名</a:t>
                      </a:r>
                    </a:p>
                  </a:txBody>
                  <a:tcPr>
                    <a:solidFill>
                      <a:srgbClr val="E8EBF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ja-JP" altLang="en-US" sz="1200" dirty="0">
                        <a:solidFill>
                          <a:schemeClr val="tx1"/>
                        </a:solidFill>
                      </a:endParaRPr>
                    </a:p>
                  </a:txBody>
                  <a:tcPr>
                    <a:solidFill>
                      <a:schemeClr val="accent1">
                        <a:lumMod val="60000"/>
                        <a:lumOff val="40000"/>
                      </a:schemeClr>
                    </a:solidFill>
                  </a:tcPr>
                </a:tc>
                <a:extLst>
                  <a:ext uri="{0D108BD9-81ED-4DB2-BD59-A6C34878D82A}">
                    <a16:rowId xmlns:a16="http://schemas.microsoft.com/office/drawing/2014/main" val="2326333312"/>
                  </a:ext>
                </a:extLst>
              </a:tr>
              <a:tr h="826228">
                <a:tc>
                  <a:txBody>
                    <a:bodyPr/>
                    <a:lstStyle/>
                    <a:p>
                      <a:r>
                        <a:rPr kumimoji="1" lang="ja-JP" altLang="en-US" sz="1200" b="1" dirty="0">
                          <a:solidFill>
                            <a:schemeClr val="bg1"/>
                          </a:solidFill>
                        </a:rPr>
                        <a:t>ドローンの概要・特徴</a:t>
                      </a:r>
                      <a:br>
                        <a:rPr kumimoji="1" lang="en-US" altLang="ja-JP" sz="1200" b="1" dirty="0">
                          <a:solidFill>
                            <a:schemeClr val="bg1"/>
                          </a:solidFill>
                        </a:rPr>
                      </a:br>
                      <a:r>
                        <a:rPr kumimoji="1" lang="ja-JP" altLang="en-US" sz="1200" b="1" dirty="0">
                          <a:solidFill>
                            <a:schemeClr val="bg1"/>
                          </a:solidFill>
                        </a:rPr>
                        <a:t> （</a:t>
                      </a:r>
                      <a:r>
                        <a:rPr kumimoji="1" lang="en-US" altLang="ja-JP" sz="1200" b="1" dirty="0">
                          <a:solidFill>
                            <a:schemeClr val="bg1"/>
                          </a:solidFill>
                        </a:rPr>
                        <a:t>200</a:t>
                      </a:r>
                      <a:r>
                        <a:rPr kumimoji="1" lang="ja-JP" altLang="en-US" sz="1200" b="1" dirty="0">
                          <a:solidFill>
                            <a:schemeClr val="bg1"/>
                          </a:solidFill>
                        </a:rPr>
                        <a:t>字程度）</a:t>
                      </a:r>
                      <a:endParaRPr kumimoji="1" lang="en-US" altLang="ja-JP" sz="1200" b="1" dirty="0">
                        <a:solidFill>
                          <a:schemeClr val="bg1"/>
                        </a:solidFill>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rPr>
                        <a:t>XXXXXX</a:t>
                      </a:r>
                      <a:endParaRPr kumimoji="1" lang="ja-JP" altLang="en-US" sz="1200" dirty="0">
                        <a:solidFill>
                          <a:schemeClr val="tx1"/>
                        </a:solidFill>
                      </a:endParaRPr>
                    </a:p>
                    <a:p>
                      <a:endParaRPr kumimoji="1" lang="en-US" altLang="ja-JP" sz="1200" dirty="0"/>
                    </a:p>
                    <a:p>
                      <a:endParaRPr kumimoji="1" lang="en-US" altLang="ja-JP" sz="1200" dirty="0"/>
                    </a:p>
                    <a:p>
                      <a:endParaRPr kumimoji="1" lang="en-US" altLang="ja-JP" sz="1200" dirty="0"/>
                    </a:p>
                    <a:p>
                      <a:endParaRPr kumimoji="1" lang="ja-JP" altLang="en-US" sz="1200" dirty="0"/>
                    </a:p>
                  </a:txBody>
                  <a:tcPr>
                    <a:solidFill>
                      <a:schemeClr val="accent1">
                        <a:lumMod val="60000"/>
                        <a:lumOff val="40000"/>
                      </a:schemeClr>
                    </a:solidFill>
                  </a:tcPr>
                </a:tc>
                <a:tc hMerge="1">
                  <a:txBody>
                    <a:bodyPr/>
                    <a:lstStyle/>
                    <a:p>
                      <a:endParaRPr kumimoji="1" lang="ja-JP" altLang="en-US"/>
                    </a:p>
                  </a:txBody>
                  <a:tcPr/>
                </a:tc>
                <a:extLst>
                  <a:ext uri="{0D108BD9-81ED-4DB2-BD59-A6C34878D82A}">
                    <a16:rowId xmlns:a16="http://schemas.microsoft.com/office/drawing/2014/main" val="2253735272"/>
                  </a:ext>
                </a:extLst>
              </a:tr>
            </a:tbl>
          </a:graphicData>
        </a:graphic>
      </p:graphicFrame>
      <p:sp>
        <p:nvSpPr>
          <p:cNvPr id="2" name="正方形/長方形 1">
            <a:extLst>
              <a:ext uri="{FF2B5EF4-FFF2-40B4-BE49-F238E27FC236}">
                <a16:creationId xmlns:a16="http://schemas.microsoft.com/office/drawing/2014/main" id="{CD0D6787-5DC4-1FA5-1951-A12B56F618A6}"/>
              </a:ext>
            </a:extLst>
          </p:cNvPr>
          <p:cNvSpPr/>
          <p:nvPr/>
        </p:nvSpPr>
        <p:spPr bwMode="auto">
          <a:xfrm>
            <a:off x="419100" y="3019893"/>
            <a:ext cx="9013273"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a:solidFill>
                  <a:srgbClr val="FF0000"/>
                </a:solidFill>
              </a:rPr>
              <a:t>開発するドローンの基本仕様（ドローン本体の構造・性能、送信機やカメラの性能など）について、</a:t>
            </a:r>
            <a:endParaRPr lang="en-US" altLang="ja-JP" sz="120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a:ln>
                  <a:noFill/>
                </a:ln>
                <a:solidFill>
                  <a:srgbClr val="FF0000"/>
                </a:solidFill>
                <a:effectLst/>
                <a:latin typeface="Arial" charset="0"/>
                <a:ea typeface="ＭＳ Ｐゴシック" charset="-128"/>
              </a:rPr>
              <a:t>記載してください（記載方法は任意。仕様を示す関連資料があれば添付可。）</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4" name="正方形/長方形 3">
            <a:extLst>
              <a:ext uri="{FF2B5EF4-FFF2-40B4-BE49-F238E27FC236}">
                <a16:creationId xmlns:a16="http://schemas.microsoft.com/office/drawing/2014/main" id="{6A5A47F1-42BF-84B0-A852-32DFB20FF19F}"/>
              </a:ext>
            </a:extLst>
          </p:cNvPr>
          <p:cNvSpPr/>
          <p:nvPr/>
        </p:nvSpPr>
        <p:spPr bwMode="auto">
          <a:xfrm>
            <a:off x="7114234" y="186813"/>
            <a:ext cx="2375842"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2650695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pPr>
              <a:tabLst>
                <a:tab pos="2954338" algn="l"/>
              </a:tabLst>
            </a:pPr>
            <a:r>
              <a:rPr lang="en-US" altLang="ja-JP" dirty="0"/>
              <a:t>6-2</a:t>
            </a:r>
            <a:r>
              <a:rPr lang="ja-JP" altLang="en-US" dirty="0"/>
              <a:t>：開発するドローンの詳細</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321733"/>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安全性や信頼性を確保するため、募集要項</a:t>
            </a:r>
            <a:r>
              <a:rPr lang="en-US" altLang="ja-JP" sz="1200" dirty="0">
                <a:solidFill>
                  <a:schemeClr val="tx1"/>
                </a:solidFill>
                <a:latin typeface="Arial" panose="020B0604020202020204" pitchFamily="34" charset="0"/>
                <a:ea typeface="ＭＳ Ｐゴシック" panose="020B0600070205080204" pitchFamily="50" charset="-128"/>
              </a:rPr>
              <a:t>3(1)</a:t>
            </a:r>
            <a:r>
              <a:rPr lang="ja-JP" altLang="en-US" sz="1200" dirty="0">
                <a:solidFill>
                  <a:schemeClr val="tx1"/>
                </a:solidFill>
                <a:latin typeface="Arial" panose="020B0604020202020204" pitchFamily="34" charset="0"/>
                <a:ea typeface="ＭＳ Ｐゴシック" panose="020B0600070205080204" pitchFamily="50" charset="-128"/>
              </a:rPr>
              <a:t>の応募資格で求めている「第三者からのサイバーアタックに対するセキュリティや、データ漏洩リスクの対処など（セキュリティに関する必須要件）」に対する考え、開発プロジェクトのなかでの取組について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443BDA7-0420-E072-5BE9-96613760C314}"/>
              </a:ext>
            </a:extLst>
          </p:cNvPr>
          <p:cNvSpPr/>
          <p:nvPr/>
        </p:nvSpPr>
        <p:spPr bwMode="auto">
          <a:xfrm>
            <a:off x="406400" y="1964261"/>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（記載方法は任意。セキュリティ対策を示す関連資料があれば添付可。 ）</a:t>
            </a:r>
          </a:p>
        </p:txBody>
      </p:sp>
      <p:sp>
        <p:nvSpPr>
          <p:cNvPr id="4" name="正方形/長方形 3">
            <a:extLst>
              <a:ext uri="{FF2B5EF4-FFF2-40B4-BE49-F238E27FC236}">
                <a16:creationId xmlns:a16="http://schemas.microsoft.com/office/drawing/2014/main" id="{B9EC38F6-6598-D871-00D1-6A4C8A865D33}"/>
              </a:ext>
            </a:extLst>
          </p:cNvPr>
          <p:cNvSpPr/>
          <p:nvPr/>
        </p:nvSpPr>
        <p:spPr bwMode="auto">
          <a:xfrm>
            <a:off x="7114234" y="186813"/>
            <a:ext cx="2375842"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254057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7-1</a:t>
            </a:r>
            <a:r>
              <a:rPr lang="ja-JP" altLang="en-US" dirty="0"/>
              <a:t>．開発項目の内容</a:t>
            </a:r>
            <a:endParaRPr kumimoji="1" lang="ja-JP" altLang="en-US" dirty="0"/>
          </a:p>
        </p:txBody>
      </p:sp>
      <p:graphicFrame>
        <p:nvGraphicFramePr>
          <p:cNvPr id="4" name="表 4">
            <a:extLst>
              <a:ext uri="{FF2B5EF4-FFF2-40B4-BE49-F238E27FC236}">
                <a16:creationId xmlns:a16="http://schemas.microsoft.com/office/drawing/2014/main" id="{B0443A7C-DC14-BD3E-0CB2-2E9AD3FD88CE}"/>
              </a:ext>
            </a:extLst>
          </p:cNvPr>
          <p:cNvGraphicFramePr>
            <a:graphicFrameLocks noGrp="1"/>
          </p:cNvGraphicFramePr>
          <p:nvPr>
            <p:extLst>
              <p:ext uri="{D42A27DB-BD31-4B8C-83A1-F6EECF244321}">
                <p14:modId xmlns:p14="http://schemas.microsoft.com/office/powerpoint/2010/main" val="2746711486"/>
              </p:ext>
            </p:extLst>
          </p:nvPr>
        </p:nvGraphicFramePr>
        <p:xfrm>
          <a:off x="406400" y="1788106"/>
          <a:ext cx="9061452" cy="2661421"/>
        </p:xfrm>
        <a:graphic>
          <a:graphicData uri="http://schemas.openxmlformats.org/drawingml/2006/table">
            <a:tbl>
              <a:tblPr firstRow="1">
                <a:tableStyleId>{93296810-A885-4BE3-A3E7-6D5BEEA58F35}</a:tableStyleId>
              </a:tblPr>
              <a:tblGrid>
                <a:gridCol w="1166761">
                  <a:extLst>
                    <a:ext uri="{9D8B030D-6E8A-4147-A177-3AD203B41FA5}">
                      <a16:colId xmlns:a16="http://schemas.microsoft.com/office/drawing/2014/main" val="623334796"/>
                    </a:ext>
                  </a:extLst>
                </a:gridCol>
                <a:gridCol w="1853723">
                  <a:extLst>
                    <a:ext uri="{9D8B030D-6E8A-4147-A177-3AD203B41FA5}">
                      <a16:colId xmlns:a16="http://schemas.microsoft.com/office/drawing/2014/main" val="3353023838"/>
                    </a:ext>
                  </a:extLst>
                </a:gridCol>
                <a:gridCol w="2511800">
                  <a:extLst>
                    <a:ext uri="{9D8B030D-6E8A-4147-A177-3AD203B41FA5}">
                      <a16:colId xmlns:a16="http://schemas.microsoft.com/office/drawing/2014/main" val="2725955320"/>
                    </a:ext>
                  </a:extLst>
                </a:gridCol>
                <a:gridCol w="1160206">
                  <a:extLst>
                    <a:ext uri="{9D8B030D-6E8A-4147-A177-3AD203B41FA5}">
                      <a16:colId xmlns:a16="http://schemas.microsoft.com/office/drawing/2014/main" val="3700557750"/>
                    </a:ext>
                  </a:extLst>
                </a:gridCol>
                <a:gridCol w="1563329">
                  <a:extLst>
                    <a:ext uri="{9D8B030D-6E8A-4147-A177-3AD203B41FA5}">
                      <a16:colId xmlns:a16="http://schemas.microsoft.com/office/drawing/2014/main" val="3626198424"/>
                    </a:ext>
                  </a:extLst>
                </a:gridCol>
                <a:gridCol w="805633">
                  <a:extLst>
                    <a:ext uri="{9D8B030D-6E8A-4147-A177-3AD203B41FA5}">
                      <a16:colId xmlns:a16="http://schemas.microsoft.com/office/drawing/2014/main" val="2724749233"/>
                    </a:ext>
                  </a:extLst>
                </a:gridCol>
              </a:tblGrid>
              <a:tr h="350113">
                <a:tc>
                  <a:txBody>
                    <a:bodyPr/>
                    <a:lstStyle/>
                    <a:p>
                      <a:pPr algn="ctr"/>
                      <a:r>
                        <a:rPr kumimoji="1" lang="ja-JP" altLang="en-US" sz="1200" dirty="0"/>
                        <a:t>本事業で</a:t>
                      </a:r>
                      <a:endParaRPr kumimoji="1" lang="en-US" altLang="ja-JP" sz="1200" dirty="0"/>
                    </a:p>
                    <a:p>
                      <a:pPr algn="ctr"/>
                      <a:r>
                        <a:rPr kumimoji="1" lang="ja-JP" altLang="en-US" sz="1200" dirty="0"/>
                        <a:t>開発する項目</a:t>
                      </a:r>
                    </a:p>
                  </a:txBody>
                  <a:tcPr/>
                </a:tc>
                <a:tc>
                  <a:txBody>
                    <a:bodyPr/>
                    <a:lstStyle/>
                    <a:p>
                      <a:pPr algn="ctr"/>
                      <a:r>
                        <a:rPr kumimoji="1" lang="ja-JP" altLang="en-US" sz="1200" dirty="0"/>
                        <a:t>開発内容</a:t>
                      </a:r>
                    </a:p>
                  </a:txBody>
                  <a:tcPr/>
                </a:tc>
                <a:tc>
                  <a:txBody>
                    <a:bodyPr/>
                    <a:lstStyle/>
                    <a:p>
                      <a:pPr algn="ctr"/>
                      <a:r>
                        <a:rPr kumimoji="1" lang="ja-JP" altLang="en-US" sz="1200" dirty="0"/>
                        <a:t>開発の必要性</a:t>
                      </a:r>
                      <a:endParaRPr kumimoji="1" lang="en-US" altLang="ja-JP" sz="1200" dirty="0"/>
                    </a:p>
                  </a:txBody>
                  <a:tcPr/>
                </a:tc>
                <a:tc>
                  <a:txBody>
                    <a:bodyPr/>
                    <a:lstStyle/>
                    <a:p>
                      <a:pPr algn="ctr"/>
                      <a:r>
                        <a:rPr kumimoji="1" lang="ja-JP" altLang="en-US" sz="1200" dirty="0"/>
                        <a:t>開発予定期間</a:t>
                      </a:r>
                    </a:p>
                  </a:txBody>
                  <a:tcPr/>
                </a:tc>
                <a:tc>
                  <a:txBody>
                    <a:bodyPr/>
                    <a:lstStyle/>
                    <a:p>
                      <a:pPr algn="ctr"/>
                      <a:r>
                        <a:rPr kumimoji="1" lang="en-US" altLang="ja-JP" sz="1200" dirty="0"/>
                        <a:t>2027.2</a:t>
                      </a:r>
                      <a:r>
                        <a:rPr kumimoji="1" lang="ja-JP" altLang="en-US" sz="1200" dirty="0"/>
                        <a:t>時点の進捗</a:t>
                      </a:r>
                      <a:endParaRPr kumimoji="1" lang="en-US" altLang="ja-JP" sz="1200" dirty="0"/>
                    </a:p>
                  </a:txBody>
                  <a:tcPr/>
                </a:tc>
                <a:tc>
                  <a:txBody>
                    <a:bodyPr/>
                    <a:lstStyle/>
                    <a:p>
                      <a:pPr algn="ctr"/>
                      <a:r>
                        <a:rPr kumimoji="1" lang="ja-JP" altLang="en-US" sz="1200" dirty="0"/>
                        <a:t>各開発の概算費用</a:t>
                      </a:r>
                    </a:p>
                  </a:txBody>
                  <a:tcPr/>
                </a:tc>
                <a:extLst>
                  <a:ext uri="{0D108BD9-81ED-4DB2-BD59-A6C34878D82A}">
                    <a16:rowId xmlns:a16="http://schemas.microsoft.com/office/drawing/2014/main" val="2684267201"/>
                  </a:ext>
                </a:extLst>
              </a:tr>
              <a:tr h="283981">
                <a:tc>
                  <a:txBody>
                    <a:bodyPr/>
                    <a:lstStyle/>
                    <a:p>
                      <a:r>
                        <a:rPr kumimoji="1" lang="ja-JP" altLang="en-US" sz="1200" dirty="0">
                          <a:solidFill>
                            <a:srgbClr val="FF0000"/>
                          </a:solidFill>
                        </a:rPr>
                        <a:t>○</a:t>
                      </a:r>
                    </a:p>
                  </a:txBody>
                  <a:tcPr/>
                </a:tc>
                <a:tc>
                  <a:txBody>
                    <a:bodyPr/>
                    <a:lstStyle/>
                    <a:p>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r>
                        <a:rPr kumimoji="1" lang="ja-JP" altLang="en-US" sz="1200" dirty="0">
                          <a:solidFill>
                            <a:srgbClr val="FF0000"/>
                          </a:solidFill>
                        </a:rPr>
                        <a:t>ドローンに○○機能を実装するために必要なため</a:t>
                      </a:r>
                    </a:p>
                  </a:txBody>
                  <a:tcPr/>
                </a:tc>
                <a:tc>
                  <a:txBody>
                    <a:bodyPr/>
                    <a:lstStyle/>
                    <a:p>
                      <a:r>
                        <a:rPr kumimoji="1" lang="en-US" altLang="ja-JP" sz="1200" dirty="0">
                          <a:solidFill>
                            <a:srgbClr val="FF0000"/>
                          </a:solidFill>
                        </a:rPr>
                        <a:t>26.7</a:t>
                      </a:r>
                      <a:r>
                        <a:rPr kumimoji="1" lang="ja-JP" altLang="en-US" sz="1200" dirty="0">
                          <a:solidFill>
                            <a:srgbClr val="FF0000"/>
                          </a:solidFill>
                        </a:rPr>
                        <a:t>～</a:t>
                      </a:r>
                      <a:r>
                        <a:rPr kumimoji="1" lang="en-US" altLang="ja-JP" sz="1200" dirty="0">
                          <a:solidFill>
                            <a:srgbClr val="FF0000"/>
                          </a:solidFill>
                        </a:rPr>
                        <a:t>26.12</a:t>
                      </a:r>
                      <a:endParaRPr kumimoji="1" lang="ja-JP" altLang="en-US" sz="1200" dirty="0">
                        <a:solidFill>
                          <a:srgbClr val="FF0000"/>
                        </a:solidFill>
                      </a:endParaRPr>
                    </a:p>
                  </a:txBody>
                  <a:tcPr/>
                </a:tc>
                <a:tc>
                  <a:txBody>
                    <a:bodyPr/>
                    <a:lstStyle/>
                    <a:p>
                      <a:r>
                        <a:rPr kumimoji="1" lang="ja-JP" altLang="en-US" sz="1200" dirty="0">
                          <a:solidFill>
                            <a:srgbClr val="FF0000"/>
                          </a:solidFill>
                        </a:rPr>
                        <a:t>開発は完了見込み</a:t>
                      </a:r>
                    </a:p>
                  </a:txBody>
                  <a:tcPr/>
                </a:tc>
                <a:tc>
                  <a:txBody>
                    <a:bodyPr/>
                    <a:lstStyle/>
                    <a:p>
                      <a:r>
                        <a:rPr kumimoji="1" lang="en-US" altLang="ja-JP" sz="1200" dirty="0">
                          <a:solidFill>
                            <a:srgbClr val="FF0000"/>
                          </a:solidFill>
                        </a:rPr>
                        <a:t>800</a:t>
                      </a:r>
                      <a:r>
                        <a:rPr kumimoji="1" lang="ja-JP" altLang="en-US" sz="1200" dirty="0">
                          <a:solidFill>
                            <a:srgbClr val="FF0000"/>
                          </a:solidFill>
                        </a:rPr>
                        <a:t>万円</a:t>
                      </a:r>
                    </a:p>
                  </a:txBody>
                  <a:tcPr/>
                </a:tc>
                <a:extLst>
                  <a:ext uri="{0D108BD9-81ED-4DB2-BD59-A6C34878D82A}">
                    <a16:rowId xmlns:a16="http://schemas.microsoft.com/office/drawing/2014/main" val="3642148369"/>
                  </a:ext>
                </a:extLst>
              </a:tr>
              <a:tr h="283981">
                <a:tc>
                  <a:txBody>
                    <a:bodyPr/>
                    <a:lstStyle/>
                    <a:p>
                      <a:r>
                        <a:rPr kumimoji="1" lang="ja-JP" altLang="en-US" sz="1200" dirty="0">
                          <a:solidFill>
                            <a:srgbClr val="FF0000"/>
                          </a:solidFill>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既存の○○ドローンに実装済の○○の機能の精度を高め、今回開発するドローンの○○の課題を解決するため</a:t>
                      </a:r>
                    </a:p>
                  </a:txBody>
                  <a:tcPr/>
                </a:tc>
                <a:tc>
                  <a:txBody>
                    <a:bodyPr/>
                    <a:lstStyle/>
                    <a:p>
                      <a:r>
                        <a:rPr kumimoji="1" lang="en-US" altLang="ja-JP" sz="1200" dirty="0">
                          <a:solidFill>
                            <a:srgbClr val="FF0000"/>
                          </a:solidFill>
                        </a:rPr>
                        <a:t>26.8</a:t>
                      </a:r>
                      <a:r>
                        <a:rPr kumimoji="1" lang="ja-JP" altLang="en-US" sz="1200" dirty="0">
                          <a:solidFill>
                            <a:srgbClr val="FF0000"/>
                          </a:solidFill>
                        </a:rPr>
                        <a:t>～</a:t>
                      </a:r>
                      <a:r>
                        <a:rPr kumimoji="1" lang="en-US" altLang="ja-JP" sz="1200" dirty="0">
                          <a:solidFill>
                            <a:srgbClr val="FF0000"/>
                          </a:solidFill>
                        </a:rPr>
                        <a:t>27.7</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650</a:t>
                      </a:r>
                      <a:r>
                        <a:rPr kumimoji="1" lang="ja-JP" altLang="en-US" sz="1200" dirty="0">
                          <a:solidFill>
                            <a:srgbClr val="FF0000"/>
                          </a:solidFill>
                        </a:rPr>
                        <a:t>万円</a:t>
                      </a:r>
                    </a:p>
                  </a:txBody>
                  <a:tcPr/>
                </a:tc>
                <a:extLst>
                  <a:ext uri="{0D108BD9-81ED-4DB2-BD59-A6C34878D82A}">
                    <a16:rowId xmlns:a16="http://schemas.microsoft.com/office/drawing/2014/main" val="1975757080"/>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rgbClr val="FF0000"/>
                          </a:solidFill>
                        </a:rPr>
                        <a:t>✕（独自実施）</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rgbClr val="FF0000"/>
                          </a:solidFill>
                        </a:rPr>
                        <a:t>XX</a:t>
                      </a:r>
                      <a:r>
                        <a:rPr kumimoji="1" lang="ja-JP" altLang="en-US" sz="1200" dirty="0">
                          <a:solidFill>
                            <a:srgbClr val="FF0000"/>
                          </a:solidFill>
                        </a:rPr>
                        <a:t>に関する開発</a:t>
                      </a:r>
                    </a:p>
                  </a:txBody>
                  <a:tcPr/>
                </a:tc>
                <a:tc>
                  <a:txBody>
                    <a:bodyPr/>
                    <a:lstStyle/>
                    <a:p>
                      <a:r>
                        <a:rPr kumimoji="1" lang="ja-JP" altLang="en-US" sz="1200" dirty="0">
                          <a:solidFill>
                            <a:srgbClr val="FF0000"/>
                          </a:solidFill>
                        </a:rPr>
                        <a:t>○○の特徴を有する材料で○○を開発し、ドローンの外装を○○にするため</a:t>
                      </a:r>
                    </a:p>
                  </a:txBody>
                  <a:tcPr/>
                </a:tc>
                <a:tc>
                  <a:txBody>
                    <a:bodyPr/>
                    <a:lstStyle/>
                    <a:p>
                      <a:r>
                        <a:rPr kumimoji="1" lang="en-US" altLang="ja-JP" sz="1200" dirty="0">
                          <a:solidFill>
                            <a:srgbClr val="FF0000"/>
                          </a:solidFill>
                        </a:rPr>
                        <a:t>26.10</a:t>
                      </a:r>
                      <a:r>
                        <a:rPr kumimoji="1" lang="ja-JP" altLang="en-US" sz="1200" dirty="0">
                          <a:solidFill>
                            <a:srgbClr val="FF0000"/>
                          </a:solidFill>
                        </a:rPr>
                        <a:t>～</a:t>
                      </a:r>
                      <a:r>
                        <a:rPr kumimoji="1" lang="en-US" altLang="ja-JP" sz="1200" dirty="0">
                          <a:solidFill>
                            <a:srgbClr val="FF0000"/>
                          </a:solidFill>
                        </a:rPr>
                        <a:t>27.5</a:t>
                      </a:r>
                      <a:endParaRPr kumimoji="1" lang="ja-JP" altLang="en-US" sz="1200" dirty="0">
                        <a:solidFill>
                          <a:srgbClr val="FF0000"/>
                        </a:solidFill>
                      </a:endParaRPr>
                    </a:p>
                  </a:txBody>
                  <a:tcPr/>
                </a:tc>
                <a:tc>
                  <a:txBody>
                    <a:bodyPr/>
                    <a:lstStyle/>
                    <a:p>
                      <a:r>
                        <a:rPr kumimoji="1" lang="ja-JP" altLang="en-US" sz="1200" dirty="0">
                          <a:solidFill>
                            <a:srgbClr val="FF0000"/>
                          </a:solidFill>
                        </a:rPr>
                        <a:t>全体のうち○○の部分までの開発は完了見込み</a:t>
                      </a:r>
                    </a:p>
                  </a:txBody>
                  <a:tcPr/>
                </a:tc>
                <a:tc>
                  <a:txBody>
                    <a:bodyPr/>
                    <a:lstStyle/>
                    <a:p>
                      <a:r>
                        <a:rPr kumimoji="1" lang="en-US" altLang="ja-JP" sz="1200" dirty="0">
                          <a:solidFill>
                            <a:srgbClr val="FF0000"/>
                          </a:solidFill>
                        </a:rPr>
                        <a:t>200</a:t>
                      </a:r>
                      <a:r>
                        <a:rPr kumimoji="1" lang="ja-JP" altLang="en-US" sz="1200" dirty="0">
                          <a:solidFill>
                            <a:srgbClr val="FF0000"/>
                          </a:solidFill>
                        </a:rPr>
                        <a:t>万円</a:t>
                      </a:r>
                    </a:p>
                  </a:txBody>
                  <a:tcPr/>
                </a:tc>
                <a:extLst>
                  <a:ext uri="{0D108BD9-81ED-4DB2-BD59-A6C34878D82A}">
                    <a16:rowId xmlns:a16="http://schemas.microsoft.com/office/drawing/2014/main" val="1294338085"/>
                  </a:ext>
                </a:extLst>
              </a:tr>
              <a:tr h="2839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rgbClr val="FF0000"/>
                        </a:solidFill>
                      </a:endParaRPr>
                    </a:p>
                  </a:txBody>
                  <a:tcPr/>
                </a:tc>
                <a:tc>
                  <a:txBody>
                    <a:bodyPr/>
                    <a:lstStyle/>
                    <a:p>
                      <a:endParaRPr kumimoji="1" lang="ja-JP" altLang="en-US" sz="1200">
                        <a:solidFill>
                          <a:srgbClr val="FF0000"/>
                        </a:solidFill>
                      </a:endParaRPr>
                    </a:p>
                  </a:txBody>
                  <a:tcPr/>
                </a:tc>
                <a:tc>
                  <a:txBody>
                    <a:bodyPr/>
                    <a:lstStyle/>
                    <a:p>
                      <a:endParaRPr kumimoji="1" lang="ja-JP" altLang="en-US" sz="1200" dirty="0">
                        <a:solidFill>
                          <a:srgbClr val="FF0000"/>
                        </a:solidFill>
                      </a:endParaRPr>
                    </a:p>
                  </a:txBody>
                  <a:tcPr/>
                </a:tc>
                <a:tc>
                  <a:txBody>
                    <a:bodyPr/>
                    <a:lstStyle/>
                    <a:p>
                      <a:endParaRPr kumimoji="1" lang="ja-JP" altLang="en-US" sz="1200">
                        <a:solidFill>
                          <a:srgbClr val="FF0000"/>
                        </a:solidFill>
                      </a:endParaRPr>
                    </a:p>
                  </a:txBody>
                  <a:tcPr/>
                </a:tc>
                <a:tc>
                  <a:txBody>
                    <a:bodyPr/>
                    <a:lstStyle/>
                    <a:p>
                      <a:endParaRPr kumimoji="1" lang="ja-JP" altLang="en-US" sz="1200" dirty="0">
                        <a:solidFill>
                          <a:srgbClr val="FF0000"/>
                        </a:solidFill>
                      </a:endParaRPr>
                    </a:p>
                  </a:txBody>
                  <a:tcPr/>
                </a:tc>
                <a:extLst>
                  <a:ext uri="{0D108BD9-81ED-4DB2-BD59-A6C34878D82A}">
                    <a16:rowId xmlns:a16="http://schemas.microsoft.com/office/drawing/2014/main" val="3431466733"/>
                  </a:ext>
                </a:extLst>
              </a:tr>
            </a:tbl>
          </a:graphicData>
        </a:graphic>
      </p:graphicFrame>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について、実用化までに必要な開発項目を記載してください。なお、本事業の支援を得て開発を希望する項目だけでなく、提案者負担で開発を予定している項目も含め、現在想定しているすべての開発項目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066AFF6C-2908-2648-D579-44B6AC9C5D44}"/>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86771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7-2</a:t>
            </a:r>
            <a:r>
              <a:rPr lang="ja-JP" altLang="en-US" dirty="0"/>
              <a:t>．開発項目の内容（詳細）</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220133"/>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任意</a:t>
            </a:r>
            <a:r>
              <a:rPr lang="en-US" altLang="ja-JP" sz="1200" dirty="0">
                <a:solidFill>
                  <a:schemeClr val="tx1"/>
                </a:solidFill>
                <a:latin typeface="Arial" panose="020B0604020202020204" pitchFamily="34" charset="0"/>
                <a:ea typeface="ＭＳ Ｐゴシック" panose="020B0600070205080204" pitchFamily="50" charset="-128"/>
              </a:rPr>
              <a:t>】</a:t>
            </a:r>
            <a:r>
              <a:rPr lang="ja-JP" altLang="en-US" sz="1200" dirty="0">
                <a:solidFill>
                  <a:schemeClr val="tx1"/>
                </a:solidFill>
                <a:latin typeface="Arial" panose="020B0604020202020204" pitchFamily="34" charset="0"/>
                <a:ea typeface="ＭＳ Ｐゴシック" panose="020B0600070205080204" pitchFamily="50" charset="-128"/>
              </a:rPr>
              <a:t>前頁で記載した開発項目の詳細を記載してください。</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F443BDA7-0420-E072-5BE9-96613760C314}"/>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（開発項目の詳細に関する記載は任意）</a:t>
            </a:r>
          </a:p>
        </p:txBody>
      </p:sp>
      <p:sp>
        <p:nvSpPr>
          <p:cNvPr id="4" name="正方形/長方形 3">
            <a:extLst>
              <a:ext uri="{FF2B5EF4-FFF2-40B4-BE49-F238E27FC236}">
                <a16:creationId xmlns:a16="http://schemas.microsoft.com/office/drawing/2014/main" id="{F2A9F0CB-6AA3-694F-CB2C-6B201E8683FC}"/>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76211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8C3F2-A133-0C81-607A-6D245EC39FD6}"/>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ECD75D9F-7DBF-264A-AEF0-94B2162DF3CE}"/>
              </a:ext>
            </a:extLst>
          </p:cNvPr>
          <p:cNvSpPr>
            <a:spLocks noGrp="1"/>
          </p:cNvSpPr>
          <p:nvPr>
            <p:ph type="title"/>
          </p:nvPr>
        </p:nvSpPr>
        <p:spPr>
          <a:xfrm>
            <a:off x="406400" y="676601"/>
            <a:ext cx="9061450" cy="307777"/>
          </a:xfrm>
        </p:spPr>
        <p:txBody>
          <a:bodyPr/>
          <a:lstStyle/>
          <a:p>
            <a:r>
              <a:rPr lang="ja-JP" altLang="en-US" dirty="0"/>
              <a:t>応募内容について</a:t>
            </a:r>
          </a:p>
        </p:txBody>
      </p:sp>
      <p:sp>
        <p:nvSpPr>
          <p:cNvPr id="4" name="Rectangle 3">
            <a:extLst>
              <a:ext uri="{FF2B5EF4-FFF2-40B4-BE49-F238E27FC236}">
                <a16:creationId xmlns:a16="http://schemas.microsoft.com/office/drawing/2014/main" id="{98F2F4B8-A60C-3FDD-4978-BC953C00EB29}"/>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本事業で取り組むドローンあるいはドローンサービスの開発プロジェクトの名称（</a:t>
            </a:r>
            <a:r>
              <a:rPr lang="en-US" altLang="ja-JP" sz="1200" kern="0" dirty="0">
                <a:solidFill>
                  <a:schemeClr val="tx1"/>
                </a:solidFill>
              </a:rPr>
              <a:t>30</a:t>
            </a:r>
            <a:r>
              <a:rPr lang="ja-JP" altLang="en-US" sz="1200" kern="0" dirty="0">
                <a:solidFill>
                  <a:schemeClr val="tx1"/>
                </a:solidFill>
              </a:rPr>
              <a:t>文字以内）、応募を希望する募集枠について記載してください。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00E3E263-F01B-4349-715C-144C1FB03ED0}"/>
              </a:ext>
            </a:extLst>
          </p:cNvPr>
          <p:cNvGraphicFramePr>
            <a:graphicFrameLocks noGrp="1"/>
          </p:cNvGraphicFramePr>
          <p:nvPr>
            <p:extLst>
              <p:ext uri="{D42A27DB-BD31-4B8C-83A1-F6EECF244321}">
                <p14:modId xmlns:p14="http://schemas.microsoft.com/office/powerpoint/2010/main" val="1636717338"/>
              </p:ext>
            </p:extLst>
          </p:nvPr>
        </p:nvGraphicFramePr>
        <p:xfrm>
          <a:off x="419100" y="1474435"/>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開発プロジェクトの名称</a:t>
                      </a:r>
                      <a:endParaRPr kumimoji="1" lang="en-US" altLang="ja-JP" sz="1200" dirty="0"/>
                    </a:p>
                    <a:p>
                      <a:r>
                        <a:rPr kumimoji="1" lang="ja-JP" altLang="en-US" sz="900" dirty="0"/>
                        <a:t>（</a:t>
                      </a:r>
                      <a:r>
                        <a:rPr kumimoji="1" lang="en-US" altLang="ja-JP" sz="900" dirty="0"/>
                        <a:t>30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記入例：○○用途の○○のドローンの開発プロジェクト</a:t>
                      </a:r>
                      <a:endParaRPr kumimoji="1" lang="en-US" altLang="ja-JP" sz="900" dirty="0">
                        <a:solidFill>
                          <a:srgbClr val="FF0000"/>
                        </a:solidFill>
                      </a:endParaRPr>
                    </a:p>
                    <a:p>
                      <a:pPr marL="0" indent="0">
                        <a:buFont typeface="Wingdings" panose="05000000000000000000" pitchFamily="2" charset="2"/>
                        <a:buNone/>
                      </a:pPr>
                      <a:r>
                        <a:rPr kumimoji="1" lang="en-US" altLang="ja-JP" sz="1200" dirty="0">
                          <a:solidFill>
                            <a:schemeClr val="tx1"/>
                          </a:solidFill>
                        </a:rPr>
                        <a:t>XXXXXX</a:t>
                      </a:r>
                    </a:p>
                    <a:p>
                      <a:pPr marL="0" indent="0">
                        <a:buFont typeface="Wingdings" panose="05000000000000000000" pitchFamily="2" charset="2"/>
                        <a:buNone/>
                      </a:pP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spTree>
    <p:extLst>
      <p:ext uri="{BB962C8B-B14F-4D97-AF65-F5344CB8AC3E}">
        <p14:creationId xmlns:p14="http://schemas.microsoft.com/office/powerpoint/2010/main" val="3452583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ja-JP" altLang="en-US" dirty="0"/>
              <a:t>８．性能・動作検証の内容</a:t>
            </a:r>
            <a:endParaRPr kumimoji="1" lang="ja-JP" altLang="en-US" dirty="0"/>
          </a:p>
        </p:txBody>
      </p:sp>
      <p:sp>
        <p:nvSpPr>
          <p:cNvPr id="6" name="Rectangle 3">
            <a:extLst>
              <a:ext uri="{FF2B5EF4-FFF2-40B4-BE49-F238E27FC236}">
                <a16:creationId xmlns:a16="http://schemas.microsoft.com/office/drawing/2014/main" id="{E2B54203-6ED3-E270-0995-E231419309D9}"/>
              </a:ext>
            </a:extLst>
          </p:cNvPr>
          <p:cNvSpPr txBox="1">
            <a:spLocks noChangeArrowheads="1"/>
          </p:cNvSpPr>
          <p:nvPr/>
        </p:nvSpPr>
        <p:spPr bwMode="auto">
          <a:xfrm>
            <a:off x="419100" y="1220133"/>
            <a:ext cx="9090026" cy="6998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kern="0" dirty="0">
                <a:solidFill>
                  <a:schemeClr val="tx1"/>
                </a:solidFill>
              </a:rPr>
              <a:t>本事業を通じて開発するドローンについて、どのように試作機の性能・動作検証を実施する予定か（実施することを希望するか）、</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algn="l">
              <a:spcBef>
                <a:spcPct val="30000"/>
              </a:spcBef>
              <a:buClr>
                <a:srgbClr val="5A5A5A"/>
              </a:buClr>
              <a:buSzPct val="100000"/>
            </a:pP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3" name="正方形/長方形 2">
            <a:extLst>
              <a:ext uri="{FF2B5EF4-FFF2-40B4-BE49-F238E27FC236}">
                <a16:creationId xmlns:a16="http://schemas.microsoft.com/office/drawing/2014/main" id="{0E4A0F94-E47A-C308-35A8-95AF3377F7EF}"/>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graphicFrame>
        <p:nvGraphicFramePr>
          <p:cNvPr id="7" name="表 6">
            <a:extLst>
              <a:ext uri="{FF2B5EF4-FFF2-40B4-BE49-F238E27FC236}">
                <a16:creationId xmlns:a16="http://schemas.microsoft.com/office/drawing/2014/main" id="{15CF265C-87E8-13FC-B8CB-99D3AFE07FE3}"/>
              </a:ext>
            </a:extLst>
          </p:cNvPr>
          <p:cNvGraphicFramePr>
            <a:graphicFrameLocks noGrp="1"/>
          </p:cNvGraphicFramePr>
          <p:nvPr>
            <p:extLst>
              <p:ext uri="{D42A27DB-BD31-4B8C-83A1-F6EECF244321}">
                <p14:modId xmlns:p14="http://schemas.microsoft.com/office/powerpoint/2010/main" val="1876156118"/>
              </p:ext>
            </p:extLst>
          </p:nvPr>
        </p:nvGraphicFramePr>
        <p:xfrm>
          <a:off x="396874" y="1759534"/>
          <a:ext cx="9070976" cy="2095660"/>
        </p:xfrm>
        <a:graphic>
          <a:graphicData uri="http://schemas.openxmlformats.org/drawingml/2006/table">
            <a:tbl>
              <a:tblPr firstCol="1">
                <a:tableStyleId>{21E4AEA4-8DFA-4A89-87EB-49C32662AFE0}</a:tableStyleId>
              </a:tblPr>
              <a:tblGrid>
                <a:gridCol w="1791538">
                  <a:extLst>
                    <a:ext uri="{9D8B030D-6E8A-4147-A177-3AD203B41FA5}">
                      <a16:colId xmlns:a16="http://schemas.microsoft.com/office/drawing/2014/main" val="1782900587"/>
                    </a:ext>
                  </a:extLst>
                </a:gridCol>
                <a:gridCol w="7279438">
                  <a:extLst>
                    <a:ext uri="{9D8B030D-6E8A-4147-A177-3AD203B41FA5}">
                      <a16:colId xmlns:a16="http://schemas.microsoft.com/office/drawing/2014/main" val="4065553220"/>
                    </a:ext>
                  </a:extLst>
                </a:gridCol>
              </a:tblGrid>
              <a:tr h="932569">
                <a:tc>
                  <a:txBody>
                    <a:bodyPr/>
                    <a:lstStyle/>
                    <a:p>
                      <a:r>
                        <a:rPr kumimoji="1" lang="ja-JP" altLang="en-US" sz="1200" b="1" dirty="0">
                          <a:latin typeface="Arial" panose="020B0604020202020204" pitchFamily="34" charset="0"/>
                          <a:ea typeface="ＭＳ Ｐゴシック" panose="020B0600070205080204" pitchFamily="50" charset="-128"/>
                        </a:rPr>
                        <a:t>①検証内容</a:t>
                      </a:r>
                    </a:p>
                  </a:txBody>
                  <a:tcPr anchor="ctr"/>
                </a:tc>
                <a:tc>
                  <a:txBody>
                    <a:bodyPr/>
                    <a:lstStyle/>
                    <a:p>
                      <a:pPr marL="171450" marR="0" lvl="0" indent="-171450" algn="l" defTabSz="914400" rtl="0" eaLnBrk="1" fontAlgn="auto" latinLnBrk="0" hangingPunct="1">
                        <a:lnSpc>
                          <a:spcPct val="100000"/>
                        </a:lnSpc>
                        <a:spcBef>
                          <a:spcPts val="0"/>
                        </a:spcBef>
                        <a:spcAft>
                          <a:spcPct val="50000"/>
                        </a:spcAft>
                        <a:buClrTx/>
                        <a:buSzTx/>
                        <a:buFont typeface="Wingdings" panose="05000000000000000000" pitchFamily="2" charset="2"/>
                        <a:buChar char="l"/>
                        <a:tabLst/>
                        <a:defRPr/>
                      </a:pPr>
                      <a:r>
                        <a:rPr kumimoji="1" lang="ja-JP" altLang="en-US" sz="1100" b="0" dirty="0">
                          <a:solidFill>
                            <a:srgbClr val="FF0000"/>
                          </a:solidFill>
                          <a:latin typeface="Arial" panose="020B0604020202020204" pitchFamily="34" charset="0"/>
                          <a:ea typeface="ＭＳ Ｐゴシック" panose="020B0600070205080204" pitchFamily="50" charset="-128"/>
                        </a:rPr>
                        <a:t>本プロジェクトで開発するドローンの特徴である「○○機能」が計画通りの性能を発揮するか検証する予定。</a:t>
                      </a:r>
                      <a:endParaRPr kumimoji="1" lang="en-US" altLang="ja-JP" sz="1100" b="0" dirty="0">
                        <a:solidFill>
                          <a:srgbClr val="FF0000"/>
                        </a:solidFill>
                        <a:latin typeface="Arial" panose="020B0604020202020204" pitchFamily="34" charset="0"/>
                        <a:ea typeface="ＭＳ Ｐゴシック" panose="020B0600070205080204" pitchFamily="50" charset="-128"/>
                      </a:endParaRPr>
                    </a:p>
                    <a:p>
                      <a:pPr marL="354013" marR="0" lvl="0" indent="-177800" algn="l" defTabSz="914400" rtl="0" eaLnBrk="1" fontAlgn="auto" latinLnBrk="0" hangingPunct="1">
                        <a:lnSpc>
                          <a:spcPct val="100000"/>
                        </a:lnSpc>
                        <a:spcBef>
                          <a:spcPts val="0"/>
                        </a:spcBef>
                        <a:spcAft>
                          <a:spcPct val="50000"/>
                        </a:spcAft>
                        <a:buClrTx/>
                        <a:buSzTx/>
                        <a:buFont typeface="Wingdings" panose="05000000000000000000" pitchFamily="2" charset="2"/>
                        <a:buChar char="Ø"/>
                        <a:tabLst/>
                        <a:defRPr/>
                      </a:pPr>
                      <a:r>
                        <a:rPr kumimoji="1" lang="ja-JP" altLang="en-US" sz="1100" b="0" dirty="0">
                          <a:solidFill>
                            <a:srgbClr val="FF0000"/>
                          </a:solidFill>
                          <a:latin typeface="Arial" panose="020B0604020202020204" pitchFamily="34" charset="0"/>
                          <a:ea typeface="ＭＳ Ｐゴシック" panose="020B0600070205080204" pitchFamily="50" charset="-128"/>
                        </a:rPr>
                        <a:t>　計画のなかで見込んでいる性能 ： ○○○○○</a:t>
                      </a:r>
                      <a:endParaRPr kumimoji="1" lang="en-US" altLang="ja-JP" sz="1100" b="0" dirty="0">
                        <a:solidFill>
                          <a:srgbClr val="FF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2589289285"/>
                  </a:ext>
                </a:extLst>
              </a:tr>
              <a:tr h="1163091">
                <a:tc>
                  <a:txBody>
                    <a:bodyPr/>
                    <a:lstStyle/>
                    <a:p>
                      <a:r>
                        <a:rPr kumimoji="1" lang="ja-JP" altLang="en-US" sz="1200" b="1" dirty="0">
                          <a:latin typeface="Arial" panose="020B0604020202020204" pitchFamily="34" charset="0"/>
                          <a:ea typeface="ＭＳ Ｐゴシック" panose="020B0600070205080204" pitchFamily="50" charset="-128"/>
                        </a:rPr>
                        <a:t>②検証方法</a:t>
                      </a:r>
                    </a:p>
                  </a:txBody>
                  <a:tcPr anchor="ctr"/>
                </a:tc>
                <a:tc>
                  <a:txBody>
                    <a:bodyPr/>
                    <a:lstStyle/>
                    <a:p>
                      <a:pPr marL="0" indent="0">
                        <a:spcAft>
                          <a:spcPct val="50000"/>
                        </a:spcAft>
                        <a:buFont typeface="Wingdings" panose="05000000000000000000" pitchFamily="2" charset="2"/>
                        <a:buNone/>
                      </a:pPr>
                      <a:r>
                        <a:rPr kumimoji="1" lang="ja-JP" altLang="en-US" sz="1100" dirty="0">
                          <a:solidFill>
                            <a:srgbClr val="FF0000"/>
                          </a:solidFill>
                          <a:latin typeface="Arial" panose="020B0604020202020204" pitchFamily="34" charset="0"/>
                          <a:ea typeface="ＭＳ Ｐゴシック" panose="020B0600070205080204" pitchFamily="50" charset="-128"/>
                        </a:rPr>
                        <a:t>具体的な検証方法としては以下を想定している。</a:t>
                      </a:r>
                      <a:endParaRPr kumimoji="1" lang="en-US" altLang="ja-JP" sz="1100" dirty="0">
                        <a:solidFill>
                          <a:srgbClr val="FF0000"/>
                        </a:solidFill>
                        <a:latin typeface="Arial" panose="020B0604020202020204" pitchFamily="34" charset="0"/>
                        <a:ea typeface="ＭＳ Ｐゴシック" panose="020B0600070205080204" pitchFamily="50" charset="-128"/>
                      </a:endParaRPr>
                    </a:p>
                    <a:p>
                      <a:pPr marL="285750" indent="-285750">
                        <a:spcAft>
                          <a:spcPct val="50000"/>
                        </a:spcAft>
                        <a:buFont typeface="Wingdings" panose="05000000000000000000" pitchFamily="2" charset="2"/>
                        <a:buChar char="l"/>
                      </a:pPr>
                      <a:r>
                        <a:rPr kumimoji="1" lang="ja-JP" altLang="en-US" sz="1100" dirty="0">
                          <a:solidFill>
                            <a:srgbClr val="FF0000"/>
                          </a:solidFill>
                          <a:latin typeface="Arial" panose="020B0604020202020204" pitchFamily="34" charset="0"/>
                          <a:ea typeface="ＭＳ Ｐゴシック" panose="020B0600070205080204" pitchFamily="50" charset="-128"/>
                        </a:rPr>
                        <a:t>本ドローンのユースケースとして想定している屋外の</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の環境のなかで、</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を</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することができるか検証</a:t>
                      </a:r>
                      <a:endParaRPr kumimoji="1" lang="en-US" altLang="ja-JP" sz="1100" dirty="0">
                        <a:solidFill>
                          <a:srgbClr val="FF0000"/>
                        </a:solidFill>
                        <a:latin typeface="Arial" panose="020B0604020202020204" pitchFamily="34" charset="0"/>
                        <a:ea typeface="ＭＳ Ｐゴシック" panose="020B0600070205080204" pitchFamily="50" charset="-128"/>
                      </a:endParaRPr>
                    </a:p>
                    <a:p>
                      <a:pPr marL="285750" indent="-285750">
                        <a:spcAft>
                          <a:spcPct val="50000"/>
                        </a:spcAft>
                        <a:buFont typeface="Wingdings" panose="05000000000000000000" pitchFamily="2" charset="2"/>
                        <a:buChar char="l"/>
                      </a:pPr>
                      <a:r>
                        <a:rPr kumimoji="1" lang="ja-JP" altLang="en-US" sz="1100" dirty="0">
                          <a:solidFill>
                            <a:srgbClr val="FF0000"/>
                          </a:solidFill>
                          <a:latin typeface="Arial" panose="020B0604020202020204" pitchFamily="34" charset="0"/>
                          <a:ea typeface="ＭＳ Ｐゴシック" panose="020B0600070205080204" pitchFamily="50" charset="-128"/>
                        </a:rPr>
                        <a:t>ドローンが運搬する</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の重さを変え、各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回繰り返し動作を行い、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や</a:t>
                      </a:r>
                      <a:r>
                        <a:rPr kumimoji="1" lang="ja-JP" altLang="en-US" sz="1100" b="0" dirty="0">
                          <a:solidFill>
                            <a:srgbClr val="FF0000"/>
                          </a:solidFill>
                          <a:latin typeface="Arial" panose="020B0604020202020204" pitchFamily="34" charset="0"/>
                          <a:ea typeface="ＭＳ Ｐゴシック" panose="020B0600070205080204" pitchFamily="50" charset="-128"/>
                        </a:rPr>
                        <a:t>○○</a:t>
                      </a:r>
                      <a:r>
                        <a:rPr kumimoji="1" lang="ja-JP" altLang="en-US" sz="1100" dirty="0">
                          <a:solidFill>
                            <a:srgbClr val="FF0000"/>
                          </a:solidFill>
                          <a:latin typeface="Arial" panose="020B0604020202020204" pitchFamily="34" charset="0"/>
                          <a:ea typeface="ＭＳ Ｐゴシック" panose="020B0600070205080204" pitchFamily="50" charset="-128"/>
                        </a:rPr>
                        <a:t>の点に不具合が生じないか検証</a:t>
                      </a:r>
                      <a:endParaRPr kumimoji="1" lang="en-US" altLang="ja-JP" sz="1100" dirty="0">
                        <a:solidFill>
                          <a:srgbClr val="FF0000"/>
                        </a:solidFill>
                        <a:latin typeface="Arial" panose="020B0604020202020204" pitchFamily="34" charset="0"/>
                        <a:ea typeface="ＭＳ Ｐゴシック" panose="020B0600070205080204" pitchFamily="50" charset="-128"/>
                      </a:endParaRPr>
                    </a:p>
                  </a:txBody>
                  <a:tcPr/>
                </a:tc>
                <a:extLst>
                  <a:ext uri="{0D108BD9-81ED-4DB2-BD59-A6C34878D82A}">
                    <a16:rowId xmlns:a16="http://schemas.microsoft.com/office/drawing/2014/main" val="1160841517"/>
                  </a:ext>
                </a:extLst>
              </a:tr>
            </a:tbl>
          </a:graphicData>
        </a:graphic>
      </p:graphicFrame>
    </p:spTree>
    <p:extLst>
      <p:ext uri="{BB962C8B-B14F-4D97-AF65-F5344CB8AC3E}">
        <p14:creationId xmlns:p14="http://schemas.microsoft.com/office/powerpoint/2010/main" val="3178743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ja-JP" altLang="en-US" dirty="0"/>
              <a:t>９．開発プロジェクトの実施体制</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本事業を通じて取り組む開発プロジェクトの実施体制（外部協力先を含む）を記載してください。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次の点について記載し、わかりやすく図示してください。</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lang="ja-JP" altLang="en-US" sz="1200" dirty="0">
                <a:solidFill>
                  <a:srgbClr val="FF0000"/>
                </a:solidFill>
              </a:rPr>
              <a:t>何名体制で開発プロジェクトを実施するのか</a:t>
            </a:r>
            <a:endParaRPr lang="en-US" altLang="ja-JP" sz="1200" dirty="0">
              <a:solidFill>
                <a:srgbClr val="FF0000"/>
              </a:solidFill>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lang="ja-JP" altLang="en-US" sz="1200" dirty="0">
                <a:solidFill>
                  <a:srgbClr val="FF0000"/>
                </a:solidFill>
              </a:rPr>
              <a:t>事務局との連絡窓口は誰が担うのか</a:t>
            </a:r>
            <a:endParaRPr lang="en-US" altLang="ja-JP" sz="1200" dirty="0">
              <a:solidFill>
                <a:srgbClr val="FF0000"/>
              </a:solidFill>
            </a:endParaRPr>
          </a:p>
          <a:p>
            <a:pPr marL="1071563" marR="0" indent="-176213" algn="l" defTabSz="914400" rtl="0" eaLnBrk="1" fontAlgn="base" latinLnBrk="0" hangingPunct="1">
              <a:lnSpc>
                <a:spcPct val="120000"/>
              </a:lnSpc>
              <a:spcBef>
                <a:spcPct val="50000"/>
              </a:spcBef>
              <a:spcAft>
                <a:spcPct val="0"/>
              </a:spcAft>
              <a:buClr>
                <a:schemeClr val="bg2"/>
              </a:buClr>
              <a:buSzTx/>
              <a:buFont typeface="Arial" panose="020B0604020202020204" pitchFamily="34" charset="0"/>
              <a:buChar char="•"/>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開発メンバーの役職、担当役割、過去の実績（開発に必要な知識・スキルを有することを示す情報）</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1071563" indent="-176213" algn="l">
              <a:buFont typeface="Arial" panose="020B0604020202020204" pitchFamily="34" charset="0"/>
              <a:buChar char="•"/>
            </a:pPr>
            <a:r>
              <a:rPr lang="ja-JP" altLang="en-US" sz="1200" dirty="0">
                <a:solidFill>
                  <a:srgbClr val="FF0000"/>
                </a:solidFill>
              </a:rPr>
              <a:t>社外の協力先（再委託先）の有無、協力先の担当役割</a:t>
            </a:r>
            <a:br>
              <a:rPr lang="en-US" altLang="ja-JP" sz="1200" dirty="0">
                <a:solidFill>
                  <a:srgbClr val="FF0000"/>
                </a:solidFill>
              </a:rPr>
            </a:br>
            <a:r>
              <a:rPr lang="en-US" altLang="ja-JP" sz="1200" u="sng" dirty="0">
                <a:solidFill>
                  <a:srgbClr val="FF0000"/>
                </a:solidFill>
              </a:rPr>
              <a:t>※</a:t>
            </a:r>
            <a:r>
              <a:rPr lang="ja-JP" altLang="en-US" sz="1200" u="sng">
                <a:solidFill>
                  <a:srgbClr val="FF0000"/>
                </a:solidFill>
              </a:rPr>
              <a:t>再委託を予定している場合には、その内容、再委託予定先を明記してください。</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3" name="正方形/長方形 2">
            <a:extLst>
              <a:ext uri="{FF2B5EF4-FFF2-40B4-BE49-F238E27FC236}">
                <a16:creationId xmlns:a16="http://schemas.microsoft.com/office/drawing/2014/main" id="{642379F5-68C0-C198-564B-60C5959F41AD}"/>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0223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10</a:t>
            </a:r>
            <a:r>
              <a:rPr lang="ja-JP" altLang="en-US" dirty="0"/>
              <a:t>．開発プロジェクトの実施スケジュール</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本事業を通じて取り組む開発プロジェクトの実施スケジュール（</a:t>
            </a:r>
            <a:r>
              <a:rPr lang="en-US" altLang="ja-JP" sz="1200" kern="0" dirty="0">
                <a:solidFill>
                  <a:schemeClr val="tx1"/>
                </a:solidFill>
              </a:rPr>
              <a:t>2026.7</a:t>
            </a:r>
            <a:r>
              <a:rPr lang="ja-JP" altLang="en-US" sz="1200" kern="0" dirty="0">
                <a:solidFill>
                  <a:schemeClr val="tx1"/>
                </a:solidFill>
              </a:rPr>
              <a:t>～</a:t>
            </a:r>
            <a:r>
              <a:rPr lang="en-US" altLang="ja-JP" sz="1200" kern="0" dirty="0">
                <a:solidFill>
                  <a:schemeClr val="tx1"/>
                </a:solidFill>
              </a:rPr>
              <a:t>2027.2</a:t>
            </a:r>
            <a:r>
              <a:rPr lang="ja-JP" altLang="en-US" sz="1200" kern="0" dirty="0">
                <a:solidFill>
                  <a:schemeClr val="tx1"/>
                </a:solidFill>
              </a:rPr>
              <a:t>）を、</a:t>
            </a:r>
            <a:r>
              <a:rPr lang="ja-JP" altLang="en-US" sz="1200" u="sng" kern="0" dirty="0">
                <a:solidFill>
                  <a:schemeClr val="tx1"/>
                </a:solidFill>
              </a:rPr>
              <a:t>週次あるいは半月単位</a:t>
            </a:r>
            <a:r>
              <a:rPr lang="ja-JP" altLang="en-US" sz="1200" kern="0" dirty="0">
                <a:solidFill>
                  <a:schemeClr val="tx1"/>
                </a:solidFill>
              </a:rPr>
              <a:t>で記載してください。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96F28592-E2BA-A553-383A-896A2D5022C8}"/>
              </a:ext>
            </a:extLst>
          </p:cNvPr>
          <p:cNvSpPr/>
          <p:nvPr/>
        </p:nvSpPr>
        <p:spPr bwMode="auto">
          <a:xfrm>
            <a:off x="406400" y="1624896"/>
            <a:ext cx="9083675" cy="3431660"/>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開発項目ごとに具体的かつ詳細な実施スケジュールを記載してください。</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endParaRPr kumimoji="1" lang="en-US" altLang="ja-JP" sz="1200" b="0" i="0" u="none" strike="noStrike" cap="none" normalizeH="0" baseline="0" dirty="0">
              <a:ln>
                <a:noFill/>
              </a:ln>
              <a:solidFill>
                <a:srgbClr val="FF0000"/>
              </a:solidFill>
              <a:effectLst/>
              <a:latin typeface="Arial" charset="0"/>
              <a:ea typeface="ＭＳ Ｐゴシック" charset="-128"/>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また、本事業では、定例の進捗確認会議とは別に、中間報告会は</a:t>
            </a:r>
            <a:r>
              <a:rPr lang="en-US" altLang="ja-JP" sz="1200" dirty="0">
                <a:solidFill>
                  <a:srgbClr val="FF0000"/>
                </a:solidFill>
              </a:rPr>
              <a:t>11</a:t>
            </a:r>
            <a:r>
              <a:rPr lang="ja-JP" altLang="en-US" sz="1200" dirty="0">
                <a:solidFill>
                  <a:srgbClr val="FF0000"/>
                </a:solidFill>
              </a:rPr>
              <a:t>月上旬、</a:t>
            </a:r>
            <a:endParaRPr lang="en-US" altLang="ja-JP" sz="12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成果報告会は</a:t>
            </a:r>
            <a:r>
              <a:rPr lang="en-US" altLang="ja-JP" sz="1200" dirty="0">
                <a:solidFill>
                  <a:srgbClr val="FF0000"/>
                </a:solidFill>
              </a:rPr>
              <a:t>2027</a:t>
            </a:r>
            <a:r>
              <a:rPr lang="ja-JP" altLang="en-US" sz="1200" dirty="0">
                <a:solidFill>
                  <a:srgbClr val="FF0000"/>
                </a:solidFill>
              </a:rPr>
              <a:t>年</a:t>
            </a:r>
            <a:r>
              <a:rPr lang="en-US" altLang="ja-JP" sz="1200" dirty="0">
                <a:solidFill>
                  <a:srgbClr val="FF0000"/>
                </a:solidFill>
              </a:rPr>
              <a:t>2</a:t>
            </a:r>
            <a:r>
              <a:rPr lang="ja-JP" altLang="en-US" sz="1200" dirty="0">
                <a:solidFill>
                  <a:srgbClr val="FF0000"/>
                </a:solidFill>
              </a:rPr>
              <a:t>月下旬に開催を予定しています。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3" name="正方形/長方形 2">
            <a:extLst>
              <a:ext uri="{FF2B5EF4-FFF2-40B4-BE49-F238E27FC236}">
                <a16:creationId xmlns:a16="http://schemas.microsoft.com/office/drawing/2014/main" id="{E716A02F-6CC1-CA6D-D364-FEE929BED691}"/>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2004244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43B1B2-3C6A-16A7-DD71-5CFF597B48D2}"/>
              </a:ext>
            </a:extLst>
          </p:cNvPr>
          <p:cNvSpPr>
            <a:spLocks noGrp="1"/>
          </p:cNvSpPr>
          <p:nvPr>
            <p:ph type="title"/>
          </p:nvPr>
        </p:nvSpPr>
        <p:spPr/>
        <p:txBody>
          <a:bodyPr/>
          <a:lstStyle/>
          <a:p>
            <a:r>
              <a:rPr lang="en-US" altLang="ja-JP" dirty="0"/>
              <a:t>11</a:t>
            </a:r>
            <a:r>
              <a:rPr lang="ja-JP" altLang="en-US" dirty="0"/>
              <a:t>．開発プロジェクトの経費</a:t>
            </a:r>
            <a:endParaRPr kumimoji="1" lang="ja-JP" altLang="en-US" dirty="0"/>
          </a:p>
        </p:txBody>
      </p:sp>
      <p:sp>
        <p:nvSpPr>
          <p:cNvPr id="5" name="Rectangle 3">
            <a:extLst>
              <a:ext uri="{FF2B5EF4-FFF2-40B4-BE49-F238E27FC236}">
                <a16:creationId xmlns:a16="http://schemas.microsoft.com/office/drawing/2014/main" id="{DDF04FA0-C89F-BC8A-BE4F-8D4C69654EB1}"/>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tabLst>
                <a:tab pos="4030663" algn="l"/>
              </a:tabLst>
            </a:pPr>
            <a:r>
              <a:rPr lang="ja-JP" altLang="en-US" sz="1200" kern="0" dirty="0">
                <a:solidFill>
                  <a:schemeClr val="tx1"/>
                </a:solidFill>
              </a:rPr>
              <a:t>本事業を通じて取り組む開発プロジェクトに要する経費について、</a:t>
            </a:r>
            <a:r>
              <a:rPr lang="ja-JP" altLang="en-US" sz="1200" u="sng" kern="0" dirty="0">
                <a:solidFill>
                  <a:schemeClr val="tx1"/>
                </a:solidFill>
              </a:rPr>
              <a:t>募集要項の別紙１の項目に即して</a:t>
            </a:r>
            <a:r>
              <a:rPr lang="ja-JP" altLang="en-US" sz="1200" kern="0" dirty="0">
                <a:solidFill>
                  <a:schemeClr val="tx1"/>
                </a:solidFill>
              </a:rPr>
              <a:t>記載してください。</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7">
            <a:extLst>
              <a:ext uri="{FF2B5EF4-FFF2-40B4-BE49-F238E27FC236}">
                <a16:creationId xmlns:a16="http://schemas.microsoft.com/office/drawing/2014/main" id="{9C9B3F1B-BA41-A134-F86D-70F405043F2E}"/>
              </a:ext>
            </a:extLst>
          </p:cNvPr>
          <p:cNvGraphicFramePr>
            <a:graphicFrameLocks noGrp="1"/>
          </p:cNvGraphicFramePr>
          <p:nvPr>
            <p:extLst>
              <p:ext uri="{D42A27DB-BD31-4B8C-83A1-F6EECF244321}">
                <p14:modId xmlns:p14="http://schemas.microsoft.com/office/powerpoint/2010/main" val="2438897181"/>
              </p:ext>
            </p:extLst>
          </p:nvPr>
        </p:nvGraphicFramePr>
        <p:xfrm>
          <a:off x="406399" y="1586715"/>
          <a:ext cx="9026391" cy="379738"/>
        </p:xfrm>
        <a:graphic>
          <a:graphicData uri="http://schemas.openxmlformats.org/drawingml/2006/table">
            <a:tbl>
              <a:tblPr firstCol="1">
                <a:tableStyleId>{93296810-A885-4BE3-A3E7-6D5BEEA58F35}</a:tableStyleId>
              </a:tblPr>
              <a:tblGrid>
                <a:gridCol w="2208982">
                  <a:extLst>
                    <a:ext uri="{9D8B030D-6E8A-4147-A177-3AD203B41FA5}">
                      <a16:colId xmlns:a16="http://schemas.microsoft.com/office/drawing/2014/main" val="1588512856"/>
                    </a:ext>
                  </a:extLst>
                </a:gridCol>
                <a:gridCol w="6817409">
                  <a:extLst>
                    <a:ext uri="{9D8B030D-6E8A-4147-A177-3AD203B41FA5}">
                      <a16:colId xmlns:a16="http://schemas.microsoft.com/office/drawing/2014/main" val="3280599827"/>
                    </a:ext>
                  </a:extLst>
                </a:gridCol>
              </a:tblGrid>
              <a:tr h="3797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総額　・・・　税込（万円）</a:t>
                      </a:r>
                    </a:p>
                  </a:txBody>
                  <a:tcPr anchor="ctr"/>
                </a:tc>
                <a:tc>
                  <a:txBody>
                    <a:bodyPr/>
                    <a:lstStyle/>
                    <a:p>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nchor="ctr"/>
                </a:tc>
                <a:extLst>
                  <a:ext uri="{0D108BD9-81ED-4DB2-BD59-A6C34878D82A}">
                    <a16:rowId xmlns:a16="http://schemas.microsoft.com/office/drawing/2014/main" val="3791167940"/>
                  </a:ext>
                </a:extLst>
              </a:tr>
            </a:tbl>
          </a:graphicData>
        </a:graphic>
      </p:graphicFrame>
      <p:graphicFrame>
        <p:nvGraphicFramePr>
          <p:cNvPr id="8" name="表 8">
            <a:extLst>
              <a:ext uri="{FF2B5EF4-FFF2-40B4-BE49-F238E27FC236}">
                <a16:creationId xmlns:a16="http://schemas.microsoft.com/office/drawing/2014/main" id="{8E02E905-7322-95A5-D088-618C60F60A82}"/>
              </a:ext>
            </a:extLst>
          </p:cNvPr>
          <p:cNvGraphicFramePr>
            <a:graphicFrameLocks noGrp="1"/>
          </p:cNvGraphicFramePr>
          <p:nvPr>
            <p:extLst>
              <p:ext uri="{D42A27DB-BD31-4B8C-83A1-F6EECF244321}">
                <p14:modId xmlns:p14="http://schemas.microsoft.com/office/powerpoint/2010/main" val="207765197"/>
              </p:ext>
            </p:extLst>
          </p:nvPr>
        </p:nvGraphicFramePr>
        <p:xfrm>
          <a:off x="419100" y="2164451"/>
          <a:ext cx="4113571" cy="301752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 </a:t>
                      </a:r>
                      <a:r>
                        <a:rPr kumimoji="1" lang="ja-JP" altLang="en-US" sz="1200" dirty="0"/>
                        <a:t>人件費</a:t>
                      </a:r>
                    </a:p>
                  </a:txBody>
                  <a:tcPr/>
                </a:tc>
                <a:tc>
                  <a:txBody>
                    <a:bodyPr/>
                    <a:lstStyle/>
                    <a:p>
                      <a:r>
                        <a:rPr kumimoji="1" lang="en-US" altLang="ja-JP" sz="1200" b="0" dirty="0">
                          <a:solidFill>
                            <a:srgbClr val="FF0000"/>
                          </a:solidFill>
                          <a:latin typeface="Arial" panose="020B0604020202020204" pitchFamily="34" charset="0"/>
                          <a:ea typeface="ＭＳ Ｐゴシック" panose="020B0600070205080204" pitchFamily="50" charset="-128"/>
                        </a:rPr>
                        <a:t>XX</a:t>
                      </a:r>
                      <a:r>
                        <a:rPr kumimoji="1" lang="ja-JP" altLang="en-US" sz="1200" b="0" dirty="0">
                          <a:solidFill>
                            <a:srgbClr val="FF0000"/>
                          </a:solidFill>
                          <a:latin typeface="Arial" panose="020B0604020202020204" pitchFamily="34" charset="0"/>
                          <a:ea typeface="ＭＳ Ｐゴシック" panose="020B0600070205080204" pitchFamily="50" charset="-128"/>
                        </a:rPr>
                        <a:t>万円</a:t>
                      </a:r>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2. </a:t>
                      </a:r>
                      <a:r>
                        <a:rPr kumimoji="1" lang="ja-JP" altLang="en-US" sz="1200" dirty="0"/>
                        <a:t>補助員人件費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3. </a:t>
                      </a:r>
                      <a:r>
                        <a:rPr kumimoji="1" lang="ja-JP" altLang="en-US" sz="1200" dirty="0"/>
                        <a:t>材料費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4. </a:t>
                      </a:r>
                      <a:r>
                        <a:rPr kumimoji="1" lang="ja-JP" altLang="en-US" sz="1200" dirty="0"/>
                        <a:t>消耗品費</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t>5. </a:t>
                      </a:r>
                      <a:r>
                        <a:rPr kumimoji="1" lang="ja-JP" altLang="en-US" sz="1200" dirty="0"/>
                        <a:t>委託費</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r h="272507">
                <a:tc>
                  <a:txBody>
                    <a:bodyPr/>
                    <a:lstStyle/>
                    <a:p>
                      <a:r>
                        <a:rPr kumimoji="1" lang="en-US" altLang="ja-JP" sz="1200" dirty="0"/>
                        <a:t>6. </a:t>
                      </a:r>
                      <a:r>
                        <a:rPr kumimoji="1" lang="ja-JP" altLang="en-US" sz="1200" dirty="0"/>
                        <a:t>貸借料</a:t>
                      </a:r>
                    </a:p>
                  </a:txBody>
                  <a:tcPr/>
                </a:tc>
                <a:tc>
                  <a:txBody>
                    <a:bodyPr/>
                    <a:lstStyle/>
                    <a:p>
                      <a:endParaRPr kumimoji="1" lang="ja-JP" altLang="en-US" sz="1200" dirty="0"/>
                    </a:p>
                  </a:txBody>
                  <a:tcPr/>
                </a:tc>
                <a:extLst>
                  <a:ext uri="{0D108BD9-81ED-4DB2-BD59-A6C34878D82A}">
                    <a16:rowId xmlns:a16="http://schemas.microsoft.com/office/drawing/2014/main" val="2185519955"/>
                  </a:ext>
                </a:extLst>
              </a:tr>
              <a:tr h="272507">
                <a:tc>
                  <a:txBody>
                    <a:bodyPr/>
                    <a:lstStyle/>
                    <a:p>
                      <a:r>
                        <a:rPr kumimoji="1" lang="en-US" altLang="ja-JP" sz="1200" dirty="0"/>
                        <a:t>7. </a:t>
                      </a:r>
                      <a:r>
                        <a:rPr kumimoji="1" lang="ja-JP" altLang="en-US" sz="1200" dirty="0"/>
                        <a:t>謝金</a:t>
                      </a:r>
                    </a:p>
                  </a:txBody>
                  <a:tcPr/>
                </a:tc>
                <a:tc>
                  <a:txBody>
                    <a:bodyPr/>
                    <a:lstStyle/>
                    <a:p>
                      <a:endParaRPr kumimoji="1" lang="ja-JP" altLang="en-US" sz="1200" dirty="0"/>
                    </a:p>
                  </a:txBody>
                  <a:tcPr/>
                </a:tc>
                <a:extLst>
                  <a:ext uri="{0D108BD9-81ED-4DB2-BD59-A6C34878D82A}">
                    <a16:rowId xmlns:a16="http://schemas.microsoft.com/office/drawing/2014/main" val="2397256983"/>
                  </a:ext>
                </a:extLst>
              </a:tr>
              <a:tr h="272507">
                <a:tc>
                  <a:txBody>
                    <a:bodyPr/>
                    <a:lstStyle/>
                    <a:p>
                      <a:r>
                        <a:rPr kumimoji="1" lang="en-US" altLang="ja-JP" sz="1200" dirty="0"/>
                        <a:t>8. </a:t>
                      </a:r>
                      <a:r>
                        <a:rPr kumimoji="1" lang="ja-JP" altLang="en-US" sz="1200" dirty="0"/>
                        <a:t>調査・宣伝費</a:t>
                      </a:r>
                    </a:p>
                  </a:txBody>
                  <a:tcPr/>
                </a:tc>
                <a:tc>
                  <a:txBody>
                    <a:bodyPr/>
                    <a:lstStyle/>
                    <a:p>
                      <a:endParaRPr kumimoji="1" lang="ja-JP" altLang="en-US" sz="1200" dirty="0"/>
                    </a:p>
                  </a:txBody>
                  <a:tcPr/>
                </a:tc>
                <a:extLst>
                  <a:ext uri="{0D108BD9-81ED-4DB2-BD59-A6C34878D82A}">
                    <a16:rowId xmlns:a16="http://schemas.microsoft.com/office/drawing/2014/main" val="2049347929"/>
                  </a:ext>
                </a:extLst>
              </a:tr>
              <a:tr h="272507">
                <a:tc>
                  <a:txBody>
                    <a:bodyPr/>
                    <a:lstStyle/>
                    <a:p>
                      <a:r>
                        <a:rPr kumimoji="1" lang="en-US" altLang="ja-JP" sz="1200" dirty="0"/>
                        <a:t>9. </a:t>
                      </a:r>
                      <a:r>
                        <a:rPr kumimoji="1" lang="ja-JP" altLang="en-US" sz="1200" dirty="0"/>
                        <a:t>通信費</a:t>
                      </a:r>
                    </a:p>
                  </a:txBody>
                  <a:tcPr/>
                </a:tc>
                <a:tc>
                  <a:txBody>
                    <a:bodyPr/>
                    <a:lstStyle/>
                    <a:p>
                      <a:endParaRPr kumimoji="1" lang="ja-JP" altLang="en-US" sz="1200" dirty="0"/>
                    </a:p>
                  </a:txBody>
                  <a:tcPr/>
                </a:tc>
                <a:extLst>
                  <a:ext uri="{0D108BD9-81ED-4DB2-BD59-A6C34878D82A}">
                    <a16:rowId xmlns:a16="http://schemas.microsoft.com/office/drawing/2014/main" val="153634529"/>
                  </a:ext>
                </a:extLst>
              </a:tr>
              <a:tr h="272507">
                <a:tc>
                  <a:txBody>
                    <a:bodyPr/>
                    <a:lstStyle/>
                    <a:p>
                      <a:r>
                        <a:rPr kumimoji="1" lang="en-US" altLang="ja-JP" sz="1200" dirty="0"/>
                        <a:t>10. </a:t>
                      </a:r>
                      <a:r>
                        <a:rPr kumimoji="1" lang="ja-JP" altLang="en-US" sz="1200" dirty="0"/>
                        <a:t>安全対策費</a:t>
                      </a:r>
                    </a:p>
                  </a:txBody>
                  <a:tcPr/>
                </a:tc>
                <a:tc>
                  <a:txBody>
                    <a:bodyPr/>
                    <a:lstStyle/>
                    <a:p>
                      <a:endParaRPr kumimoji="1" lang="ja-JP" altLang="en-US" sz="1200" dirty="0"/>
                    </a:p>
                  </a:txBody>
                  <a:tcPr/>
                </a:tc>
                <a:extLst>
                  <a:ext uri="{0D108BD9-81ED-4DB2-BD59-A6C34878D82A}">
                    <a16:rowId xmlns:a16="http://schemas.microsoft.com/office/drawing/2014/main" val="3264288111"/>
                  </a:ext>
                </a:extLst>
              </a:tr>
            </a:tbl>
          </a:graphicData>
        </a:graphic>
      </p:graphicFrame>
      <p:graphicFrame>
        <p:nvGraphicFramePr>
          <p:cNvPr id="9" name="表 8">
            <a:extLst>
              <a:ext uri="{FF2B5EF4-FFF2-40B4-BE49-F238E27FC236}">
                <a16:creationId xmlns:a16="http://schemas.microsoft.com/office/drawing/2014/main" id="{19B4A74D-E084-5824-9193-0458EBEC26F3}"/>
              </a:ext>
            </a:extLst>
          </p:cNvPr>
          <p:cNvGraphicFramePr>
            <a:graphicFrameLocks noGrp="1"/>
          </p:cNvGraphicFramePr>
          <p:nvPr>
            <p:extLst>
              <p:ext uri="{D42A27DB-BD31-4B8C-83A1-F6EECF244321}">
                <p14:modId xmlns:p14="http://schemas.microsoft.com/office/powerpoint/2010/main" val="1675857138"/>
              </p:ext>
            </p:extLst>
          </p:nvPr>
        </p:nvGraphicFramePr>
        <p:xfrm>
          <a:off x="5354279" y="2164451"/>
          <a:ext cx="4113571" cy="1645920"/>
        </p:xfrm>
        <a:graphic>
          <a:graphicData uri="http://schemas.openxmlformats.org/drawingml/2006/table">
            <a:tbl>
              <a:tblPr firstRow="1" firstCol="1">
                <a:tableStyleId>{93296810-A885-4BE3-A3E7-6D5BEEA58F35}</a:tableStyleId>
              </a:tblPr>
              <a:tblGrid>
                <a:gridCol w="2206113">
                  <a:extLst>
                    <a:ext uri="{9D8B030D-6E8A-4147-A177-3AD203B41FA5}">
                      <a16:colId xmlns:a16="http://schemas.microsoft.com/office/drawing/2014/main" val="1370268256"/>
                    </a:ext>
                  </a:extLst>
                </a:gridCol>
                <a:gridCol w="1907458">
                  <a:extLst>
                    <a:ext uri="{9D8B030D-6E8A-4147-A177-3AD203B41FA5}">
                      <a16:colId xmlns:a16="http://schemas.microsoft.com/office/drawing/2014/main" val="4238591171"/>
                    </a:ext>
                  </a:extLst>
                </a:gridCol>
              </a:tblGrid>
              <a:tr h="272507">
                <a:tc>
                  <a:txBody>
                    <a:bodyPr/>
                    <a:lstStyle/>
                    <a:p>
                      <a:endParaRPr kumimoji="1" lang="ja-JP" altLang="en-US" sz="1200" dirty="0"/>
                    </a:p>
                  </a:txBody>
                  <a:tcPr/>
                </a:tc>
                <a:tc>
                  <a:txBody>
                    <a:bodyPr/>
                    <a:lstStyle/>
                    <a:p>
                      <a:pPr algn="ctr"/>
                      <a:r>
                        <a:rPr kumimoji="1" lang="ja-JP" altLang="en-US" sz="1200" dirty="0"/>
                        <a:t>税込（万円）</a:t>
                      </a:r>
                    </a:p>
                  </a:txBody>
                  <a:tcPr/>
                </a:tc>
                <a:extLst>
                  <a:ext uri="{0D108BD9-81ED-4DB2-BD59-A6C34878D82A}">
                    <a16:rowId xmlns:a16="http://schemas.microsoft.com/office/drawing/2014/main" val="3130416392"/>
                  </a:ext>
                </a:extLst>
              </a:tr>
              <a:tr h="272507">
                <a:tc>
                  <a:txBody>
                    <a:bodyPr/>
                    <a:lstStyle/>
                    <a:p>
                      <a:r>
                        <a:rPr kumimoji="1" lang="en-US" altLang="ja-JP" sz="1200" dirty="0"/>
                        <a:t>11. </a:t>
                      </a:r>
                      <a:r>
                        <a:rPr kumimoji="1" lang="ja-JP" altLang="en-US" sz="1200" dirty="0"/>
                        <a:t>保険料</a:t>
                      </a:r>
                    </a:p>
                  </a:txBody>
                  <a:tcPr/>
                </a:tc>
                <a:tc>
                  <a:txBody>
                    <a:bodyPr/>
                    <a:lstStyle/>
                    <a:p>
                      <a:endParaRPr kumimoji="1" lang="ja-JP" altLang="en-US" sz="1200" dirty="0"/>
                    </a:p>
                  </a:txBody>
                  <a:tcPr/>
                </a:tc>
                <a:extLst>
                  <a:ext uri="{0D108BD9-81ED-4DB2-BD59-A6C34878D82A}">
                    <a16:rowId xmlns:a16="http://schemas.microsoft.com/office/drawing/2014/main" val="3775775293"/>
                  </a:ext>
                </a:extLst>
              </a:tr>
              <a:tr h="272507">
                <a:tc>
                  <a:txBody>
                    <a:bodyPr/>
                    <a:lstStyle/>
                    <a:p>
                      <a:r>
                        <a:rPr kumimoji="1" lang="en-US" altLang="ja-JP" sz="1200" dirty="0"/>
                        <a:t>12. </a:t>
                      </a:r>
                      <a:r>
                        <a:rPr kumimoji="1" lang="ja-JP" altLang="en-US" sz="1200" dirty="0"/>
                        <a:t>旅費・交通費</a:t>
                      </a:r>
                    </a:p>
                  </a:txBody>
                  <a:tcPr/>
                </a:tc>
                <a:tc>
                  <a:txBody>
                    <a:bodyPr/>
                    <a:lstStyle/>
                    <a:p>
                      <a:endParaRPr kumimoji="1" lang="ja-JP" altLang="en-US" sz="1200"/>
                    </a:p>
                  </a:txBody>
                  <a:tcPr/>
                </a:tc>
                <a:extLst>
                  <a:ext uri="{0D108BD9-81ED-4DB2-BD59-A6C34878D82A}">
                    <a16:rowId xmlns:a16="http://schemas.microsoft.com/office/drawing/2014/main" val="4167729422"/>
                  </a:ext>
                </a:extLst>
              </a:tr>
              <a:tr h="272507">
                <a:tc>
                  <a:txBody>
                    <a:bodyPr/>
                    <a:lstStyle/>
                    <a:p>
                      <a:r>
                        <a:rPr kumimoji="1" lang="en-US" altLang="ja-JP" sz="1200" dirty="0"/>
                        <a:t>13. </a:t>
                      </a:r>
                      <a:r>
                        <a:rPr kumimoji="1" lang="ja-JP" altLang="en-US" sz="1200" dirty="0"/>
                        <a:t>送料・運搬費</a:t>
                      </a:r>
                    </a:p>
                  </a:txBody>
                  <a:tcPr/>
                </a:tc>
                <a:tc>
                  <a:txBody>
                    <a:bodyPr/>
                    <a:lstStyle/>
                    <a:p>
                      <a:endParaRPr kumimoji="1" lang="ja-JP" altLang="en-US" sz="1200"/>
                    </a:p>
                  </a:txBody>
                  <a:tcPr/>
                </a:tc>
                <a:extLst>
                  <a:ext uri="{0D108BD9-81ED-4DB2-BD59-A6C34878D82A}">
                    <a16:rowId xmlns:a16="http://schemas.microsoft.com/office/drawing/2014/main" val="1540818097"/>
                  </a:ext>
                </a:extLst>
              </a:tr>
              <a:tr h="272507">
                <a:tc>
                  <a:txBody>
                    <a:bodyPr/>
                    <a:lstStyle/>
                    <a:p>
                      <a:r>
                        <a:rPr kumimoji="1" lang="en-US" altLang="ja-JP" sz="1200" dirty="0"/>
                        <a:t>14. </a:t>
                      </a:r>
                      <a:r>
                        <a:rPr kumimoji="1" lang="ja-JP" altLang="en-US" sz="1200" dirty="0"/>
                        <a:t>手数料</a:t>
                      </a:r>
                    </a:p>
                  </a:txBody>
                  <a:tcPr/>
                </a:tc>
                <a:tc>
                  <a:txBody>
                    <a:bodyPr/>
                    <a:lstStyle/>
                    <a:p>
                      <a:endParaRPr kumimoji="1" lang="ja-JP" altLang="en-US" sz="1200" dirty="0"/>
                    </a:p>
                  </a:txBody>
                  <a:tcPr/>
                </a:tc>
                <a:extLst>
                  <a:ext uri="{0D108BD9-81ED-4DB2-BD59-A6C34878D82A}">
                    <a16:rowId xmlns:a16="http://schemas.microsoft.com/office/drawing/2014/main" val="893867426"/>
                  </a:ext>
                </a:extLst>
              </a:tr>
              <a:tr h="272507">
                <a:tc>
                  <a:txBody>
                    <a:bodyPr/>
                    <a:lstStyle/>
                    <a:p>
                      <a:r>
                        <a:rPr kumimoji="1" lang="en-US" altLang="ja-JP" sz="1200" dirty="0"/>
                        <a:t>15. </a:t>
                      </a:r>
                      <a:r>
                        <a:rPr kumimoji="1" lang="ja-JP" altLang="en-US" sz="1200" dirty="0"/>
                        <a:t>その他</a:t>
                      </a:r>
                    </a:p>
                  </a:txBody>
                  <a:tcPr/>
                </a:tc>
                <a:tc>
                  <a:txBody>
                    <a:bodyPr/>
                    <a:lstStyle/>
                    <a:p>
                      <a:endParaRPr kumimoji="1" lang="ja-JP" altLang="en-US" sz="1200" dirty="0"/>
                    </a:p>
                  </a:txBody>
                  <a:tcPr/>
                </a:tc>
                <a:extLst>
                  <a:ext uri="{0D108BD9-81ED-4DB2-BD59-A6C34878D82A}">
                    <a16:rowId xmlns:a16="http://schemas.microsoft.com/office/drawing/2014/main" val="892070344"/>
                  </a:ext>
                </a:extLst>
              </a:tr>
            </a:tbl>
          </a:graphicData>
        </a:graphic>
      </p:graphicFrame>
      <p:sp>
        <p:nvSpPr>
          <p:cNvPr id="10" name="Rectangle 3">
            <a:extLst>
              <a:ext uri="{FF2B5EF4-FFF2-40B4-BE49-F238E27FC236}">
                <a16:creationId xmlns:a16="http://schemas.microsoft.com/office/drawing/2014/main" id="{DE05DC00-9450-6552-FBBC-241088CFCCE4}"/>
              </a:ext>
            </a:extLst>
          </p:cNvPr>
          <p:cNvSpPr txBox="1">
            <a:spLocks noChangeArrowheads="1"/>
          </p:cNvSpPr>
          <p:nvPr/>
        </p:nvSpPr>
        <p:spPr bwMode="auto">
          <a:xfrm>
            <a:off x="441458" y="5572559"/>
            <a:ext cx="9026392" cy="31585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a:lstStyle>
          <a:p>
            <a:pPr marL="177800" indent="-177800" algn="l"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本事業では、ドローン企業が開発に要する経費について、１プロジェクトあたり税込最大</a:t>
            </a:r>
            <a:r>
              <a:rPr lang="en-US" altLang="ja-JP" sz="900" kern="0" dirty="0">
                <a:solidFill>
                  <a:schemeClr val="tx1"/>
                </a:solidFill>
              </a:rPr>
              <a:t>1,200</a:t>
            </a:r>
            <a:r>
              <a:rPr lang="ja-JP" altLang="en-US" sz="900" kern="0" dirty="0">
                <a:solidFill>
                  <a:schemeClr val="tx1"/>
                </a:solidFill>
              </a:rPr>
              <a:t>万円の範囲内で支援します。</a:t>
            </a:r>
            <a:endParaRPr lang="en-US" altLang="ja-JP" sz="900" kern="0" dirty="0">
              <a:solidFill>
                <a:schemeClr val="tx1"/>
              </a:solidFill>
            </a:endParaRPr>
          </a:p>
          <a:p>
            <a:pPr marL="177800" indent="-177800" algn="l" eaLnBrk="1" hangingPunct="1">
              <a:spcBef>
                <a:spcPct val="0"/>
              </a:spcBef>
              <a:buClr>
                <a:srgbClr val="5A5A5A"/>
              </a:buClr>
              <a:buSzPct val="100000"/>
              <a:buFont typeface="Arial" panose="020B0604020202020204" pitchFamily="34" charset="0"/>
              <a:buChar char="•"/>
            </a:pPr>
            <a:r>
              <a:rPr lang="ja-JP" altLang="en-US" sz="900" kern="0" dirty="0">
                <a:solidFill>
                  <a:schemeClr val="tx1"/>
                </a:solidFill>
              </a:rPr>
              <a:t>なお、経費支援の上限額を超えた部分は応募者の負担となります。経費支援額の上限を超過し、より良い開発プロジェクトを提案して頂いても構いません（超過分は応募者の負担）。</a:t>
            </a:r>
            <a:endParaRPr lang="en-US" altLang="ja-JP" sz="900" kern="0" dirty="0">
              <a:solidFill>
                <a:schemeClr val="tx1"/>
              </a:solidFill>
            </a:endParaRPr>
          </a:p>
        </p:txBody>
      </p:sp>
      <p:sp>
        <p:nvSpPr>
          <p:cNvPr id="3" name="正方形/長方形 2">
            <a:extLst>
              <a:ext uri="{FF2B5EF4-FFF2-40B4-BE49-F238E27FC236}">
                <a16:creationId xmlns:a16="http://schemas.microsoft.com/office/drawing/2014/main" id="{8A804B08-6AE5-5861-B145-E7F8FF8DD214}"/>
              </a:ext>
            </a:extLst>
          </p:cNvPr>
          <p:cNvSpPr/>
          <p:nvPr/>
        </p:nvSpPr>
        <p:spPr bwMode="auto">
          <a:xfrm>
            <a:off x="7991475" y="186813"/>
            <a:ext cx="1498600"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】4</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実現可能性</a:t>
            </a:r>
          </a:p>
        </p:txBody>
      </p:sp>
    </p:spTree>
    <p:extLst>
      <p:ext uri="{BB962C8B-B14F-4D97-AF65-F5344CB8AC3E}">
        <p14:creationId xmlns:p14="http://schemas.microsoft.com/office/powerpoint/2010/main" val="1924343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12</a:t>
            </a:r>
            <a:r>
              <a:rPr lang="ja-JP" altLang="en-US" dirty="0">
                <a:solidFill>
                  <a:schemeClr val="tx1"/>
                </a:solidFill>
                <a:latin typeface="Arial" panose="020B0604020202020204" pitchFamily="34" charset="0"/>
                <a:ea typeface="ＭＳ Ｐゴシック" panose="020B0600070205080204" pitchFamily="50" charset="-128"/>
              </a:rPr>
              <a:t>：補足資料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212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2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（適宜、応募者にて追加で記載したい内容がある場合や、貴社の既存資料等から転載する場合（例：企業概要、事業概要）に活用ください。</a:t>
            </a:r>
            <a:br>
              <a:rPr lang="en-US" altLang="ja-JP" sz="1200" dirty="0">
                <a:solidFill>
                  <a:schemeClr val="tx1"/>
                </a:solidFill>
                <a:latin typeface="Arial" panose="020B0604020202020204" pitchFamily="34" charset="0"/>
                <a:ea typeface="ＭＳ Ｐゴシック" panose="020B0600070205080204" pitchFamily="50" charset="-128"/>
              </a:rPr>
            </a:br>
            <a:r>
              <a:rPr lang="ja-JP" altLang="en-US" sz="1200" dirty="0">
                <a:solidFill>
                  <a:schemeClr val="tx1"/>
                </a:solidFill>
                <a:latin typeface="Arial" panose="020B0604020202020204" pitchFamily="34" charset="0"/>
                <a:ea typeface="ＭＳ Ｐゴシック" panose="020B0600070205080204" pitchFamily="50" charset="-128"/>
              </a:rPr>
              <a:t>必要に応じて、ページを追加いただいて問題ありません。）</a:t>
            </a:r>
            <a:endParaRPr lang="en-US" altLang="ja-JP" sz="1200" dirty="0">
              <a:solidFill>
                <a:schemeClr val="tx1"/>
              </a:solidFill>
              <a:latin typeface="Arial" panose="020B0604020202020204" pitchFamily="34" charset="0"/>
              <a:ea typeface="ＭＳ Ｐゴシック" panose="020B0600070205080204" pitchFamily="50" charset="-128"/>
            </a:endParaRPr>
          </a:p>
        </p:txBody>
      </p:sp>
      <p:sp>
        <p:nvSpPr>
          <p:cNvPr id="5" name="正方形/長方形 4">
            <a:extLst>
              <a:ext uri="{FF2B5EF4-FFF2-40B4-BE49-F238E27FC236}">
                <a16:creationId xmlns:a16="http://schemas.microsoft.com/office/drawing/2014/main" id="{4205B3D5-148B-46B6-B4E2-14FC58DA782D}"/>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200" b="0" i="0" u="none" strike="noStrike" cap="none" normalizeH="0" baseline="0" dirty="0">
                <a:ln>
                  <a:noFill/>
                </a:ln>
                <a:solidFill>
                  <a:srgbClr val="FF0000"/>
                </a:solidFill>
                <a:effectLst/>
                <a:latin typeface="Arial" charset="0"/>
                <a:ea typeface="ＭＳ Ｐゴシック" charset="-128"/>
              </a:rPr>
              <a:t>例　：　ドローン事業の実績などのご紹介資料</a:t>
            </a:r>
            <a:endParaRPr lang="en-US" altLang="ja-JP" sz="1200" dirty="0">
              <a:solidFill>
                <a:srgbClr val="FF0000"/>
              </a:solidFill>
            </a:endParaRPr>
          </a:p>
        </p:txBody>
      </p:sp>
      <p:sp>
        <p:nvSpPr>
          <p:cNvPr id="6" name="正方形/長方形 5">
            <a:extLst>
              <a:ext uri="{FF2B5EF4-FFF2-40B4-BE49-F238E27FC236}">
                <a16:creationId xmlns:a16="http://schemas.microsoft.com/office/drawing/2014/main" id="{75EBE37C-AA98-4064-AFD6-BB9C7DBA3601}"/>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例　：　企業概要などのご紹介資料</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Tree>
    <p:extLst>
      <p:ext uri="{BB962C8B-B14F-4D97-AF65-F5344CB8AC3E}">
        <p14:creationId xmlns:p14="http://schemas.microsoft.com/office/powerpoint/2010/main" val="41895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B0B429-17DF-0D96-9E57-47DF1C638302}"/>
              </a:ext>
            </a:extLst>
          </p:cNvPr>
          <p:cNvSpPr>
            <a:spLocks noGrp="1"/>
          </p:cNvSpPr>
          <p:nvPr>
            <p:ph type="title"/>
          </p:nvPr>
        </p:nvSpPr>
        <p:spPr/>
        <p:txBody>
          <a:bodyPr/>
          <a:lstStyle/>
          <a:p>
            <a:r>
              <a:rPr lang="en-US" altLang="ja-JP" dirty="0">
                <a:latin typeface="Arial" panose="020B0604020202020204" pitchFamily="34" charset="0"/>
                <a:ea typeface="ＭＳ Ｐゴシック" panose="020B0600070205080204" pitchFamily="50" charset="-128"/>
              </a:rPr>
              <a:t>1</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ドローンを通じて解決を目指す社会課題</a:t>
            </a:r>
            <a:endParaRPr kumimoji="1" lang="ja-JP" altLang="en-US" dirty="0"/>
          </a:p>
        </p:txBody>
      </p:sp>
      <p:sp>
        <p:nvSpPr>
          <p:cNvPr id="3" name="正方形/長方形 2">
            <a:extLst>
              <a:ext uri="{FF2B5EF4-FFF2-40B4-BE49-F238E27FC236}">
                <a16:creationId xmlns:a16="http://schemas.microsoft.com/office/drawing/2014/main" id="{B3898406-894C-B466-022E-FA20D7B8AC1C}"/>
              </a:ext>
            </a:extLst>
          </p:cNvPr>
          <p:cNvSpPr/>
          <p:nvPr/>
        </p:nvSpPr>
        <p:spPr bwMode="auto">
          <a:xfrm>
            <a:off x="7718323" y="186813"/>
            <a:ext cx="1771752"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】1.</a:t>
            </a:r>
            <a:r>
              <a:rPr lang="ja-JP" altLang="en-US" dirty="0"/>
              <a:t>社会への貢献度</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4" name="Rectangle 3">
            <a:extLst>
              <a:ext uri="{FF2B5EF4-FFF2-40B4-BE49-F238E27FC236}">
                <a16:creationId xmlns:a16="http://schemas.microsoft.com/office/drawing/2014/main" id="{F93B0F56-43EC-5638-3FCA-4C1CBB5F3A16}"/>
              </a:ext>
            </a:extLst>
          </p:cNvPr>
          <p:cNvSpPr txBox="1">
            <a:spLocks noChangeArrowheads="1"/>
          </p:cNvSpPr>
          <p:nvPr/>
        </p:nvSpPr>
        <p:spPr bwMode="auto">
          <a:xfrm>
            <a:off x="419100" y="1188367"/>
            <a:ext cx="9064625"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sz="1200" kern="0" dirty="0">
                <a:solidFill>
                  <a:schemeClr val="tx1"/>
                </a:solidFill>
              </a:rPr>
              <a:t>本事業を通じて開発するドローンあるいはドローンサービスが見据える「解決したい社会課題」について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5" name="表 4">
            <a:extLst>
              <a:ext uri="{FF2B5EF4-FFF2-40B4-BE49-F238E27FC236}">
                <a16:creationId xmlns:a16="http://schemas.microsoft.com/office/drawing/2014/main" id="{5BA4A922-7C91-CCE7-BF1C-4D97DE8AC30B}"/>
              </a:ext>
            </a:extLst>
          </p:cNvPr>
          <p:cNvGraphicFramePr>
            <a:graphicFrameLocks noGrp="1"/>
          </p:cNvGraphicFramePr>
          <p:nvPr>
            <p:extLst>
              <p:ext uri="{D42A27DB-BD31-4B8C-83A1-F6EECF244321}">
                <p14:modId xmlns:p14="http://schemas.microsoft.com/office/powerpoint/2010/main" val="2032148841"/>
              </p:ext>
            </p:extLst>
          </p:nvPr>
        </p:nvGraphicFramePr>
        <p:xfrm>
          <a:off x="419099" y="1715552"/>
          <a:ext cx="9070976" cy="3498736"/>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91072">
                <a:tc>
                  <a:txBody>
                    <a:bodyPr/>
                    <a:lstStyle/>
                    <a:p>
                      <a:r>
                        <a:rPr kumimoji="1" lang="ja-JP" altLang="en-US" sz="1200" dirty="0"/>
                        <a:t>解決したい社会課題</a:t>
                      </a:r>
                      <a:endParaRPr kumimoji="1" lang="en-US" altLang="ja-JP" sz="1200" dirty="0"/>
                    </a:p>
                    <a:p>
                      <a:r>
                        <a:rPr kumimoji="1" lang="ja-JP" altLang="en-US" sz="900" dirty="0"/>
                        <a:t>（</a:t>
                      </a:r>
                      <a:r>
                        <a:rPr kumimoji="1" lang="en-US" altLang="ja-JP" sz="900" dirty="0"/>
                        <a:t>200</a:t>
                      </a:r>
                      <a:r>
                        <a:rPr kumimoji="1" lang="ja-JP" altLang="en-US" sz="900" dirty="0"/>
                        <a:t>文字以内）</a:t>
                      </a:r>
                    </a:p>
                  </a:txBody>
                  <a:tcPr anchor="ctr"/>
                </a:tc>
                <a:tc>
                  <a:txBody>
                    <a:bodyPr/>
                    <a:lstStyle/>
                    <a:p>
                      <a:pPr marL="0" indent="0">
                        <a:spcAft>
                          <a:spcPts val="1200"/>
                        </a:spcAft>
                        <a:buFont typeface="Wingdings" panose="05000000000000000000" pitchFamily="2" charset="2"/>
                        <a:buNone/>
                      </a:pPr>
                      <a:r>
                        <a:rPr kumimoji="1" lang="ja-JP" altLang="en-US" sz="900" dirty="0">
                          <a:solidFill>
                            <a:srgbClr val="FF0000"/>
                          </a:solidFill>
                        </a:rPr>
                        <a:t>記入例：日本国内では○○が年間○○万件発生しており、現在、それらに対し事後的に○○の対応がとられている。事後的な対応しか実施できていないことで○○の課題が生じており、ドローンを活用し事前に○○を行うことができるようにすることで、○○の課題を解決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p>
                      <a:pPr marL="171450" indent="-171450">
                        <a:buFont typeface="Wingdings" panose="05000000000000000000" pitchFamily="2" charset="2"/>
                        <a:buChar char="l"/>
                      </a:pPr>
                      <a:endParaRPr kumimoji="1" lang="en-US" altLang="ja-JP" sz="1200" dirty="0"/>
                    </a:p>
                    <a:p>
                      <a:pPr marL="171450" indent="-171450">
                        <a:buFont typeface="Wingdings" panose="05000000000000000000" pitchFamily="2" charset="2"/>
                        <a:buChar char="l"/>
                      </a:pPr>
                      <a:endParaRPr kumimoji="1" lang="ja-JP" altLang="en-US" sz="1200" dirty="0"/>
                    </a:p>
                  </a:txBody>
                  <a:tcPr anchor="ctr"/>
                </a:tc>
                <a:extLst>
                  <a:ext uri="{0D108BD9-81ED-4DB2-BD59-A6C34878D82A}">
                    <a16:rowId xmlns:a16="http://schemas.microsoft.com/office/drawing/2014/main" val="3045517905"/>
                  </a:ext>
                </a:extLst>
              </a:tr>
              <a:tr h="2431936">
                <a:tc>
                  <a:txBody>
                    <a:bodyPr/>
                    <a:lstStyle/>
                    <a:p>
                      <a:r>
                        <a:rPr kumimoji="1" lang="ja-JP" altLang="en-US" sz="1200" dirty="0"/>
                        <a:t>上記の社会課題に関する</a:t>
                      </a:r>
                      <a:endParaRPr kumimoji="1" lang="en-US" altLang="ja-JP" sz="1200" dirty="0"/>
                    </a:p>
                    <a:p>
                      <a:r>
                        <a:rPr kumimoji="1" lang="ja-JP" altLang="en-US" sz="1200" dirty="0"/>
                        <a:t>神奈川県内の現況</a:t>
                      </a:r>
                      <a:endParaRPr kumimoji="1" lang="en-US" altLang="ja-JP" sz="1200" dirty="0"/>
                    </a:p>
                    <a:p>
                      <a:r>
                        <a:rPr kumimoji="1" lang="ja-JP" altLang="en-US" sz="900" dirty="0"/>
                        <a:t>（応募者の認識・理解）</a:t>
                      </a:r>
                    </a:p>
                  </a:txBody>
                  <a:tcPr anchor="ctr"/>
                </a:tc>
                <a:tc>
                  <a:txBody>
                    <a:bodyPr/>
                    <a:lstStyle/>
                    <a:p>
                      <a:pPr marL="0" marR="0" lvl="0" indent="0" algn="l" defTabSz="914400" rtl="0" eaLnBrk="1" fontAlgn="auto" latinLnBrk="0" hangingPunct="1">
                        <a:lnSpc>
                          <a:spcPct val="100000"/>
                        </a:lnSpc>
                        <a:spcBef>
                          <a:spcPts val="0"/>
                        </a:spcBef>
                        <a:spcAft>
                          <a:spcPts val="1200"/>
                        </a:spcAft>
                        <a:buClrTx/>
                        <a:buSzTx/>
                        <a:buFont typeface="Wingdings" panose="05000000000000000000" pitchFamily="2" charset="2"/>
                        <a:buNone/>
                        <a:tabLst/>
                        <a:defRPr/>
                      </a:pPr>
                      <a:r>
                        <a:rPr kumimoji="1" lang="ja-JP" altLang="en-US" sz="900" dirty="0">
                          <a:solidFill>
                            <a:srgbClr val="FF0000"/>
                          </a:solidFill>
                        </a:rPr>
                        <a:t>記入例：神奈川県内では○○が年間○○万件発生しており、他県と同様、神奈川県内でも○○について、○○の対応がとられている。県内では主に○○が○○の対応を担っているが、ドローンを活用し○○を行うことができるようになると、○○業務の担い手のすそ野が広がり、例えば、現在○○、○○などの業務を担う事業者が○○業務を担うことになることが期待され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p>
                  </a:txBody>
                  <a:tcPr/>
                </a:tc>
                <a:extLst>
                  <a:ext uri="{0D108BD9-81ED-4DB2-BD59-A6C34878D82A}">
                    <a16:rowId xmlns:a16="http://schemas.microsoft.com/office/drawing/2014/main" val="383082055"/>
                  </a:ext>
                </a:extLst>
              </a:tr>
            </a:tbl>
          </a:graphicData>
        </a:graphic>
      </p:graphicFrame>
    </p:spTree>
    <p:extLst>
      <p:ext uri="{BB962C8B-B14F-4D97-AF65-F5344CB8AC3E}">
        <p14:creationId xmlns:p14="http://schemas.microsoft.com/office/powerpoint/2010/main" val="743845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B86B50B6-1F9B-0A1B-0657-08D11D0C3D11}"/>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
        <p:nvSpPr>
          <p:cNvPr id="6" name="Rectangle 3">
            <a:extLst>
              <a:ext uri="{FF2B5EF4-FFF2-40B4-BE49-F238E27FC236}">
                <a16:creationId xmlns:a16="http://schemas.microsoft.com/office/drawing/2014/main" id="{79C706B7-DAF9-F0D2-57EE-6F93825AA6B3}"/>
              </a:ext>
            </a:extLst>
          </p:cNvPr>
          <p:cNvSpPr txBox="1">
            <a:spLocks noChangeArrowheads="1"/>
          </p:cNvSpPr>
          <p:nvPr/>
        </p:nvSpPr>
        <p:spPr bwMode="auto">
          <a:xfrm>
            <a:off x="419100" y="1188367"/>
            <a:ext cx="9064625"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本事業を通じて開発するドローンあるいはドローンサービスについて、</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貴社が想定するターゲット市場・ユーザー、</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ユーザーが抱える課題、</a:t>
            </a:r>
            <a:r>
              <a:rPr lang="en-US" altLang="ja-JP" sz="1200" kern="0" dirty="0">
                <a:solidFill>
                  <a:schemeClr val="tx1"/>
                </a:solidFill>
              </a:rPr>
              <a:t> 【</a:t>
            </a:r>
            <a:r>
              <a:rPr lang="ja-JP" altLang="en-US" sz="1200" kern="0" dirty="0">
                <a:solidFill>
                  <a:schemeClr val="tx1"/>
                </a:solidFill>
              </a:rPr>
              <a:t>３</a:t>
            </a:r>
            <a:r>
              <a:rPr lang="en-US" altLang="ja-JP" sz="1200" kern="0" dirty="0">
                <a:solidFill>
                  <a:schemeClr val="tx1"/>
                </a:solidFill>
              </a:rPr>
              <a:t>】</a:t>
            </a:r>
            <a:r>
              <a:rPr lang="ja-JP" altLang="en-US" sz="1200" kern="0" dirty="0">
                <a:solidFill>
                  <a:schemeClr val="tx1"/>
                </a:solidFill>
              </a:rPr>
              <a:t>ユーザーのニーズ、ユーザーが抱える課題について</a:t>
            </a: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のように考えた背景（現場へのヒアリング結果など）・根拠データを、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p:txBody>
      </p:sp>
      <p:graphicFrame>
        <p:nvGraphicFramePr>
          <p:cNvPr id="2" name="表 1">
            <a:extLst>
              <a:ext uri="{FF2B5EF4-FFF2-40B4-BE49-F238E27FC236}">
                <a16:creationId xmlns:a16="http://schemas.microsoft.com/office/drawing/2014/main" id="{F7D3B50D-80FE-6605-5F84-40BBF855486A}"/>
              </a:ext>
            </a:extLst>
          </p:cNvPr>
          <p:cNvGraphicFramePr>
            <a:graphicFrameLocks noGrp="1"/>
          </p:cNvGraphicFramePr>
          <p:nvPr>
            <p:extLst>
              <p:ext uri="{D42A27DB-BD31-4B8C-83A1-F6EECF244321}">
                <p14:modId xmlns:p14="http://schemas.microsoft.com/office/powerpoint/2010/main" val="4256749811"/>
              </p:ext>
            </p:extLst>
          </p:nvPr>
        </p:nvGraphicFramePr>
        <p:xfrm>
          <a:off x="419099" y="1956711"/>
          <a:ext cx="9070976" cy="7863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786348">
                <a:tc>
                  <a:txBody>
                    <a:bodyPr/>
                    <a:lstStyle/>
                    <a:p>
                      <a:r>
                        <a:rPr kumimoji="1" lang="ja-JP" altLang="en-US" sz="1200" dirty="0"/>
                        <a:t>ターゲット市場・ユーザー</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の中でも人手不足が顕著で、○○に関する業務上のタスクに非効率や生産性向上の余地が大きく存在する○○業務をターゲットとし、○○業務の省力化を希望する○○の特性を有する事業者を主たるターゲットユーザーとす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bl>
          </a:graphicData>
        </a:graphic>
      </p:graphicFrame>
      <p:graphicFrame>
        <p:nvGraphicFramePr>
          <p:cNvPr id="3" name="表 2">
            <a:extLst>
              <a:ext uri="{FF2B5EF4-FFF2-40B4-BE49-F238E27FC236}">
                <a16:creationId xmlns:a16="http://schemas.microsoft.com/office/drawing/2014/main" id="{0B16F994-2F79-1FAD-510B-79ED8ACB8C59}"/>
              </a:ext>
            </a:extLst>
          </p:cNvPr>
          <p:cNvGraphicFramePr>
            <a:graphicFrameLocks noGrp="1"/>
          </p:cNvGraphicFramePr>
          <p:nvPr>
            <p:extLst>
              <p:ext uri="{D42A27DB-BD31-4B8C-83A1-F6EECF244321}">
                <p14:modId xmlns:p14="http://schemas.microsoft.com/office/powerpoint/2010/main" val="1151523362"/>
              </p:ext>
            </p:extLst>
          </p:nvPr>
        </p:nvGraphicFramePr>
        <p:xfrm>
          <a:off x="419100" y="2878791"/>
          <a:ext cx="9070976" cy="27725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80287">
                <a:tc>
                  <a:txBody>
                    <a:bodyPr/>
                    <a:lstStyle/>
                    <a:p>
                      <a:r>
                        <a:rPr kumimoji="1" lang="ja-JP" altLang="en-US" sz="1200" dirty="0">
                          <a:solidFill>
                            <a:schemeClr val="bg1"/>
                          </a:solidFill>
                        </a:rPr>
                        <a:t>ユーザーが抱える課題</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では慢性的な人材不足の中で、発注はじめアナログな管理業務に時間を取られている。それによって、現場スタッフの負担が増大しており、特に、○○の業務を中心に業務の効率化に関する課題を抱えている。また、デジタル化等による業務効率化を模索する際も、○○の業務効率化の方策は限られているため、○○の業務に特化した新たなソリューションが求められてい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128858667"/>
                  </a:ext>
                </a:extLst>
              </a:tr>
              <a:tr h="1292281">
                <a:tc>
                  <a:txBody>
                    <a:bodyPr/>
                    <a:lstStyle/>
                    <a:p>
                      <a:r>
                        <a:rPr kumimoji="1" lang="ja-JP" altLang="en-US" sz="1200" dirty="0">
                          <a:solidFill>
                            <a:schemeClr val="bg1"/>
                          </a:solidFill>
                        </a:rPr>
                        <a:t>背景・根拠データ</a:t>
                      </a:r>
                      <a:endParaRPr kumimoji="1" lang="en-US" altLang="ja-JP"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bg1"/>
                          </a:solidFill>
                        </a:rPr>
                        <a:t>※ </a:t>
                      </a:r>
                      <a:r>
                        <a:rPr kumimoji="1" lang="ja-JP" altLang="en-US" sz="1000" dirty="0">
                          <a:solidFill>
                            <a:schemeClr val="bg1"/>
                          </a:solidFill>
                        </a:rPr>
                        <a:t>別スライドに記載頂く形でも</a:t>
                      </a:r>
                      <a:br>
                        <a:rPr kumimoji="1" lang="en-US" altLang="ja-JP" sz="1000" dirty="0">
                          <a:solidFill>
                            <a:schemeClr val="bg1"/>
                          </a:solidFill>
                        </a:rPr>
                      </a:br>
                      <a:r>
                        <a:rPr kumimoji="1" lang="ja-JP" altLang="en-US" sz="1000" dirty="0">
                          <a:solidFill>
                            <a:schemeClr val="bg1"/>
                          </a:solidFill>
                        </a:rPr>
                        <a:t>　  可とします</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国の○○統計によると、○○業のうち、○○業務の担い手である○○事業者は国内に○○万存在し、神奈川県内には○万事業者が立地している。また、これらの事業者を対象に○○省が○○年に実施した調査では、事業者が抱える○○業務の課題の第○位に、上記の○○の課題がランクインしている。加えて、当社が○○事業者（事業者名：○○）に対し独自に実施したヒアリング調査では、○○の課題を解決することで、○○のインパクトの創出が期待できるといった現場ニーズも把握しており、本プロジェクトが念頭に置くユーザーの課題、ニーズは大きいと考え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4303F-3B61-1C54-5D73-A3E070F07A77}"/>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19AE10CD-7B0A-559B-29E5-F0AB96BAA2EE}"/>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2-1</a:t>
            </a:r>
            <a:r>
              <a:rPr lang="ja-JP" altLang="en-US" dirty="0">
                <a:latin typeface="Arial" panose="020B0604020202020204" pitchFamily="34" charset="0"/>
                <a:ea typeface="ＭＳ Ｐゴシック" panose="020B0600070205080204" pitchFamily="50" charset="-128"/>
              </a:rPr>
              <a:t>：ターゲットとする市場・ユーザー、</a:t>
            </a:r>
            <a:r>
              <a:rPr lang="ja-JP" altLang="en-US" dirty="0">
                <a:solidFill>
                  <a:schemeClr val="tx1"/>
                </a:solidFill>
                <a:latin typeface="Arial" panose="020B0604020202020204" pitchFamily="34" charset="0"/>
                <a:ea typeface="ＭＳ Ｐゴシック" panose="020B0600070205080204" pitchFamily="50" charset="-128"/>
              </a:rPr>
              <a:t>提供価値（</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6" name="Rectangle 3">
            <a:extLst>
              <a:ext uri="{FF2B5EF4-FFF2-40B4-BE49-F238E27FC236}">
                <a16:creationId xmlns:a16="http://schemas.microsoft.com/office/drawing/2014/main" id="{8CD3E8EE-B223-B3A9-612F-C2C92244B993}"/>
              </a:ext>
            </a:extLst>
          </p:cNvPr>
          <p:cNvSpPr txBox="1">
            <a:spLocks noChangeArrowheads="1"/>
          </p:cNvSpPr>
          <p:nvPr/>
        </p:nvSpPr>
        <p:spPr bwMode="auto">
          <a:xfrm>
            <a:off x="419100" y="1188367"/>
            <a:ext cx="9064625"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本事業を通じて開発するドローンあるいはドローンサービスについて、</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rPr>
              <a:t>それらを導入することによる現場の業務内容・業務フローの変化、</a:t>
            </a:r>
            <a:br>
              <a:rPr lang="en-US" altLang="ja-JP" sz="1200" kern="0" dirty="0">
                <a:solidFill>
                  <a:schemeClr val="tx1"/>
                </a:solidFill>
              </a:rPr>
            </a:br>
            <a:r>
              <a:rPr lang="en-US" altLang="ja-JP" sz="1200" kern="0" dirty="0">
                <a:solidFill>
                  <a:schemeClr val="tx1"/>
                </a:solidFill>
              </a:rPr>
              <a:t>【</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期待される導入効果を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Font typeface="Wingdings" pitchFamily="2" charset="2"/>
              <a:buNone/>
            </a:pPr>
            <a:endParaRPr lang="en-US" altLang="ja-JP" sz="1200" kern="0" dirty="0">
              <a:solidFill>
                <a:schemeClr val="tx1"/>
              </a:solidFill>
            </a:endParaRPr>
          </a:p>
        </p:txBody>
      </p:sp>
      <p:graphicFrame>
        <p:nvGraphicFramePr>
          <p:cNvPr id="7" name="表 6">
            <a:extLst>
              <a:ext uri="{FF2B5EF4-FFF2-40B4-BE49-F238E27FC236}">
                <a16:creationId xmlns:a16="http://schemas.microsoft.com/office/drawing/2014/main" id="{95707240-ECD0-5F6E-B045-996138E45B60}"/>
              </a:ext>
            </a:extLst>
          </p:cNvPr>
          <p:cNvGraphicFramePr>
            <a:graphicFrameLocks noGrp="1"/>
          </p:cNvGraphicFramePr>
          <p:nvPr>
            <p:extLst>
              <p:ext uri="{D42A27DB-BD31-4B8C-83A1-F6EECF244321}">
                <p14:modId xmlns:p14="http://schemas.microsoft.com/office/powerpoint/2010/main" val="2999328324"/>
              </p:ext>
            </p:extLst>
          </p:nvPr>
        </p:nvGraphicFramePr>
        <p:xfrm>
          <a:off x="419100" y="1735666"/>
          <a:ext cx="9070978" cy="1597014"/>
        </p:xfrm>
        <a:graphic>
          <a:graphicData uri="http://schemas.openxmlformats.org/drawingml/2006/table">
            <a:tbl>
              <a:tblPr firstRow="1" firstCol="1">
                <a:tableStyleId>{93296810-A885-4BE3-A3E7-6D5BEEA58F35}</a:tableStyleId>
              </a:tblPr>
              <a:tblGrid>
                <a:gridCol w="1892300">
                  <a:extLst>
                    <a:ext uri="{9D8B030D-6E8A-4147-A177-3AD203B41FA5}">
                      <a16:colId xmlns:a16="http://schemas.microsoft.com/office/drawing/2014/main" val="984065537"/>
                    </a:ext>
                  </a:extLst>
                </a:gridCol>
                <a:gridCol w="3589339">
                  <a:extLst>
                    <a:ext uri="{9D8B030D-6E8A-4147-A177-3AD203B41FA5}">
                      <a16:colId xmlns:a16="http://schemas.microsoft.com/office/drawing/2014/main" val="286833084"/>
                    </a:ext>
                  </a:extLst>
                </a:gridCol>
                <a:gridCol w="3589339">
                  <a:extLst>
                    <a:ext uri="{9D8B030D-6E8A-4147-A177-3AD203B41FA5}">
                      <a16:colId xmlns:a16="http://schemas.microsoft.com/office/drawing/2014/main" val="2579585086"/>
                    </a:ext>
                  </a:extLst>
                </a:gridCol>
              </a:tblGrid>
              <a:tr h="0">
                <a:tc>
                  <a:txBody>
                    <a:bodyPr/>
                    <a:lstStyle/>
                    <a:p>
                      <a:endParaRPr kumimoji="1" lang="ja-JP" altLang="en-US" sz="1200"/>
                    </a:p>
                  </a:txBody>
                  <a:tcPr/>
                </a:tc>
                <a:tc>
                  <a:txBody>
                    <a:bodyPr/>
                    <a:lstStyle/>
                    <a:p>
                      <a:pPr algn="ctr"/>
                      <a:r>
                        <a:rPr kumimoji="1" lang="en-US" altLang="ja-JP" sz="1200" dirty="0"/>
                        <a:t>Before</a:t>
                      </a:r>
                      <a:r>
                        <a:rPr kumimoji="1" lang="ja-JP" altLang="en-US" sz="1200" dirty="0"/>
                        <a:t>　（ドローン導入前）</a:t>
                      </a:r>
                    </a:p>
                  </a:txBody>
                  <a:tcPr/>
                </a:tc>
                <a:tc>
                  <a:txBody>
                    <a:bodyPr/>
                    <a:lstStyle/>
                    <a:p>
                      <a:pPr algn="ctr"/>
                      <a:r>
                        <a:rPr kumimoji="1" lang="en-US" altLang="ja-JP" sz="1200" dirty="0"/>
                        <a:t>After</a:t>
                      </a:r>
                      <a:r>
                        <a:rPr kumimoji="1" lang="ja-JP" altLang="en-US" sz="1200" dirty="0"/>
                        <a:t>　（ドローン導入後）</a:t>
                      </a:r>
                      <a:endParaRPr kumimoji="1" lang="en-US" altLang="ja-JP" sz="1200" dirty="0"/>
                    </a:p>
                  </a:txBody>
                  <a:tcPr/>
                </a:tc>
                <a:extLst>
                  <a:ext uri="{0D108BD9-81ED-4DB2-BD59-A6C34878D82A}">
                    <a16:rowId xmlns:a16="http://schemas.microsoft.com/office/drawing/2014/main" val="3349081830"/>
                  </a:ext>
                </a:extLst>
              </a:tr>
              <a:tr h="1322694">
                <a:tc>
                  <a:txBody>
                    <a:bodyPr/>
                    <a:lstStyle/>
                    <a:p>
                      <a:r>
                        <a:rPr kumimoji="1" lang="ja-JP" altLang="en-US" sz="1200" dirty="0"/>
                        <a:t>ターゲットユーザーの</a:t>
                      </a:r>
                      <a:endParaRPr kumimoji="1" lang="en-US" altLang="ja-JP" sz="1200" dirty="0"/>
                    </a:p>
                    <a:p>
                      <a:r>
                        <a:rPr kumimoji="1" lang="ja-JP" altLang="en-US" sz="1200" dirty="0"/>
                        <a:t>業務内容・フロー等の変化</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記入例：○○の業務には、①事前の○○の確認、②○○、③当日の○○、④事後的な○○の報告のタスクがある。現在、○○の有資格者○名が、○○の業務</a:t>
                      </a:r>
                      <a:r>
                        <a:rPr kumimoji="1" lang="en-US" altLang="ja-JP" sz="900" dirty="0">
                          <a:solidFill>
                            <a:srgbClr val="FF0000"/>
                          </a:solidFill>
                        </a:rPr>
                        <a:t>1</a:t>
                      </a:r>
                      <a:r>
                        <a:rPr kumimoji="1" lang="ja-JP" altLang="en-US" sz="900" dirty="0">
                          <a:solidFill>
                            <a:srgbClr val="FF0000"/>
                          </a:solidFill>
                        </a:rPr>
                        <a:t>件あたり○時間を費やしている。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記入例：左記の業務フローのうち、○○の作業を効率化することで、○○の業務</a:t>
                      </a:r>
                      <a:r>
                        <a:rPr kumimoji="1" lang="en-US" altLang="ja-JP" sz="900" dirty="0">
                          <a:solidFill>
                            <a:srgbClr val="FF0000"/>
                          </a:solidFill>
                        </a:rPr>
                        <a:t>1</a:t>
                      </a:r>
                      <a:r>
                        <a:rPr kumimoji="1" lang="ja-JP" altLang="en-US" sz="900" dirty="0">
                          <a:solidFill>
                            <a:srgbClr val="FF0000"/>
                          </a:solidFill>
                        </a:rPr>
                        <a:t>件あたりの工数を○時間から○時間まで削減することができる。また、○○の有資格者が遠隔で○○をすることで、有資格者の工数も○割削減することができる。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p>
                    <a:p>
                      <a:pPr marL="171450" indent="-171450">
                        <a:buFont typeface="Wingdings" panose="05000000000000000000" pitchFamily="2" charset="2"/>
                        <a:buChar char="l"/>
                      </a:pPr>
                      <a:endParaRPr kumimoji="1" lang="ja-JP" altLang="en-US" sz="1200" dirty="0"/>
                    </a:p>
                  </a:txBody>
                  <a:tcPr/>
                </a:tc>
                <a:extLst>
                  <a:ext uri="{0D108BD9-81ED-4DB2-BD59-A6C34878D82A}">
                    <a16:rowId xmlns:a16="http://schemas.microsoft.com/office/drawing/2014/main" val="1411445839"/>
                  </a:ext>
                </a:extLst>
              </a:tr>
            </a:tbl>
          </a:graphicData>
        </a:graphic>
      </p:graphicFrame>
      <p:graphicFrame>
        <p:nvGraphicFramePr>
          <p:cNvPr id="5" name="表 4">
            <a:extLst>
              <a:ext uri="{FF2B5EF4-FFF2-40B4-BE49-F238E27FC236}">
                <a16:creationId xmlns:a16="http://schemas.microsoft.com/office/drawing/2014/main" id="{52E19840-EC5B-7B00-F179-E03FB18FB37B}"/>
              </a:ext>
            </a:extLst>
          </p:cNvPr>
          <p:cNvGraphicFramePr>
            <a:graphicFrameLocks noGrp="1"/>
          </p:cNvGraphicFramePr>
          <p:nvPr>
            <p:extLst>
              <p:ext uri="{D42A27DB-BD31-4B8C-83A1-F6EECF244321}">
                <p14:modId xmlns:p14="http://schemas.microsoft.com/office/powerpoint/2010/main" val="239217667"/>
              </p:ext>
            </p:extLst>
          </p:nvPr>
        </p:nvGraphicFramePr>
        <p:xfrm>
          <a:off x="419100" y="3536157"/>
          <a:ext cx="9070976" cy="282336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3268738945"/>
                    </a:ext>
                  </a:extLst>
                </a:gridCol>
                <a:gridCol w="7179494">
                  <a:extLst>
                    <a:ext uri="{9D8B030D-6E8A-4147-A177-3AD203B41FA5}">
                      <a16:colId xmlns:a16="http://schemas.microsoft.com/office/drawing/2014/main" val="3302969295"/>
                    </a:ext>
                  </a:extLst>
                </a:gridCol>
              </a:tblGrid>
              <a:tr h="1453660">
                <a:tc>
                  <a:txBody>
                    <a:bodyPr/>
                    <a:lstStyle/>
                    <a:p>
                      <a:r>
                        <a:rPr kumimoji="1" lang="ja-JP" altLang="en-US" sz="1200" dirty="0"/>
                        <a:t>ドローンの導入により</a:t>
                      </a:r>
                      <a:endParaRPr kumimoji="1" lang="en-US" altLang="ja-JP" sz="1200" dirty="0"/>
                    </a:p>
                    <a:p>
                      <a:r>
                        <a:rPr kumimoji="1" lang="ja-JP" altLang="en-US" sz="1200" dirty="0"/>
                        <a:t>期待される効果</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先述の課題に対して、ターゲットに与える提供価値は「○○業務の省人化」「○○業務に係る負担感の軽減」である。現在、限られた現場スタッフにより人力で○○の業務を対応している現場の実態・課題に応えるためには、設定や操作が容易ですぐに現場で利用できるサービスであること、現場スタッフによる業務を代替し、身体的負荷の軽減にも寄与するドローンを活用したサービスであることが差異化のポイントになる。そのため、ドローンを活用した○○業務の効率化サービスが実現すれば、○○業界が抱える○○の課題の解決を図ることができる。</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p>
                  </a:txBody>
                  <a:tcPr/>
                </a:tc>
                <a:extLst>
                  <a:ext uri="{0D108BD9-81ED-4DB2-BD59-A6C34878D82A}">
                    <a16:rowId xmlns:a16="http://schemas.microsoft.com/office/drawing/2014/main" val="1128858667"/>
                  </a:ext>
                </a:extLst>
              </a:tr>
              <a:tr h="684854">
                <a:tc>
                  <a:txBody>
                    <a:bodyPr/>
                    <a:lstStyle/>
                    <a:p>
                      <a:r>
                        <a:rPr kumimoji="1" lang="ja-JP" altLang="en-US" sz="1200" dirty="0"/>
                        <a:t>期待される効果を評価</a:t>
                      </a:r>
                      <a:br>
                        <a:rPr kumimoji="1" lang="en-US" altLang="ja-JP" sz="1200" dirty="0"/>
                      </a:br>
                      <a:r>
                        <a:rPr kumimoji="1" lang="ja-JP" altLang="en-US" sz="1200" dirty="0"/>
                        <a:t>する定量指標（</a:t>
                      </a:r>
                      <a:r>
                        <a:rPr kumimoji="1" lang="en-US" altLang="ja-JP" sz="1200" dirty="0"/>
                        <a:t>KPI</a:t>
                      </a:r>
                      <a:r>
                        <a:rPr kumimoji="1" lang="ja-JP" altLang="en-US" sz="1200" dirty="0"/>
                        <a:t>）</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1078838485"/>
                  </a:ext>
                </a:extLst>
              </a:tr>
              <a:tr h="684854">
                <a:tc>
                  <a:txBody>
                    <a:bodyPr/>
                    <a:lstStyle/>
                    <a:p>
                      <a:r>
                        <a:rPr kumimoji="1" lang="ja-JP" altLang="en-US" sz="1200" dirty="0"/>
                        <a:t>ドローンの導入により</a:t>
                      </a:r>
                      <a:endParaRPr kumimoji="1" lang="en-US" altLang="ja-JP" sz="1200" dirty="0"/>
                    </a:p>
                    <a:p>
                      <a:r>
                        <a:rPr kumimoji="1" lang="ja-JP" altLang="en-US" sz="1200" dirty="0"/>
                        <a:t>期待される効果水準</a:t>
                      </a:r>
                      <a:endParaRPr kumimoji="1" lang="en-US" altLang="ja-JP" sz="1200" dirty="0"/>
                    </a:p>
                    <a:p>
                      <a:r>
                        <a:rPr kumimoji="1" lang="ja-JP" altLang="en-US" sz="900" dirty="0"/>
                        <a:t>（上記指標で記載してください）</a:t>
                      </a:r>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記入例：○○業務の○○作業に従事する人工（時間</a:t>
                      </a:r>
                      <a:r>
                        <a:rPr kumimoji="1" lang="en-US" altLang="ja-JP" sz="900" dirty="0">
                          <a:solidFill>
                            <a:srgbClr val="FF0000"/>
                          </a:solidFill>
                        </a:rPr>
                        <a:t>×</a:t>
                      </a:r>
                      <a:r>
                        <a:rPr kumimoji="1" lang="ja-JP" altLang="en-US" sz="900" dirty="0">
                          <a:solidFill>
                            <a:srgbClr val="FF0000"/>
                          </a:solidFill>
                        </a:rPr>
                        <a:t>人）の○割削減</a:t>
                      </a:r>
                      <a:endParaRPr kumimoji="1" lang="en-US" altLang="ja-JP" sz="900" dirty="0">
                        <a:solidFill>
                          <a:srgbClr val="FF0000"/>
                        </a:solidFill>
                      </a:endParaRPr>
                    </a:p>
                    <a:p>
                      <a:pPr marL="171450" indent="-171450">
                        <a:buFont typeface="Wingdings" panose="05000000000000000000" pitchFamily="2" charset="2"/>
                        <a:buChar char="l"/>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889971773"/>
                  </a:ext>
                </a:extLst>
              </a:tr>
            </a:tbl>
          </a:graphicData>
        </a:graphic>
      </p:graphicFrame>
      <p:sp>
        <p:nvSpPr>
          <p:cNvPr id="2" name="正方形/長方形 1">
            <a:extLst>
              <a:ext uri="{FF2B5EF4-FFF2-40B4-BE49-F238E27FC236}">
                <a16:creationId xmlns:a16="http://schemas.microsoft.com/office/drawing/2014/main" id="{F9019AE7-8A82-6096-44DD-173FD820C7AF}"/>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2076602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575AC003-D540-C86B-430C-0795BE7A09A4}"/>
              </a:ext>
            </a:extLst>
          </p:cNvPr>
          <p:cNvSpPr txBox="1">
            <a:spLocks noChangeArrowheads="1"/>
          </p:cNvSpPr>
          <p:nvPr/>
        </p:nvSpPr>
        <p:spPr bwMode="auto">
          <a:xfrm>
            <a:off x="419100" y="1197577"/>
            <a:ext cx="9187016" cy="64447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en-US" altLang="ja-JP" sz="1200" kern="0" dirty="0">
                <a:solidFill>
                  <a:schemeClr val="tx1"/>
                </a:solidFill>
              </a:rPr>
              <a:t>【</a:t>
            </a:r>
            <a:r>
              <a:rPr lang="ja-JP" altLang="en-US" sz="1200" kern="0" dirty="0">
                <a:solidFill>
                  <a:schemeClr val="tx1"/>
                </a:solidFill>
              </a:rPr>
              <a:t>１</a:t>
            </a:r>
            <a:r>
              <a:rPr lang="en-US" altLang="ja-JP" sz="1200" kern="0" dirty="0">
                <a:solidFill>
                  <a:schemeClr val="tx1"/>
                </a:solidFill>
              </a:rPr>
              <a:t>】</a:t>
            </a:r>
            <a:r>
              <a:rPr lang="ja-JP" altLang="en-US" sz="1200" kern="0" dirty="0">
                <a:solidFill>
                  <a:schemeClr val="tx1"/>
                </a:solidFill>
                <a:latin typeface="Arial" panose="020B0604020202020204" pitchFamily="34" charset="0"/>
                <a:ea typeface="ＭＳ Ｐゴシック" panose="020B0600070205080204" pitchFamily="50" charset="-128"/>
              </a:rPr>
              <a:t>ターゲット市場の規模・成長性、</a:t>
            </a:r>
            <a:r>
              <a:rPr lang="en-US" altLang="ja-JP" sz="1200" kern="0" dirty="0">
                <a:solidFill>
                  <a:schemeClr val="tx1"/>
                </a:solidFill>
              </a:rPr>
              <a:t> 【</a:t>
            </a:r>
            <a:r>
              <a:rPr lang="ja-JP" altLang="en-US" sz="1200" kern="0" dirty="0">
                <a:solidFill>
                  <a:schemeClr val="tx1"/>
                </a:solidFill>
              </a:rPr>
              <a:t>２</a:t>
            </a:r>
            <a:r>
              <a:rPr lang="en-US" altLang="ja-JP" sz="1200" kern="0" dirty="0">
                <a:solidFill>
                  <a:schemeClr val="tx1"/>
                </a:solidFill>
              </a:rPr>
              <a:t>】</a:t>
            </a:r>
            <a:r>
              <a:rPr lang="ja-JP" altLang="en-US" sz="1200" kern="0" dirty="0">
                <a:solidFill>
                  <a:schemeClr val="tx1"/>
                </a:solidFill>
              </a:rPr>
              <a:t>市場シェアの獲得の方策</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D6B74BFE-352F-0540-302E-1EC824B962D0}"/>
              </a:ext>
            </a:extLst>
          </p:cNvPr>
          <p:cNvSpPr/>
          <p:nvPr/>
        </p:nvSpPr>
        <p:spPr bwMode="auto">
          <a:xfrm>
            <a:off x="41910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sz="1200" dirty="0">
                <a:solidFill>
                  <a:srgbClr val="FF0000"/>
                </a:solidFill>
              </a:rPr>
              <a:t>市場規模やターゲットユーザーの</a:t>
            </a:r>
            <a:endParaRPr lang="en-US" altLang="ja-JP" sz="1200" dirty="0">
              <a:solidFill>
                <a:srgbClr val="FF0000"/>
              </a:solidFill>
            </a:endParaRPr>
          </a:p>
          <a:p>
            <a:r>
              <a:rPr lang="ja-JP" altLang="en-US" sz="1200" dirty="0">
                <a:solidFill>
                  <a:srgbClr val="FF0000"/>
                </a:solidFill>
              </a:rPr>
              <a:t>今後の推移・見通しについて</a:t>
            </a:r>
            <a:endParaRPr lang="en-US" altLang="ja-JP" sz="1200" dirty="0">
              <a:solidFill>
                <a:srgbClr val="FF0000"/>
              </a:solidFill>
            </a:endParaRPr>
          </a:p>
          <a:p>
            <a:r>
              <a:rPr lang="ja-JP" altLang="en-US" sz="1200" dirty="0">
                <a:solidFill>
                  <a:srgbClr val="FF0000"/>
                </a:solidFill>
              </a:rPr>
              <a:t>分かりやすく図示してください。</a:t>
            </a:r>
            <a:endParaRPr kumimoji="1" lang="ja-JP" altLang="en-US" sz="1200" b="0" i="0" u="none" strike="noStrike" cap="none" normalizeH="0" baseline="0" dirty="0">
              <a:ln>
                <a:noFill/>
              </a:ln>
              <a:solidFill>
                <a:srgbClr val="FF0000"/>
              </a:solidFill>
              <a:effectLst/>
              <a:latin typeface="Arial" charset="0"/>
              <a:ea typeface="ＭＳ Ｐゴシック" charset="-128"/>
            </a:endParaRPr>
          </a:p>
        </p:txBody>
      </p:sp>
      <p:sp>
        <p:nvSpPr>
          <p:cNvPr id="9" name="正方形/長方形 8">
            <a:extLst>
              <a:ext uri="{FF2B5EF4-FFF2-40B4-BE49-F238E27FC236}">
                <a16:creationId xmlns:a16="http://schemas.microsoft.com/office/drawing/2014/main" id="{72EBF3F8-2B38-F40F-9EE9-864E2EA0F9CA}"/>
              </a:ext>
            </a:extLst>
          </p:cNvPr>
          <p:cNvSpPr/>
          <p:nvPr/>
        </p:nvSpPr>
        <p:spPr bwMode="auto">
          <a:xfrm>
            <a:off x="5175250" y="3784600"/>
            <a:ext cx="4292600" cy="266695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200" dirty="0">
                <a:solidFill>
                  <a:srgbClr val="FF0000"/>
                </a:solidFill>
              </a:rPr>
              <a:t>市場シェアの獲得の方策</a:t>
            </a:r>
            <a:r>
              <a:rPr kumimoji="1" lang="ja-JP" altLang="en-US" sz="1200" b="0" i="0" u="none" strike="noStrike" cap="none" normalizeH="0" baseline="0" dirty="0">
                <a:ln>
                  <a:noFill/>
                </a:ln>
                <a:solidFill>
                  <a:srgbClr val="FF0000"/>
                </a:solidFill>
                <a:effectLst/>
                <a:latin typeface="Arial" charset="0"/>
                <a:ea typeface="ＭＳ Ｐゴシック" charset="-128"/>
              </a:rPr>
              <a:t>について</a:t>
            </a:r>
            <a:endParaRPr kumimoji="1" lang="en-US" altLang="ja-JP" sz="1200" b="0" i="0" u="none" strike="noStrike" cap="none" normalizeH="0" baseline="0" dirty="0">
              <a:ln>
                <a:noFill/>
              </a:ln>
              <a:solidFill>
                <a:srgbClr val="FF0000"/>
              </a:solidFill>
              <a:effectLst/>
              <a:latin typeface="Arial" charset="0"/>
              <a:ea typeface="ＭＳ Ｐゴシック" charset="-128"/>
            </a:endParaRPr>
          </a:p>
          <a:p>
            <a:r>
              <a:rPr kumimoji="1" lang="ja-JP" altLang="en-US" sz="1200" b="0" i="0" u="none" strike="noStrike" cap="none" normalizeH="0" baseline="0" dirty="0">
                <a:ln>
                  <a:noFill/>
                </a:ln>
                <a:solidFill>
                  <a:srgbClr val="FF0000"/>
                </a:solidFill>
                <a:effectLst/>
                <a:latin typeface="Arial" charset="0"/>
                <a:ea typeface="ＭＳ Ｐゴシック" charset="-128"/>
              </a:rPr>
              <a:t>分かりやすく図示してください。</a:t>
            </a:r>
          </a:p>
        </p:txBody>
      </p:sp>
      <p:graphicFrame>
        <p:nvGraphicFramePr>
          <p:cNvPr id="7" name="表 6">
            <a:extLst>
              <a:ext uri="{FF2B5EF4-FFF2-40B4-BE49-F238E27FC236}">
                <a16:creationId xmlns:a16="http://schemas.microsoft.com/office/drawing/2014/main" id="{B757E8BD-D3ED-0B14-CB4A-04D785D2BFCF}"/>
              </a:ext>
            </a:extLst>
          </p:cNvPr>
          <p:cNvGraphicFramePr>
            <a:graphicFrameLocks noGrp="1"/>
          </p:cNvGraphicFramePr>
          <p:nvPr>
            <p:extLst>
              <p:ext uri="{D42A27DB-BD31-4B8C-83A1-F6EECF244321}">
                <p14:modId xmlns:p14="http://schemas.microsoft.com/office/powerpoint/2010/main" val="2499713937"/>
              </p:ext>
            </p:extLst>
          </p:nvPr>
        </p:nvGraphicFramePr>
        <p:xfrm>
          <a:off x="419099" y="17155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ターゲット市場の規模、</a:t>
                      </a:r>
                      <a:endParaRPr kumimoji="1" lang="en-US" altLang="ja-JP" sz="1200" dirty="0"/>
                    </a:p>
                    <a:p>
                      <a:r>
                        <a:rPr kumimoji="1" lang="ja-JP" altLang="en-US" sz="1200" dirty="0"/>
                        <a:t>成長性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記入例：○○業界向け</a:t>
                      </a:r>
                      <a:r>
                        <a:rPr kumimoji="1" lang="en-US" altLang="ja-JP" sz="900" dirty="0">
                          <a:solidFill>
                            <a:srgbClr val="FF0000"/>
                          </a:solidFill>
                        </a:rPr>
                        <a:t>DX</a:t>
                      </a:r>
                      <a:r>
                        <a:rPr kumimoji="1" lang="ja-JP" altLang="en-US" sz="900" dirty="0">
                          <a:solidFill>
                            <a:srgbClr val="FF0000"/>
                          </a:solidFill>
                        </a:rPr>
                        <a:t>ソリューションは、日本国内で○○億円の市場規模となっている。○○によると、今後○○市場は○○を要因として年間○○</a:t>
                      </a:r>
                      <a:r>
                        <a:rPr kumimoji="1" lang="en-US" altLang="ja-JP" sz="900" dirty="0">
                          <a:solidFill>
                            <a:srgbClr val="FF0000"/>
                          </a:solidFill>
                        </a:rPr>
                        <a:t>%</a:t>
                      </a:r>
                      <a:r>
                        <a:rPr kumimoji="1" lang="ja-JP" altLang="en-US" sz="900" dirty="0">
                          <a:solidFill>
                            <a:srgbClr val="FF0000"/>
                          </a:solidFill>
                        </a:rPr>
                        <a:t>の成長率で拡大していくことが予測されており、○○年には市場規模○○億円になると見込まれている。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市場シェアの獲得の方策</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サービスは○○業界向け○○市場の中で、○○という特性を活かしながら、○○というポジショニングを目指している。上記の将来像の実現にあたり、○○の観点から差異化を図り、○○に取り組むことを通じて、○○年時点で○○億円規模の○○市場において、○○</a:t>
                      </a:r>
                      <a:r>
                        <a:rPr kumimoji="1" lang="en-US" altLang="ja-JP" sz="900" dirty="0">
                          <a:solidFill>
                            <a:srgbClr val="FF0000"/>
                          </a:solidFill>
                        </a:rPr>
                        <a:t>%</a:t>
                      </a:r>
                      <a:r>
                        <a:rPr kumimoji="1" lang="ja-JP" altLang="en-US" sz="900" dirty="0">
                          <a:solidFill>
                            <a:srgbClr val="FF0000"/>
                          </a:solidFill>
                        </a:rPr>
                        <a:t>のシェアを獲得する。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bl>
          </a:graphicData>
        </a:graphic>
      </p:graphicFrame>
      <p:sp>
        <p:nvSpPr>
          <p:cNvPr id="3" name="正方形/長方形 2">
            <a:extLst>
              <a:ext uri="{FF2B5EF4-FFF2-40B4-BE49-F238E27FC236}">
                <a16:creationId xmlns:a16="http://schemas.microsoft.com/office/drawing/2014/main" id="{E0F6A306-8FD0-D74B-7704-9011085E0375}"/>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812503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正方形/長方形 41">
            <a:extLst>
              <a:ext uri="{FF2B5EF4-FFF2-40B4-BE49-F238E27FC236}">
                <a16:creationId xmlns:a16="http://schemas.microsoft.com/office/drawing/2014/main" id="{24B8AF45-3E89-4A28-BDE3-EA56F0C2C77C}"/>
              </a:ext>
            </a:extLst>
          </p:cNvPr>
          <p:cNvSpPr/>
          <p:nvPr/>
        </p:nvSpPr>
        <p:spPr bwMode="auto">
          <a:xfrm>
            <a:off x="419101" y="1847878"/>
            <a:ext cx="9064624" cy="2403608"/>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36000" tIns="72000" rIns="36000" bIns="18000" numCol="1" rtlCol="0" anchor="t" anchorCtr="0" compatLnSpc="1">
            <a:prstTxWarp prst="textNoShape">
              <a:avLst/>
            </a:prstTxWarp>
          </a:bodyPr>
          <a:lstStyle/>
          <a:p>
            <a:pPr algn="l" fontAlgn="auto">
              <a:lnSpc>
                <a:spcPct val="100000"/>
              </a:lnSpc>
              <a:spcBef>
                <a:spcPts val="0"/>
              </a:spcBef>
              <a:spcAft>
                <a:spcPts val="0"/>
              </a:spcAft>
              <a:buClrTx/>
            </a:pPr>
            <a:r>
              <a:rPr lang="ja-JP" altLang="en-US" sz="900" dirty="0">
                <a:solidFill>
                  <a:srgbClr val="FF0000"/>
                </a:solidFill>
              </a:rPr>
              <a:t>記入例：当社が開発したドローンを、○○などに実績を有する販売代理店を通じて、 ○○業界の○○施設に対し</a:t>
            </a:r>
            <a:br>
              <a:rPr lang="en-US" altLang="ja-JP" sz="900" dirty="0">
                <a:solidFill>
                  <a:srgbClr val="FF0000"/>
                </a:solidFill>
              </a:rPr>
            </a:br>
            <a:r>
              <a:rPr lang="ja-JP" altLang="en-US" sz="900" dirty="0">
                <a:solidFill>
                  <a:srgbClr val="FF0000"/>
                </a:solidFill>
              </a:rPr>
              <a:t>リース提供する。ユーザー（施設）からは、月額のリース費用を○○万円</a:t>
            </a:r>
            <a:r>
              <a:rPr lang="en-US" altLang="ja-JP" sz="900" dirty="0">
                <a:solidFill>
                  <a:srgbClr val="FF0000"/>
                </a:solidFill>
              </a:rPr>
              <a:t>/</a:t>
            </a:r>
            <a:r>
              <a:rPr lang="ja-JP" altLang="en-US" sz="900" dirty="0">
                <a:solidFill>
                  <a:srgbClr val="FF0000"/>
                </a:solidFill>
              </a:rPr>
              <a:t>月、販売代理店が徴収する。また、当社は</a:t>
            </a:r>
            <a:br>
              <a:rPr lang="en-US" altLang="ja-JP" sz="900" dirty="0">
                <a:solidFill>
                  <a:srgbClr val="FF0000"/>
                </a:solidFill>
              </a:rPr>
            </a:br>
            <a:r>
              <a:rPr lang="ja-JP" altLang="en-US" sz="900" dirty="0">
                <a:solidFill>
                  <a:srgbClr val="FF0000"/>
                </a:solidFill>
              </a:rPr>
              <a:t>販売代理店の売上の○</a:t>
            </a:r>
            <a:r>
              <a:rPr lang="en-US" altLang="ja-JP" sz="900" dirty="0">
                <a:solidFill>
                  <a:srgbClr val="FF0000"/>
                </a:solidFill>
              </a:rPr>
              <a:t>%</a:t>
            </a:r>
            <a:r>
              <a:rPr lang="ja-JP" altLang="en-US" sz="900" dirty="0">
                <a:solidFill>
                  <a:srgbClr val="FF0000"/>
                </a:solidFill>
              </a:rPr>
              <a:t>を徴収する。</a:t>
            </a:r>
            <a:endParaRPr lang="en-US" altLang="ja-JP" sz="900" dirty="0">
              <a:solidFill>
                <a:srgbClr val="FF0000"/>
              </a:solidFill>
            </a:endParaRPr>
          </a:p>
          <a:p>
            <a:pPr algn="l" fontAlgn="auto">
              <a:lnSpc>
                <a:spcPct val="100000"/>
              </a:lnSpc>
              <a:spcBef>
                <a:spcPts val="0"/>
              </a:spcBef>
              <a:spcAft>
                <a:spcPts val="0"/>
              </a:spcAft>
              <a:buClrTx/>
            </a:pPr>
            <a:endParaRPr lang="en-US" altLang="ja-JP" sz="1100" dirty="0">
              <a:solidFill>
                <a:srgbClr val="E60000"/>
              </a:solidFill>
            </a:endParaRPr>
          </a:p>
          <a:p>
            <a:pPr marL="171450" indent="-171450" algn="l" fontAlgn="auto">
              <a:lnSpc>
                <a:spcPct val="100000"/>
              </a:lnSpc>
              <a:spcBef>
                <a:spcPts val="0"/>
              </a:spcBef>
              <a:spcAft>
                <a:spcPts val="0"/>
              </a:spcAft>
              <a:buClrTx/>
              <a:buFont typeface="Wingdings" panose="05000000000000000000" pitchFamily="2" charset="2"/>
              <a:buChar char="l"/>
            </a:pPr>
            <a:r>
              <a:rPr lang="en-US" altLang="ja-JP" sz="1200" dirty="0">
                <a:solidFill>
                  <a:schemeClr val="tx1"/>
                </a:solidFill>
              </a:rPr>
              <a:t>XXXXXX</a:t>
            </a:r>
            <a:endParaRPr lang="ja-JP" altLang="en-US" sz="1200" dirty="0">
              <a:solidFill>
                <a:schemeClr val="tx1"/>
              </a:solidFill>
            </a:endParaRPr>
          </a:p>
          <a:p>
            <a:pPr algn="l" fontAlgn="auto">
              <a:lnSpc>
                <a:spcPct val="100000"/>
              </a:lnSpc>
              <a:spcBef>
                <a:spcPts val="0"/>
              </a:spcBef>
              <a:spcAft>
                <a:spcPts val="0"/>
              </a:spcAft>
              <a:buClrTx/>
            </a:pPr>
            <a:endParaRPr lang="en-US" altLang="ja-JP" sz="1100" dirty="0">
              <a:solidFill>
                <a:srgbClr val="E60000"/>
              </a:solidFill>
            </a:endParaRPr>
          </a:p>
          <a:p>
            <a:pPr algn="l" fontAlgn="auto">
              <a:lnSpc>
                <a:spcPct val="100000"/>
              </a:lnSpc>
              <a:spcBef>
                <a:spcPts val="0"/>
              </a:spcBef>
              <a:spcAft>
                <a:spcPts val="0"/>
              </a:spcAft>
              <a:buClrTx/>
            </a:pPr>
            <a:endParaRPr lang="en-US" altLang="ja-JP" sz="1100" dirty="0">
              <a:solidFill>
                <a:srgbClr val="E60000"/>
              </a:solidFill>
            </a:endParaRPr>
          </a:p>
        </p:txBody>
      </p:sp>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latin typeface="Arial" panose="020B0604020202020204" pitchFamily="34" charset="0"/>
                <a:ea typeface="ＭＳ Ｐゴシック" panose="020B0600070205080204" pitchFamily="50" charset="-128"/>
              </a:rPr>
              <a:t>2-2</a:t>
            </a:r>
            <a:r>
              <a:rPr lang="ja-JP" altLang="en-US" dirty="0">
                <a:latin typeface="Arial" panose="020B0604020202020204" pitchFamily="34" charset="0"/>
                <a:ea typeface="ＭＳ Ｐゴシック" panose="020B0600070205080204" pitchFamily="50" charset="-128"/>
              </a:rPr>
              <a:t>：</a:t>
            </a:r>
            <a:r>
              <a:rPr lang="ja-JP" altLang="en-US" dirty="0">
                <a:solidFill>
                  <a:schemeClr val="tx1"/>
                </a:solidFill>
                <a:latin typeface="Arial" panose="020B0604020202020204" pitchFamily="34" charset="0"/>
                <a:ea typeface="ＭＳ Ｐゴシック" panose="020B0600070205080204" pitchFamily="50" charset="-128"/>
              </a:rPr>
              <a:t>事業の市場規模、市場開拓の戦略（</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8" name="Rectangle 3"/>
          <p:cNvSpPr txBox="1">
            <a:spLocks noChangeArrowheads="1"/>
          </p:cNvSpPr>
          <p:nvPr/>
        </p:nvSpPr>
        <p:spPr bwMode="auto">
          <a:xfrm>
            <a:off x="419100" y="1236715"/>
            <a:ext cx="9064625"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本事業を通じて開発するドローンあるいはドローンサービスを中核としたビジネスモデルや事業のスキームについて、</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highlight>
                <a:srgbClr val="FFFF00"/>
              </a:highlight>
            </a:endParaRPr>
          </a:p>
        </p:txBody>
      </p:sp>
      <p:sp>
        <p:nvSpPr>
          <p:cNvPr id="15" name="正方形/長方形 14">
            <a:extLst>
              <a:ext uri="{FF2B5EF4-FFF2-40B4-BE49-F238E27FC236}">
                <a16:creationId xmlns:a16="http://schemas.microsoft.com/office/drawing/2014/main" id="{508CC7CD-87BD-49B5-86A1-037CECDFF7CE}"/>
              </a:ext>
            </a:extLst>
          </p:cNvPr>
          <p:cNvSpPr/>
          <p:nvPr/>
        </p:nvSpPr>
        <p:spPr bwMode="auto">
          <a:xfrm>
            <a:off x="8795727" y="2252608"/>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dirty="0">
                <a:solidFill>
                  <a:srgbClr val="E60000"/>
                </a:solidFill>
              </a:rPr>
              <a:t>○○○</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16" name="正方形/長方形 15">
            <a:extLst>
              <a:ext uri="{FF2B5EF4-FFF2-40B4-BE49-F238E27FC236}">
                <a16:creationId xmlns:a16="http://schemas.microsoft.com/office/drawing/2014/main" id="{FAA4C921-2A2A-4311-9FC3-66269AEF8718}"/>
              </a:ext>
            </a:extLst>
          </p:cNvPr>
          <p:cNvSpPr/>
          <p:nvPr/>
        </p:nvSpPr>
        <p:spPr bwMode="auto">
          <a:xfrm>
            <a:off x="7443693" y="1948207"/>
            <a:ext cx="581025" cy="1806059"/>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当社</a:t>
            </a:r>
            <a:endParaRPr kumimoji="1" lang="en-US" altLang="ja-JP" sz="1000" b="0" i="0" u="none" strike="noStrike" cap="none" normalizeH="0" baseline="0" dirty="0">
              <a:ln>
                <a:noFill/>
              </a:ln>
              <a:solidFill>
                <a:srgbClr val="E60000"/>
              </a:solidFill>
              <a:effectLst/>
              <a:latin typeface="Arial" charset="0"/>
              <a:ea typeface="ＭＳ Ｐゴシック" charset="-128"/>
            </a:endParaRPr>
          </a:p>
        </p:txBody>
      </p:sp>
      <p:cxnSp>
        <p:nvCxnSpPr>
          <p:cNvPr id="17" name="直線矢印コネクタ 16">
            <a:extLst>
              <a:ext uri="{FF2B5EF4-FFF2-40B4-BE49-F238E27FC236}">
                <a16:creationId xmlns:a16="http://schemas.microsoft.com/office/drawing/2014/main" id="{319472F2-6EE3-4557-BF62-46C785000415}"/>
              </a:ext>
            </a:extLst>
          </p:cNvPr>
          <p:cNvCxnSpPr>
            <a:cxnSpLocks/>
          </p:cNvCxnSpPr>
          <p:nvPr/>
        </p:nvCxnSpPr>
        <p:spPr bwMode="auto">
          <a:xfrm flipV="1">
            <a:off x="8024718" y="24552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8" name="テキスト ボックス 17">
            <a:extLst>
              <a:ext uri="{FF2B5EF4-FFF2-40B4-BE49-F238E27FC236}">
                <a16:creationId xmlns:a16="http://schemas.microsoft.com/office/drawing/2014/main" id="{2E938350-2929-4C8B-8B2D-E2714FD5F67F}"/>
              </a:ext>
            </a:extLst>
          </p:cNvPr>
          <p:cNvSpPr txBox="1"/>
          <p:nvPr/>
        </p:nvSpPr>
        <p:spPr>
          <a:xfrm>
            <a:off x="8178428" y="2164708"/>
            <a:ext cx="463588" cy="260008"/>
          </a:xfrm>
          <a:prstGeom prst="rect">
            <a:avLst/>
          </a:prstGeom>
          <a:solidFill>
            <a:schemeClr val="bg1"/>
          </a:solidFill>
          <a:ln>
            <a:noFill/>
          </a:ln>
        </p:spPr>
        <p:txBody>
          <a:bodyPr wrap="none" rtlCol="0">
            <a:spAutoFit/>
          </a:bodyPr>
          <a:lstStyle/>
          <a:p>
            <a:r>
              <a:rPr lang="en-US" altLang="ja-JP" dirty="0">
                <a:solidFill>
                  <a:srgbClr val="E60000"/>
                </a:solidFill>
              </a:rPr>
              <a:t>DDD</a:t>
            </a:r>
            <a:endParaRPr kumimoji="1" lang="ja-JP" altLang="en-US" dirty="0">
              <a:solidFill>
                <a:srgbClr val="E60000"/>
              </a:solidFill>
            </a:endParaRPr>
          </a:p>
        </p:txBody>
      </p:sp>
      <p:cxnSp>
        <p:nvCxnSpPr>
          <p:cNvPr id="19" name="直線矢印コネクタ 18">
            <a:extLst>
              <a:ext uri="{FF2B5EF4-FFF2-40B4-BE49-F238E27FC236}">
                <a16:creationId xmlns:a16="http://schemas.microsoft.com/office/drawing/2014/main" id="{F560984E-ED8C-4E35-A947-99A5546AA0D8}"/>
              </a:ext>
            </a:extLst>
          </p:cNvPr>
          <p:cNvCxnSpPr/>
          <p:nvPr/>
        </p:nvCxnSpPr>
        <p:spPr bwMode="auto">
          <a:xfrm flipH="1">
            <a:off x="8024719" y="2613180"/>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0" name="楕円 19">
            <a:extLst>
              <a:ext uri="{FF2B5EF4-FFF2-40B4-BE49-F238E27FC236}">
                <a16:creationId xmlns:a16="http://schemas.microsoft.com/office/drawing/2014/main" id="{A4750BF0-935C-42D1-B9A8-5E33C94BCDAE}"/>
              </a:ext>
            </a:extLst>
          </p:cNvPr>
          <p:cNvSpPr/>
          <p:nvPr/>
        </p:nvSpPr>
        <p:spPr bwMode="auto">
          <a:xfrm>
            <a:off x="8299772" y="2502730"/>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21" name="正方形/長方形 20">
            <a:extLst>
              <a:ext uri="{FF2B5EF4-FFF2-40B4-BE49-F238E27FC236}">
                <a16:creationId xmlns:a16="http://schemas.microsoft.com/office/drawing/2014/main" id="{6A0F8F5B-20A8-4529-AB95-A4B3DE2B3CF0}"/>
              </a:ext>
            </a:extLst>
          </p:cNvPr>
          <p:cNvSpPr/>
          <p:nvPr/>
        </p:nvSpPr>
        <p:spPr bwMode="auto">
          <a:xfrm>
            <a:off x="8795727" y="3173242"/>
            <a:ext cx="581025" cy="58102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0" i="0" u="none" strike="noStrike" cap="none" normalizeH="0" baseline="0" dirty="0">
                <a:ln>
                  <a:noFill/>
                </a:ln>
                <a:solidFill>
                  <a:srgbClr val="E60000"/>
                </a:solidFill>
                <a:effectLst/>
                <a:latin typeface="Arial" charset="0"/>
                <a:ea typeface="ＭＳ Ｐゴシック" charset="-128"/>
              </a:rPr>
              <a:t>△△△</a:t>
            </a:r>
          </a:p>
        </p:txBody>
      </p:sp>
      <p:cxnSp>
        <p:nvCxnSpPr>
          <p:cNvPr id="22" name="直線矢印コネクタ 21">
            <a:extLst>
              <a:ext uri="{FF2B5EF4-FFF2-40B4-BE49-F238E27FC236}">
                <a16:creationId xmlns:a16="http://schemas.microsoft.com/office/drawing/2014/main" id="{88D28835-850D-4D46-8DC7-2F02F321B40E}"/>
              </a:ext>
            </a:extLst>
          </p:cNvPr>
          <p:cNvCxnSpPr>
            <a:cxnSpLocks/>
          </p:cNvCxnSpPr>
          <p:nvPr/>
        </p:nvCxnSpPr>
        <p:spPr bwMode="auto">
          <a:xfrm flipV="1">
            <a:off x="8024718" y="3375854"/>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3" name="テキスト ボックス 22">
            <a:extLst>
              <a:ext uri="{FF2B5EF4-FFF2-40B4-BE49-F238E27FC236}">
                <a16:creationId xmlns:a16="http://schemas.microsoft.com/office/drawing/2014/main" id="{E08D01AA-6E49-42A4-A3FE-203C7A5FDE18}"/>
              </a:ext>
            </a:extLst>
          </p:cNvPr>
          <p:cNvSpPr txBox="1"/>
          <p:nvPr/>
        </p:nvSpPr>
        <p:spPr>
          <a:xfrm>
            <a:off x="8190449" y="3085342"/>
            <a:ext cx="439544" cy="260008"/>
          </a:xfrm>
          <a:prstGeom prst="rect">
            <a:avLst/>
          </a:prstGeom>
          <a:solidFill>
            <a:schemeClr val="bg1"/>
          </a:solidFill>
          <a:ln>
            <a:noFill/>
          </a:ln>
        </p:spPr>
        <p:txBody>
          <a:bodyPr wrap="none" rtlCol="0">
            <a:spAutoFit/>
          </a:bodyPr>
          <a:lstStyle/>
          <a:p>
            <a:r>
              <a:rPr kumimoji="1" lang="en-US" altLang="ja-JP" dirty="0">
                <a:solidFill>
                  <a:srgbClr val="E60000"/>
                </a:solidFill>
              </a:rPr>
              <a:t>EEE</a:t>
            </a:r>
            <a:endParaRPr kumimoji="1" lang="ja-JP" altLang="en-US" dirty="0">
              <a:solidFill>
                <a:srgbClr val="E60000"/>
              </a:solidFill>
            </a:endParaRPr>
          </a:p>
        </p:txBody>
      </p:sp>
      <p:cxnSp>
        <p:nvCxnSpPr>
          <p:cNvPr id="24" name="直線矢印コネクタ 23">
            <a:extLst>
              <a:ext uri="{FF2B5EF4-FFF2-40B4-BE49-F238E27FC236}">
                <a16:creationId xmlns:a16="http://schemas.microsoft.com/office/drawing/2014/main" id="{E23CC477-D140-4E35-B449-E77543768BE2}"/>
              </a:ext>
            </a:extLst>
          </p:cNvPr>
          <p:cNvCxnSpPr/>
          <p:nvPr/>
        </p:nvCxnSpPr>
        <p:spPr bwMode="auto">
          <a:xfrm flipH="1">
            <a:off x="8024719" y="3533814"/>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5" name="楕円 24">
            <a:extLst>
              <a:ext uri="{FF2B5EF4-FFF2-40B4-BE49-F238E27FC236}">
                <a16:creationId xmlns:a16="http://schemas.microsoft.com/office/drawing/2014/main" id="{6F745B31-F785-4390-A395-538C3D748116}"/>
              </a:ext>
            </a:extLst>
          </p:cNvPr>
          <p:cNvSpPr/>
          <p:nvPr/>
        </p:nvSpPr>
        <p:spPr bwMode="auto">
          <a:xfrm>
            <a:off x="8299772" y="3423364"/>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cxnSp>
        <p:nvCxnSpPr>
          <p:cNvPr id="26" name="直線矢印コネクタ 25">
            <a:extLst>
              <a:ext uri="{FF2B5EF4-FFF2-40B4-BE49-F238E27FC236}">
                <a16:creationId xmlns:a16="http://schemas.microsoft.com/office/drawing/2014/main" id="{6839412C-B507-4F0C-BC7A-A5F35666C3B2}"/>
              </a:ext>
            </a:extLst>
          </p:cNvPr>
          <p:cNvCxnSpPr>
            <a:cxnSpLocks/>
          </p:cNvCxnSpPr>
          <p:nvPr/>
        </p:nvCxnSpPr>
        <p:spPr bwMode="auto">
          <a:xfrm flipV="1">
            <a:off x="6656582" y="2786123"/>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7" name="テキスト ボックス 26">
            <a:extLst>
              <a:ext uri="{FF2B5EF4-FFF2-40B4-BE49-F238E27FC236}">
                <a16:creationId xmlns:a16="http://schemas.microsoft.com/office/drawing/2014/main" id="{6F1698D6-A8FB-4286-BE0B-6739E03900FC}"/>
              </a:ext>
            </a:extLst>
          </p:cNvPr>
          <p:cNvSpPr txBox="1"/>
          <p:nvPr/>
        </p:nvSpPr>
        <p:spPr>
          <a:xfrm>
            <a:off x="6822315" y="2495610"/>
            <a:ext cx="439544" cy="260008"/>
          </a:xfrm>
          <a:prstGeom prst="rect">
            <a:avLst/>
          </a:prstGeom>
          <a:solidFill>
            <a:schemeClr val="bg1"/>
          </a:solidFill>
          <a:ln>
            <a:noFill/>
          </a:ln>
        </p:spPr>
        <p:txBody>
          <a:bodyPr wrap="square" rtlCol="0">
            <a:spAutoFit/>
          </a:bodyPr>
          <a:lstStyle/>
          <a:p>
            <a:r>
              <a:rPr lang="en-US" altLang="ja-JP" dirty="0">
                <a:solidFill>
                  <a:srgbClr val="E60000"/>
                </a:solidFill>
              </a:rPr>
              <a:t>BBB</a:t>
            </a:r>
            <a:endParaRPr kumimoji="1" lang="ja-JP" altLang="en-US" dirty="0">
              <a:solidFill>
                <a:srgbClr val="E60000"/>
              </a:solidFill>
            </a:endParaRPr>
          </a:p>
        </p:txBody>
      </p:sp>
      <p:cxnSp>
        <p:nvCxnSpPr>
          <p:cNvPr id="28" name="直線矢印コネクタ 27">
            <a:extLst>
              <a:ext uri="{FF2B5EF4-FFF2-40B4-BE49-F238E27FC236}">
                <a16:creationId xmlns:a16="http://schemas.microsoft.com/office/drawing/2014/main" id="{6797182A-D408-4056-9360-2A70F1F856E2}"/>
              </a:ext>
            </a:extLst>
          </p:cNvPr>
          <p:cNvCxnSpPr/>
          <p:nvPr/>
        </p:nvCxnSpPr>
        <p:spPr bwMode="auto">
          <a:xfrm flipH="1">
            <a:off x="6672685" y="2944082"/>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9" name="楕円 28">
            <a:extLst>
              <a:ext uri="{FF2B5EF4-FFF2-40B4-BE49-F238E27FC236}">
                <a16:creationId xmlns:a16="http://schemas.microsoft.com/office/drawing/2014/main" id="{CD2F98F4-18FD-4793-9711-24A07F00F609}"/>
              </a:ext>
            </a:extLst>
          </p:cNvPr>
          <p:cNvSpPr/>
          <p:nvPr/>
        </p:nvSpPr>
        <p:spPr bwMode="auto">
          <a:xfrm>
            <a:off x="6947738" y="2833632"/>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30" name="正方形/長方形 29">
            <a:extLst>
              <a:ext uri="{FF2B5EF4-FFF2-40B4-BE49-F238E27FC236}">
                <a16:creationId xmlns:a16="http://schemas.microsoft.com/office/drawing/2014/main" id="{5C1B211D-DA3D-4F2E-957E-930C3F51CD47}"/>
              </a:ext>
            </a:extLst>
          </p:cNvPr>
          <p:cNvSpPr/>
          <p:nvPr/>
        </p:nvSpPr>
        <p:spPr bwMode="auto">
          <a:xfrm>
            <a:off x="6084440" y="2583510"/>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31" name="直線矢印コネクタ 30">
            <a:extLst>
              <a:ext uri="{FF2B5EF4-FFF2-40B4-BE49-F238E27FC236}">
                <a16:creationId xmlns:a16="http://schemas.microsoft.com/office/drawing/2014/main" id="{DE01B627-8034-47C5-A1E2-DAFBA029B369}"/>
              </a:ext>
            </a:extLst>
          </p:cNvPr>
          <p:cNvCxnSpPr>
            <a:cxnSpLocks/>
          </p:cNvCxnSpPr>
          <p:nvPr/>
        </p:nvCxnSpPr>
        <p:spPr bwMode="auto">
          <a:xfrm flipV="1">
            <a:off x="6656582" y="2150820"/>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2" name="テキスト ボックス 31">
            <a:extLst>
              <a:ext uri="{FF2B5EF4-FFF2-40B4-BE49-F238E27FC236}">
                <a16:creationId xmlns:a16="http://schemas.microsoft.com/office/drawing/2014/main" id="{1E38CBB7-416B-4818-B796-BCEBCDF4E640}"/>
              </a:ext>
            </a:extLst>
          </p:cNvPr>
          <p:cNvSpPr txBox="1"/>
          <p:nvPr/>
        </p:nvSpPr>
        <p:spPr>
          <a:xfrm>
            <a:off x="6822315" y="1885707"/>
            <a:ext cx="439544" cy="260008"/>
          </a:xfrm>
          <a:prstGeom prst="rect">
            <a:avLst/>
          </a:prstGeom>
          <a:solidFill>
            <a:schemeClr val="bg1"/>
          </a:solidFill>
          <a:ln>
            <a:noFill/>
          </a:ln>
        </p:spPr>
        <p:txBody>
          <a:bodyPr wrap="square" rtlCol="0">
            <a:spAutoFit/>
          </a:bodyPr>
          <a:lstStyle/>
          <a:p>
            <a:r>
              <a:rPr kumimoji="1" lang="en-US" altLang="ja-JP" dirty="0">
                <a:solidFill>
                  <a:srgbClr val="E60000"/>
                </a:solidFill>
              </a:rPr>
              <a:t>AAA</a:t>
            </a:r>
            <a:endParaRPr kumimoji="1" lang="ja-JP" altLang="en-US" dirty="0">
              <a:solidFill>
                <a:srgbClr val="E60000"/>
              </a:solidFill>
            </a:endParaRPr>
          </a:p>
        </p:txBody>
      </p:sp>
      <p:cxnSp>
        <p:nvCxnSpPr>
          <p:cNvPr id="33" name="直線矢印コネクタ 32">
            <a:extLst>
              <a:ext uri="{FF2B5EF4-FFF2-40B4-BE49-F238E27FC236}">
                <a16:creationId xmlns:a16="http://schemas.microsoft.com/office/drawing/2014/main" id="{40F414DC-C36F-4D1D-9492-B4DB1FC31BE0}"/>
              </a:ext>
            </a:extLst>
          </p:cNvPr>
          <p:cNvCxnSpPr/>
          <p:nvPr/>
        </p:nvCxnSpPr>
        <p:spPr bwMode="auto">
          <a:xfrm flipH="1">
            <a:off x="6672685" y="2308779"/>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4" name="楕円 33">
            <a:extLst>
              <a:ext uri="{FF2B5EF4-FFF2-40B4-BE49-F238E27FC236}">
                <a16:creationId xmlns:a16="http://schemas.microsoft.com/office/drawing/2014/main" id="{9D7CC1C9-900B-4EE8-8CDF-A0CAABD1EE23}"/>
              </a:ext>
            </a:extLst>
          </p:cNvPr>
          <p:cNvSpPr/>
          <p:nvPr/>
        </p:nvSpPr>
        <p:spPr bwMode="auto">
          <a:xfrm>
            <a:off x="6947738" y="2198329"/>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35" name="正方形/長方形 34">
            <a:extLst>
              <a:ext uri="{FF2B5EF4-FFF2-40B4-BE49-F238E27FC236}">
                <a16:creationId xmlns:a16="http://schemas.microsoft.com/office/drawing/2014/main" id="{DD74CA99-A82E-47E5-98B2-ACC9FDFE401A}"/>
              </a:ext>
            </a:extLst>
          </p:cNvPr>
          <p:cNvSpPr/>
          <p:nvPr/>
        </p:nvSpPr>
        <p:spPr bwMode="auto">
          <a:xfrm>
            <a:off x="6084440" y="1948207"/>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cxnSp>
        <p:nvCxnSpPr>
          <p:cNvPr id="36" name="直線矢印コネクタ 35">
            <a:extLst>
              <a:ext uri="{FF2B5EF4-FFF2-40B4-BE49-F238E27FC236}">
                <a16:creationId xmlns:a16="http://schemas.microsoft.com/office/drawing/2014/main" id="{0C230968-FB22-47B8-AD80-AA5561E888C0}"/>
              </a:ext>
            </a:extLst>
          </p:cNvPr>
          <p:cNvCxnSpPr>
            <a:cxnSpLocks/>
          </p:cNvCxnSpPr>
          <p:nvPr/>
        </p:nvCxnSpPr>
        <p:spPr bwMode="auto">
          <a:xfrm flipV="1">
            <a:off x="6656582" y="3405519"/>
            <a:ext cx="771009" cy="1"/>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7" name="テキスト ボックス 36">
            <a:extLst>
              <a:ext uri="{FF2B5EF4-FFF2-40B4-BE49-F238E27FC236}">
                <a16:creationId xmlns:a16="http://schemas.microsoft.com/office/drawing/2014/main" id="{AED14C78-4C02-467D-90F3-97B729EF390F}"/>
              </a:ext>
            </a:extLst>
          </p:cNvPr>
          <p:cNvSpPr txBox="1"/>
          <p:nvPr/>
        </p:nvSpPr>
        <p:spPr>
          <a:xfrm>
            <a:off x="6764067" y="3115006"/>
            <a:ext cx="581024" cy="260008"/>
          </a:xfrm>
          <a:prstGeom prst="rect">
            <a:avLst/>
          </a:prstGeom>
          <a:solidFill>
            <a:schemeClr val="bg1"/>
          </a:solidFill>
          <a:ln>
            <a:noFill/>
          </a:ln>
        </p:spPr>
        <p:txBody>
          <a:bodyPr wrap="square" rtlCol="0">
            <a:spAutoFit/>
          </a:bodyPr>
          <a:lstStyle/>
          <a:p>
            <a:r>
              <a:rPr kumimoji="1" lang="en-US" altLang="ja-JP" dirty="0">
                <a:solidFill>
                  <a:srgbClr val="E60000"/>
                </a:solidFill>
              </a:rPr>
              <a:t>CCC</a:t>
            </a:r>
            <a:endParaRPr kumimoji="1" lang="ja-JP" altLang="en-US" dirty="0">
              <a:solidFill>
                <a:srgbClr val="E60000"/>
              </a:solidFill>
            </a:endParaRPr>
          </a:p>
        </p:txBody>
      </p:sp>
      <p:cxnSp>
        <p:nvCxnSpPr>
          <p:cNvPr id="38" name="直線矢印コネクタ 37">
            <a:extLst>
              <a:ext uri="{FF2B5EF4-FFF2-40B4-BE49-F238E27FC236}">
                <a16:creationId xmlns:a16="http://schemas.microsoft.com/office/drawing/2014/main" id="{A4C24848-33F4-49E7-A664-880994DD5951}"/>
              </a:ext>
            </a:extLst>
          </p:cNvPr>
          <p:cNvCxnSpPr/>
          <p:nvPr/>
        </p:nvCxnSpPr>
        <p:spPr bwMode="auto">
          <a:xfrm flipH="1">
            <a:off x="6672685" y="3563478"/>
            <a:ext cx="771008"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9" name="楕円 38">
            <a:extLst>
              <a:ext uri="{FF2B5EF4-FFF2-40B4-BE49-F238E27FC236}">
                <a16:creationId xmlns:a16="http://schemas.microsoft.com/office/drawing/2014/main" id="{E024CE06-52B1-44D9-B68E-A361F8B44809}"/>
              </a:ext>
            </a:extLst>
          </p:cNvPr>
          <p:cNvSpPr/>
          <p:nvPr/>
        </p:nvSpPr>
        <p:spPr bwMode="auto">
          <a:xfrm>
            <a:off x="6947738" y="3453028"/>
            <a:ext cx="220900" cy="220900"/>
          </a:xfrm>
          <a:prstGeom prst="ellipse">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000" b="1" i="0" u="none" strike="noStrike" cap="none" normalizeH="0" baseline="0" dirty="0">
                <a:ln>
                  <a:noFill/>
                </a:ln>
                <a:solidFill>
                  <a:srgbClr val="E60000"/>
                </a:solidFill>
                <a:effectLst/>
                <a:latin typeface="Arial" charset="0"/>
                <a:ea typeface="ＭＳ Ｐゴシック" charset="-128"/>
              </a:rPr>
              <a:t>￥</a:t>
            </a:r>
          </a:p>
        </p:txBody>
      </p:sp>
      <p:sp>
        <p:nvSpPr>
          <p:cNvPr id="40" name="正方形/長方形 39">
            <a:extLst>
              <a:ext uri="{FF2B5EF4-FFF2-40B4-BE49-F238E27FC236}">
                <a16:creationId xmlns:a16="http://schemas.microsoft.com/office/drawing/2014/main" id="{F1F9079F-F940-43AE-9BC5-4A23FA26084A}"/>
              </a:ext>
            </a:extLst>
          </p:cNvPr>
          <p:cNvSpPr/>
          <p:nvPr/>
        </p:nvSpPr>
        <p:spPr bwMode="auto">
          <a:xfrm>
            <a:off x="6084440" y="3202906"/>
            <a:ext cx="581025" cy="554614"/>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en-US" altLang="ja-JP" dirty="0">
                <a:solidFill>
                  <a:srgbClr val="E60000"/>
                </a:solidFill>
              </a:rPr>
              <a:t>XXX</a:t>
            </a:r>
            <a:endParaRPr kumimoji="1" lang="ja-JP" altLang="en-US" sz="1000" b="0" i="0" u="none" strike="noStrike" cap="none" normalizeH="0" baseline="0" dirty="0">
              <a:ln>
                <a:noFill/>
              </a:ln>
              <a:solidFill>
                <a:srgbClr val="E60000"/>
              </a:solidFill>
              <a:effectLst/>
              <a:latin typeface="Arial" charset="0"/>
              <a:ea typeface="ＭＳ Ｐゴシック" charset="-128"/>
            </a:endParaRPr>
          </a:p>
        </p:txBody>
      </p:sp>
      <p:sp>
        <p:nvSpPr>
          <p:cNvPr id="2" name="正方形/長方形 1"/>
          <p:cNvSpPr/>
          <p:nvPr/>
        </p:nvSpPr>
        <p:spPr bwMode="auto">
          <a:xfrm>
            <a:off x="729124" y="3839940"/>
            <a:ext cx="4509247"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dirty="0">
                <a:solidFill>
                  <a:srgbClr val="FFFFFF"/>
                </a:solidFill>
              </a:rPr>
              <a:t>特に、どのような仕組みでお金、モノ・サービス、情報が流れているか記載ください</a:t>
            </a:r>
          </a:p>
        </p:txBody>
      </p:sp>
      <p:sp>
        <p:nvSpPr>
          <p:cNvPr id="45" name="正方形/長方形 44"/>
          <p:cNvSpPr/>
          <p:nvPr/>
        </p:nvSpPr>
        <p:spPr bwMode="auto">
          <a:xfrm>
            <a:off x="6374952" y="3854955"/>
            <a:ext cx="2772708" cy="284400"/>
          </a:xfrm>
          <a:prstGeom prst="rect">
            <a:avLst/>
          </a:prstGeom>
          <a:solidFill>
            <a:schemeClr val="accent2"/>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r>
              <a:rPr lang="ja-JP" altLang="en-US" u="sng" dirty="0">
                <a:solidFill>
                  <a:srgbClr val="FFFFFF"/>
                </a:solidFill>
              </a:rPr>
              <a:t>図や既存の資料を添付いただいても構いません</a:t>
            </a:r>
          </a:p>
        </p:txBody>
      </p:sp>
      <p:sp>
        <p:nvSpPr>
          <p:cNvPr id="3" name="正方形/長方形 2">
            <a:extLst>
              <a:ext uri="{FF2B5EF4-FFF2-40B4-BE49-F238E27FC236}">
                <a16:creationId xmlns:a16="http://schemas.microsoft.com/office/drawing/2014/main" id="{8C60CFEF-B954-6711-FA40-5515290F0F44}"/>
              </a:ext>
            </a:extLst>
          </p:cNvPr>
          <p:cNvSpPr/>
          <p:nvPr/>
        </p:nvSpPr>
        <p:spPr bwMode="auto">
          <a:xfrm>
            <a:off x="7777424" y="186813"/>
            <a:ext cx="1712651"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】2.</a:t>
            </a:r>
            <a:r>
              <a:rPr lang="ja-JP" altLang="en-US" dirty="0"/>
              <a:t>市場性・成長性</a:t>
            </a:r>
            <a:endParaRPr kumimoji="1" lang="ja-JP" altLang="en-US" sz="1000" b="0" i="0" u="none" strike="noStrike" cap="none" normalizeH="0" baseline="0" dirty="0">
              <a:ln>
                <a:noFill/>
              </a:ln>
              <a:solidFill>
                <a:srgbClr val="000000"/>
              </a:solidFill>
              <a:effectLst/>
              <a:highlight>
                <a:srgbClr val="00FF00"/>
              </a:highlight>
              <a:latin typeface="Arial" charset="0"/>
              <a:ea typeface="ＭＳ Ｐゴシック" charset="-128"/>
            </a:endParaRPr>
          </a:p>
        </p:txBody>
      </p:sp>
    </p:spTree>
    <p:extLst>
      <p:ext uri="{BB962C8B-B14F-4D97-AF65-F5344CB8AC3E}">
        <p14:creationId xmlns:p14="http://schemas.microsoft.com/office/powerpoint/2010/main" val="1633687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393700" y="652109"/>
            <a:ext cx="9359900" cy="307777"/>
          </a:xfrm>
        </p:spPr>
        <p:txBody>
          <a:bodyPr wrap="square">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：ドローンの独自性・新規性・競争優位性（</a:t>
            </a:r>
            <a:r>
              <a:rPr lang="en-US" altLang="ja-JP" dirty="0">
                <a:solidFill>
                  <a:schemeClr val="tx1"/>
                </a:solidFill>
                <a:latin typeface="Arial" panose="020B0604020202020204" pitchFamily="34" charset="0"/>
                <a:ea typeface="ＭＳ Ｐゴシック" panose="020B0600070205080204" pitchFamily="50" charset="-128"/>
              </a:rPr>
              <a:t>1</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21" name="Rectangle 3">
            <a:extLst>
              <a:ext uri="{FF2B5EF4-FFF2-40B4-BE49-F238E27FC236}">
                <a16:creationId xmlns:a16="http://schemas.microsoft.com/office/drawing/2014/main" id="{479C64DE-B438-429A-9E0A-7CB035CCF4CE}"/>
              </a:ext>
            </a:extLst>
          </p:cNvPr>
          <p:cNvSpPr txBox="1">
            <a:spLocks noChangeArrowheads="1"/>
          </p:cNvSpPr>
          <p:nvPr/>
        </p:nvSpPr>
        <p:spPr bwMode="auto">
          <a:xfrm>
            <a:off x="419100" y="1200293"/>
            <a:ext cx="9064625" cy="4228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a:t>
            </a:r>
            <a:r>
              <a:rPr lang="ja-JP" altLang="en-US" sz="1200" kern="0" dirty="0">
                <a:solidFill>
                  <a:schemeClr val="tx1"/>
                </a:solidFill>
                <a:latin typeface="Arial" panose="020B0604020202020204" pitchFamily="34" charset="0"/>
                <a:ea typeface="ＭＳ Ｐゴシック" panose="020B0600070205080204" pitchFamily="50" charset="-128"/>
              </a:rPr>
              <a:t>の独自性・新規性を</a:t>
            </a:r>
            <a:r>
              <a:rPr lang="ja-JP" altLang="en-US" sz="1200" b="1" u="sng" kern="0" dirty="0">
                <a:solidFill>
                  <a:schemeClr val="tx1"/>
                </a:solidFill>
              </a:rPr>
              <a:t>簡潔に記載してください</a:t>
            </a:r>
            <a:r>
              <a:rPr lang="ja-JP" altLang="en-US" sz="1200" kern="0" dirty="0">
                <a:solidFill>
                  <a:schemeClr val="tx1"/>
                </a:solidFill>
              </a:rPr>
              <a:t>。</a:t>
            </a:r>
            <a:endParaRPr lang="en-US" altLang="ja-JP" sz="1200" kern="0" dirty="0">
              <a:solidFill>
                <a:schemeClr val="tx1"/>
              </a:solidFill>
            </a:endParaRPr>
          </a:p>
          <a:p>
            <a:pPr marL="0" indent="0" eaLnBrk="1" hangingPunct="1">
              <a:spcBef>
                <a:spcPct val="0"/>
              </a:spcBef>
              <a:buClr>
                <a:srgbClr val="5A5A5A"/>
              </a:buClr>
              <a:buSzPct val="100000"/>
              <a:buNone/>
            </a:pP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sp>
        <p:nvSpPr>
          <p:cNvPr id="7" name="正方形/長方形 6">
            <a:extLst>
              <a:ext uri="{FF2B5EF4-FFF2-40B4-BE49-F238E27FC236}">
                <a16:creationId xmlns:a16="http://schemas.microsoft.com/office/drawing/2014/main" id="{BD311E8B-8DBD-C3EE-E097-62C55FD518DC}"/>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
        <p:nvSpPr>
          <p:cNvPr id="9" name="正方形/長方形 8">
            <a:extLst>
              <a:ext uri="{FF2B5EF4-FFF2-40B4-BE49-F238E27FC236}">
                <a16:creationId xmlns:a16="http://schemas.microsoft.com/office/drawing/2014/main" id="{8C17C581-7C25-4A53-DB00-F663092CEC58}"/>
              </a:ext>
            </a:extLst>
          </p:cNvPr>
          <p:cNvSpPr/>
          <p:nvPr/>
        </p:nvSpPr>
        <p:spPr bwMode="auto">
          <a:xfrm>
            <a:off x="419100"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rgbClr val="FF0000"/>
                </a:solidFill>
              </a:rPr>
              <a:t>製品・サービスの仕様・機能面での独自性・新規性を</a:t>
            </a:r>
            <a:endParaRPr lang="en-US" altLang="ja-JP" sz="1100" dirty="0">
              <a:solidFill>
                <a:srgbClr val="FF0000"/>
              </a:solidFill>
            </a:endParaRPr>
          </a:p>
          <a:p>
            <a:r>
              <a:rPr lang="ja-JP" altLang="en-US" sz="1100" dirty="0">
                <a:solidFill>
                  <a:srgbClr val="FF0000"/>
                </a:solidFill>
              </a:rPr>
              <a:t>分かりやすく図示してください。</a:t>
            </a:r>
          </a:p>
        </p:txBody>
      </p:sp>
      <p:graphicFrame>
        <p:nvGraphicFramePr>
          <p:cNvPr id="2" name="表 1">
            <a:extLst>
              <a:ext uri="{FF2B5EF4-FFF2-40B4-BE49-F238E27FC236}">
                <a16:creationId xmlns:a16="http://schemas.microsoft.com/office/drawing/2014/main" id="{72EBFCE9-82BC-C1C5-DA66-07A1290F4951}"/>
              </a:ext>
            </a:extLst>
          </p:cNvPr>
          <p:cNvGraphicFramePr>
            <a:graphicFrameLocks noGrp="1"/>
          </p:cNvGraphicFramePr>
          <p:nvPr>
            <p:extLst>
              <p:ext uri="{D42A27DB-BD31-4B8C-83A1-F6EECF244321}">
                <p14:modId xmlns:p14="http://schemas.microsoft.com/office/powerpoint/2010/main" val="479525366"/>
              </p:ext>
            </p:extLst>
          </p:nvPr>
        </p:nvGraphicFramePr>
        <p:xfrm>
          <a:off x="419099" y="1474252"/>
          <a:ext cx="9070976" cy="18785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939274">
                <a:tc>
                  <a:txBody>
                    <a:bodyPr/>
                    <a:lstStyle/>
                    <a:p>
                      <a:r>
                        <a:rPr kumimoji="1" lang="ja-JP" altLang="en-US" sz="1200" dirty="0"/>
                        <a:t>ドローン、ドローンサービスの独自性・新規性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記入例：当社が構想するドローンを活用した○○サービスは、既存事業と比較して、○○という点で独自性・新規性を有している。また、既存技術</a:t>
                      </a:r>
                      <a:r>
                        <a:rPr kumimoji="1" lang="en-US" altLang="ja-JP" sz="900" dirty="0">
                          <a:solidFill>
                            <a:srgbClr val="FF0000"/>
                          </a:solidFill>
                        </a:rPr>
                        <a:t>/</a:t>
                      </a:r>
                      <a:r>
                        <a:rPr kumimoji="1" lang="ja-JP" altLang="en-US" sz="900" dirty="0">
                          <a:solidFill>
                            <a:srgbClr val="FF0000"/>
                          </a:solidFill>
                        </a:rPr>
                        <a:t>製品・サービスと比較して、○○という点で独自性・新規性を有している。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939274">
                <a:tc>
                  <a:txBody>
                    <a:bodyPr/>
                    <a:lstStyle/>
                    <a:p>
                      <a:r>
                        <a:rPr kumimoji="1" lang="ja-JP" altLang="en-US" sz="1200" dirty="0"/>
                        <a:t>独自性・新規性が</a:t>
                      </a:r>
                      <a:endParaRPr kumimoji="1" lang="en-US" altLang="ja-JP" sz="1200" dirty="0"/>
                    </a:p>
                    <a:p>
                      <a:r>
                        <a:rPr kumimoji="1" lang="ja-JP" altLang="en-US" sz="1200" dirty="0"/>
                        <a:t>ターゲットユーザーに</a:t>
                      </a:r>
                      <a:endParaRPr kumimoji="1" lang="en-US" altLang="ja-JP" sz="1200" dirty="0"/>
                    </a:p>
                    <a:p>
                      <a:r>
                        <a:rPr kumimoji="1" lang="ja-JP" altLang="en-US" sz="1200" dirty="0"/>
                        <a:t>もたらす価値</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記入例：ユーザーが○○の作業を行う際、既存製品には○○の機能がないため、作業時間のロスが発生することが少なくない。○○の独自性・新規性はこうした作業時間のロスを解消するものである。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rgbClr val="FF0000"/>
                        </a:solidFill>
                      </a:endParaRPr>
                    </a:p>
                  </a:txBody>
                  <a:tcPr/>
                </a:tc>
                <a:extLst>
                  <a:ext uri="{0D108BD9-81ED-4DB2-BD59-A6C34878D82A}">
                    <a16:rowId xmlns:a16="http://schemas.microsoft.com/office/drawing/2014/main" val="3581228986"/>
                  </a:ext>
                </a:extLst>
              </a:tr>
            </a:tbl>
          </a:graphicData>
        </a:graphic>
      </p:graphicFrame>
      <p:sp>
        <p:nvSpPr>
          <p:cNvPr id="3" name="正方形/長方形 2">
            <a:extLst>
              <a:ext uri="{FF2B5EF4-FFF2-40B4-BE49-F238E27FC236}">
                <a16:creationId xmlns:a16="http://schemas.microsoft.com/office/drawing/2014/main" id="{9D4458D2-523E-A7EF-3946-72E83530E487}"/>
              </a:ext>
            </a:extLst>
          </p:cNvPr>
          <p:cNvSpPr/>
          <p:nvPr/>
        </p:nvSpPr>
        <p:spPr bwMode="auto">
          <a:xfrm>
            <a:off x="5197475" y="3505200"/>
            <a:ext cx="4292600" cy="2920999"/>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rgbClr val="FF0000"/>
                </a:solidFill>
              </a:rPr>
              <a:t>製品・サービスの独自性・新規性が</a:t>
            </a:r>
            <a:endParaRPr lang="en-US" altLang="ja-JP" sz="1100" dirty="0">
              <a:solidFill>
                <a:srgbClr val="FF0000"/>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rgbClr val="FF0000"/>
                </a:solidFill>
              </a:rPr>
              <a:t>どのようなユースケースにおいて価値をもたらすか</a:t>
            </a:r>
            <a:endParaRPr lang="en-US" altLang="ja-JP" sz="1100" dirty="0">
              <a:solidFill>
                <a:srgbClr val="FF0000"/>
              </a:solidFill>
            </a:endParaRPr>
          </a:p>
          <a:p>
            <a:r>
              <a:rPr lang="ja-JP" altLang="en-US" sz="1100" dirty="0">
                <a:solidFill>
                  <a:srgbClr val="FF0000"/>
                </a:solidFill>
              </a:rPr>
              <a:t>分かりやすく図示してください。</a:t>
            </a:r>
          </a:p>
        </p:txBody>
      </p:sp>
    </p:spTree>
    <p:extLst>
      <p:ext uri="{BB962C8B-B14F-4D97-AF65-F5344CB8AC3E}">
        <p14:creationId xmlns:p14="http://schemas.microsoft.com/office/powerpoint/2010/main" val="2381880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7E747-8F49-4A39-7677-679FAC3EC866}"/>
            </a:ext>
          </a:extLst>
        </p:cNvPr>
        <p:cNvGrpSpPr/>
        <p:nvPr/>
      </p:nvGrpSpPr>
      <p:grpSpPr>
        <a:xfrm>
          <a:off x="0" y="0"/>
          <a:ext cx="0" cy="0"/>
          <a:chOff x="0" y="0"/>
          <a:chExt cx="0" cy="0"/>
        </a:xfrm>
      </p:grpSpPr>
      <p:sp>
        <p:nvSpPr>
          <p:cNvPr id="9219" name="Rectangle 2">
            <a:extLst>
              <a:ext uri="{FF2B5EF4-FFF2-40B4-BE49-F238E27FC236}">
                <a16:creationId xmlns:a16="http://schemas.microsoft.com/office/drawing/2014/main" id="{F787E465-C0E7-6624-B151-72BF44A142CB}"/>
              </a:ext>
            </a:extLst>
          </p:cNvPr>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3</a:t>
            </a:r>
            <a:r>
              <a:rPr lang="ja-JP" altLang="en-US" dirty="0">
                <a:solidFill>
                  <a:schemeClr val="tx1"/>
                </a:solidFill>
                <a:latin typeface="Arial" panose="020B0604020202020204" pitchFamily="34" charset="0"/>
                <a:ea typeface="ＭＳ Ｐゴシック" panose="020B0600070205080204" pitchFamily="50" charset="-128"/>
              </a:rPr>
              <a:t>：ドローンの独自性・新規性・競争優位性（</a:t>
            </a:r>
            <a:r>
              <a:rPr lang="en-US" altLang="ja-JP" dirty="0">
                <a:solidFill>
                  <a:schemeClr val="tx1"/>
                </a:solidFill>
                <a:latin typeface="Arial" panose="020B0604020202020204" pitchFamily="34" charset="0"/>
                <a:ea typeface="ＭＳ Ｐゴシック" panose="020B0600070205080204" pitchFamily="50" charset="-128"/>
              </a:rPr>
              <a:t>2</a:t>
            </a:r>
            <a:r>
              <a:rPr lang="ja-JP" altLang="en-US" dirty="0">
                <a:solidFill>
                  <a:schemeClr val="tx1"/>
                </a:solidFill>
                <a:latin typeface="Arial" panose="020B0604020202020204" pitchFamily="34" charset="0"/>
                <a:ea typeface="ＭＳ Ｐゴシック" panose="020B0600070205080204" pitchFamily="50" charset="-128"/>
              </a:rPr>
              <a:t>）</a:t>
            </a:r>
            <a:endParaRPr lang="en-US" altLang="ja-JP" dirty="0">
              <a:latin typeface="Arial" panose="020B0604020202020204" pitchFamily="34" charset="0"/>
              <a:ea typeface="ＭＳ Ｐゴシック" panose="020B0600070205080204" pitchFamily="50" charset="-128"/>
            </a:endParaRPr>
          </a:p>
        </p:txBody>
      </p:sp>
      <p:sp>
        <p:nvSpPr>
          <p:cNvPr id="2" name="Rectangle 3">
            <a:extLst>
              <a:ext uri="{FF2B5EF4-FFF2-40B4-BE49-F238E27FC236}">
                <a16:creationId xmlns:a16="http://schemas.microsoft.com/office/drawing/2014/main" id="{3BE1029A-BACC-7E56-0321-B260785E3995}"/>
              </a:ext>
            </a:extLst>
          </p:cNvPr>
          <p:cNvSpPr txBox="1">
            <a:spLocks noChangeArrowheads="1"/>
          </p:cNvSpPr>
          <p:nvPr/>
        </p:nvSpPr>
        <p:spPr bwMode="auto">
          <a:xfrm>
            <a:off x="419100" y="1197577"/>
            <a:ext cx="9187016" cy="1996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None/>
            </a:pPr>
            <a:r>
              <a:rPr lang="ja-JP" altLang="en-US" sz="1200" kern="0" dirty="0">
                <a:solidFill>
                  <a:schemeClr val="tx1"/>
                </a:solidFill>
              </a:rPr>
              <a:t>本事業を通じて開発するドローンあるいはドローンサービスを中核とした貴社ビジネス</a:t>
            </a:r>
            <a:r>
              <a:rPr lang="ja-JP" altLang="en-US" sz="1200" kern="0" dirty="0">
                <a:solidFill>
                  <a:schemeClr val="tx1"/>
                </a:solidFill>
                <a:latin typeface="Arial" panose="020B0604020202020204" pitchFamily="34" charset="0"/>
                <a:ea typeface="ＭＳ Ｐゴシック" panose="020B0600070205080204" pitchFamily="50" charset="-128"/>
              </a:rPr>
              <a:t>の「</a:t>
            </a:r>
            <a:r>
              <a:rPr lang="ja-JP" altLang="en-US" sz="1200" kern="0" dirty="0">
                <a:solidFill>
                  <a:schemeClr val="tx1"/>
                </a:solidFill>
              </a:rPr>
              <a:t>競争優位性」</a:t>
            </a:r>
            <a:r>
              <a:rPr lang="ja-JP" altLang="en-US" sz="1200" kern="0" dirty="0">
                <a:solidFill>
                  <a:schemeClr val="tx1"/>
                </a:solidFill>
                <a:latin typeface="Arial" panose="020B0604020202020204" pitchFamily="34" charset="0"/>
                <a:ea typeface="ＭＳ Ｐゴシック" panose="020B0600070205080204" pitchFamily="50" charset="-128"/>
              </a:rPr>
              <a:t>について、</a:t>
            </a:r>
            <a:r>
              <a:rPr lang="ja-JP" altLang="en-US" sz="1200" b="1" u="sng" kern="0" dirty="0">
                <a:solidFill>
                  <a:schemeClr val="tx1"/>
                </a:solidFill>
              </a:rPr>
              <a:t>簡潔に記載してください</a:t>
            </a:r>
            <a:r>
              <a:rPr lang="ja-JP" altLang="en-US" sz="1200" kern="0" dirty="0">
                <a:solidFill>
                  <a:schemeClr val="tx1"/>
                </a:solidFill>
              </a:rPr>
              <a:t>。</a:t>
            </a:r>
            <a:endParaRPr lang="ja-JP" altLang="en-US" sz="1200" kern="0" dirty="0">
              <a:solidFill>
                <a:schemeClr val="tx1"/>
              </a:solidFill>
              <a:latin typeface="Arial" panose="020B0604020202020204" pitchFamily="34" charset="0"/>
              <a:ea typeface="ＭＳ Ｐゴシック" panose="020B0600070205080204" pitchFamily="50" charset="-128"/>
            </a:endParaRPr>
          </a:p>
        </p:txBody>
      </p:sp>
      <p:graphicFrame>
        <p:nvGraphicFramePr>
          <p:cNvPr id="7" name="表 6">
            <a:extLst>
              <a:ext uri="{FF2B5EF4-FFF2-40B4-BE49-F238E27FC236}">
                <a16:creationId xmlns:a16="http://schemas.microsoft.com/office/drawing/2014/main" id="{2FE1036C-8EC5-2A97-EB3F-71DF0CF07AB2}"/>
              </a:ext>
            </a:extLst>
          </p:cNvPr>
          <p:cNvGraphicFramePr>
            <a:graphicFrameLocks noGrp="1"/>
          </p:cNvGraphicFramePr>
          <p:nvPr>
            <p:extLst>
              <p:ext uri="{D42A27DB-BD31-4B8C-83A1-F6EECF244321}">
                <p14:modId xmlns:p14="http://schemas.microsoft.com/office/powerpoint/2010/main" val="880465764"/>
              </p:ext>
            </p:extLst>
          </p:nvPr>
        </p:nvGraphicFramePr>
        <p:xfrm>
          <a:off x="419099" y="1574876"/>
          <a:ext cx="9070976" cy="4253448"/>
        </p:xfrm>
        <a:graphic>
          <a:graphicData uri="http://schemas.openxmlformats.org/drawingml/2006/table">
            <a:tbl>
              <a:tblPr firstCol="1">
                <a:tableStyleId>{93296810-A885-4BE3-A3E7-6D5BEEA58F35}</a:tableStyleId>
              </a:tblPr>
              <a:tblGrid>
                <a:gridCol w="1891482">
                  <a:extLst>
                    <a:ext uri="{9D8B030D-6E8A-4147-A177-3AD203B41FA5}">
                      <a16:colId xmlns:a16="http://schemas.microsoft.com/office/drawing/2014/main" val="444716480"/>
                    </a:ext>
                  </a:extLst>
                </a:gridCol>
                <a:gridCol w="7179494">
                  <a:extLst>
                    <a:ext uri="{9D8B030D-6E8A-4147-A177-3AD203B41FA5}">
                      <a16:colId xmlns:a16="http://schemas.microsoft.com/office/drawing/2014/main" val="4016088005"/>
                    </a:ext>
                  </a:extLst>
                </a:gridCol>
              </a:tblGrid>
              <a:tr h="1417816">
                <a:tc>
                  <a:txBody>
                    <a:bodyPr/>
                    <a:lstStyle/>
                    <a:p>
                      <a:r>
                        <a:rPr kumimoji="1" lang="ja-JP" altLang="en-US" sz="1200" dirty="0"/>
                        <a:t>競合企業、競合製品</a:t>
                      </a:r>
                      <a:br>
                        <a:rPr kumimoji="1" lang="en-US" altLang="ja-JP" sz="1200" dirty="0"/>
                      </a:br>
                      <a:r>
                        <a:rPr kumimoji="1" lang="ja-JP" altLang="en-US" sz="1200" dirty="0"/>
                        <a:t>・サービスに関する認識</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記入例：○○（競合企業）は、○○業界に対する○○サービスの提供事業を展開しており、当社サービスとは、機能面（○○業務の業務効率化の支援）で競合する。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045517905"/>
                  </a:ext>
                </a:extLst>
              </a:tr>
              <a:tr h="1417816">
                <a:tc>
                  <a:txBody>
                    <a:bodyPr/>
                    <a:lstStyle/>
                    <a:p>
                      <a:r>
                        <a:rPr kumimoji="1" lang="ja-JP" altLang="en-US" sz="1200" dirty="0"/>
                        <a:t>自社の技術的な優位性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記入例：既存技術</a:t>
                      </a:r>
                      <a:r>
                        <a:rPr kumimoji="1" lang="en-US" altLang="ja-JP" sz="900" dirty="0">
                          <a:solidFill>
                            <a:srgbClr val="FF0000"/>
                          </a:solidFill>
                        </a:rPr>
                        <a:t>/</a:t>
                      </a:r>
                      <a:r>
                        <a:rPr kumimoji="1" lang="ja-JP" altLang="en-US" sz="900" dirty="0">
                          <a:solidFill>
                            <a:srgbClr val="FF0000"/>
                          </a:solidFill>
                        </a:rPr>
                        <a:t>製品及び競合他社が有する製品・サービスと比較して、当社が構想中の製品は○○、○○という点で優位性を有している。また、当社は日本及び○○で○○に関する特許を○件取得しており、模倣の排除にも取り組んでい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3581228986"/>
                  </a:ext>
                </a:extLst>
              </a:tr>
              <a:tr h="1417816">
                <a:tc>
                  <a:txBody>
                    <a:bodyPr/>
                    <a:lstStyle/>
                    <a:p>
                      <a:r>
                        <a:rPr kumimoji="1" lang="ja-JP" altLang="en-US" sz="1200" dirty="0"/>
                        <a:t>自社の営業・販売面の</a:t>
                      </a:r>
                      <a:endParaRPr kumimoji="1" lang="en-US" altLang="ja-JP" sz="1200" dirty="0"/>
                    </a:p>
                    <a:p>
                      <a:r>
                        <a:rPr kumimoji="1" lang="ja-JP" altLang="en-US" sz="1200" dirty="0"/>
                        <a:t>優位性</a:t>
                      </a:r>
                      <a:endParaRPr kumimoji="1" lang="en-US" altLang="ja-JP" sz="1200" dirty="0"/>
                    </a:p>
                  </a:txBody>
                  <a:tcPr anchor="ctr"/>
                </a:tc>
                <a:tc>
                  <a:txBody>
                    <a:bodyPr/>
                    <a:lstStyle/>
                    <a:p>
                      <a:pPr marL="0" indent="0">
                        <a:spcAft>
                          <a:spcPts val="600"/>
                        </a:spcAft>
                        <a:buFont typeface="Wingdings" panose="05000000000000000000" pitchFamily="2" charset="2"/>
                        <a:buNone/>
                      </a:pPr>
                      <a:r>
                        <a:rPr kumimoji="1" lang="ja-JP" altLang="en-US" sz="900" dirty="0">
                          <a:solidFill>
                            <a:srgbClr val="FF0000"/>
                          </a:solidFill>
                        </a:rPr>
                        <a:t>記入例：当社が構想するドローンを活用した○○サービスは、既存事業及び競合他社の事業と比較して、価格戦略の観点で○○の優位性を有している。また、サービス提供に関する○○の点でも優位性を有している。こうしたサービス提供モデルは、○○業界のターゲットユーザーの○○の特徴を踏まえたものであり、ユーザーのニーズに適うものである。</a:t>
                      </a:r>
                      <a:endParaRPr kumimoji="1" lang="en-US" altLang="ja-JP" sz="900" dirty="0">
                        <a:solidFill>
                          <a:srgbClr val="FF0000"/>
                        </a:solidFill>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200" dirty="0">
                          <a:solidFill>
                            <a:schemeClr val="tx1"/>
                          </a:solidFill>
                        </a:rPr>
                        <a:t>XXXXXX</a:t>
                      </a:r>
                      <a:endParaRPr kumimoji="1" lang="ja-JP" altLang="en-US" sz="1200" dirty="0">
                        <a:solidFill>
                          <a:schemeClr val="tx1"/>
                        </a:solidFill>
                      </a:endParaRPr>
                    </a:p>
                  </a:txBody>
                  <a:tcPr/>
                </a:tc>
                <a:extLst>
                  <a:ext uri="{0D108BD9-81ED-4DB2-BD59-A6C34878D82A}">
                    <a16:rowId xmlns:a16="http://schemas.microsoft.com/office/drawing/2014/main" val="2975398286"/>
                  </a:ext>
                </a:extLst>
              </a:tr>
            </a:tbl>
          </a:graphicData>
        </a:graphic>
      </p:graphicFrame>
      <p:sp>
        <p:nvSpPr>
          <p:cNvPr id="3" name="正方形/長方形 2">
            <a:extLst>
              <a:ext uri="{FF2B5EF4-FFF2-40B4-BE49-F238E27FC236}">
                <a16:creationId xmlns:a16="http://schemas.microsoft.com/office/drawing/2014/main" id="{8A674B2F-415E-70C3-05C6-280B1CDD309E}"/>
              </a:ext>
            </a:extLst>
          </p:cNvPr>
          <p:cNvSpPr/>
          <p:nvPr/>
        </p:nvSpPr>
        <p:spPr bwMode="auto">
          <a:xfrm>
            <a:off x="7094136" y="186813"/>
            <a:ext cx="2395939" cy="247561"/>
          </a:xfrm>
          <a:prstGeom prst="rect">
            <a:avLst/>
          </a:prstGeom>
          <a:noFill/>
          <a:ln w="12700" cap="flat" cmpd="sng" algn="ctr">
            <a:solidFill>
              <a:schemeClr val="tx1">
                <a:lumMod val="65000"/>
                <a:lumOff val="35000"/>
              </a:schemeClr>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en-US" altLang="ja-JP" dirty="0"/>
              <a:t> 【</a:t>
            </a:r>
            <a:r>
              <a:rPr lang="ja-JP" altLang="en-US" dirty="0"/>
              <a:t>評価基準</a:t>
            </a:r>
            <a:r>
              <a:rPr lang="en-US" altLang="ja-JP" dirty="0"/>
              <a:t>】3</a:t>
            </a:r>
            <a:r>
              <a:rPr kumimoji="1" lang="en-US" altLang="ja-JP" sz="1000" b="0" i="0" u="none" strike="noStrike" cap="none" normalizeH="0" baseline="0" dirty="0">
                <a:ln>
                  <a:noFill/>
                </a:ln>
                <a:solidFill>
                  <a:srgbClr val="000000"/>
                </a:solidFill>
                <a:effectLst/>
                <a:latin typeface="Arial" charset="0"/>
                <a:ea typeface="ＭＳ Ｐゴシック" charset="-128"/>
              </a:rPr>
              <a:t>.</a:t>
            </a:r>
            <a:r>
              <a:rPr kumimoji="1" lang="ja-JP" altLang="en-US" sz="1000" b="0" i="0" u="none" strike="noStrike" cap="none" normalizeH="0" baseline="0" dirty="0">
                <a:ln>
                  <a:noFill/>
                </a:ln>
                <a:solidFill>
                  <a:srgbClr val="000000"/>
                </a:solidFill>
                <a:effectLst/>
                <a:latin typeface="Arial" charset="0"/>
                <a:ea typeface="ＭＳ Ｐゴシック" charset="-128"/>
              </a:rPr>
              <a:t>独自性・新規性・競争優位性</a:t>
            </a:r>
          </a:p>
        </p:txBody>
      </p:sp>
    </p:spTree>
    <p:extLst>
      <p:ext uri="{BB962C8B-B14F-4D97-AF65-F5344CB8AC3E}">
        <p14:creationId xmlns:p14="http://schemas.microsoft.com/office/powerpoint/2010/main" val="1211599965"/>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5012</Words>
  <Application>Microsoft Office PowerPoint</Application>
  <PresentationFormat>A4 210 x 297 mm</PresentationFormat>
  <Paragraphs>393</Paragraphs>
  <Slides>24</Slides>
  <Notes>13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24</vt:i4>
      </vt:variant>
    </vt:vector>
  </HeadingPairs>
  <TitlesOfParts>
    <vt:vector size="30" baseType="lpstr">
      <vt:lpstr>ＭＳ Ｐゴシック</vt:lpstr>
      <vt:lpstr>ＭＳ Ｐ明朝</vt:lpstr>
      <vt:lpstr>Arial</vt:lpstr>
      <vt:lpstr>Times New Roman</vt:lpstr>
      <vt:lpstr>Wingdings</vt:lpstr>
      <vt:lpstr>1_新しいﾌﾟﾚｾﾞﾝﾃｰｼｮﾝ</vt:lpstr>
      <vt:lpstr>令和８年度ロボット実装促進センター　 ＜ドローン開発支援事業＞  プロジェクト内容説明書</vt:lpstr>
      <vt:lpstr>応募内容について</vt:lpstr>
      <vt:lpstr>1：ドローンを通じて解決を目指す社会課題</vt:lpstr>
      <vt:lpstr>2-1：ターゲットとする市場・ユーザー、提供価値（1）</vt:lpstr>
      <vt:lpstr>2-1：ターゲットとする市場・ユーザー、提供価値（2）</vt:lpstr>
      <vt:lpstr>2-2：事業の市場規模、市場開拓の戦略（1）</vt:lpstr>
      <vt:lpstr>2-2：事業の市場規模、市場開拓の戦略（2）</vt:lpstr>
      <vt:lpstr>3：ドローンの独自性・新規性・競争優位性（1）</vt:lpstr>
      <vt:lpstr>3：ドローンの独自性・新規性・競争優位性（2）</vt:lpstr>
      <vt:lpstr>4-1：実施スケジュール（1）</vt:lpstr>
      <vt:lpstr>4-1：実施スケジュール（2）</vt:lpstr>
      <vt:lpstr>4-2：事業の実施体制</vt:lpstr>
      <vt:lpstr>5-1：県内ドローン産業への波及効果、ドローン利活用社会の推進への貢献</vt:lpstr>
      <vt:lpstr>5-2：県内企業との具体的な連携予定</vt:lpstr>
      <vt:lpstr>本事業で取り組む開発プロジェクト</vt:lpstr>
      <vt:lpstr>6-1：開発するドローンの概要</vt:lpstr>
      <vt:lpstr>6-2：開発するドローンの詳細</vt:lpstr>
      <vt:lpstr>7-1．開発項目の内容</vt:lpstr>
      <vt:lpstr>7-2．開発項目の内容（詳細）</vt:lpstr>
      <vt:lpstr>８．性能・動作検証の内容</vt:lpstr>
      <vt:lpstr>９．開発プロジェクトの実施体制</vt:lpstr>
      <vt:lpstr>10．開発プロジェクトの実施スケジュール</vt:lpstr>
      <vt:lpstr>11．開発プロジェクトの経費</vt:lpstr>
      <vt:lpstr>12：補足資料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2024-07-24T23:57:16Z</dcterms:created>
  <dcterms:modified xsi:type="dcterms:W3CDTF">2026-05-22T01:24:13Z</dcterms:modified>
</cp:coreProperties>
</file>