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5"/>
  </p:notesMasterIdLst>
  <p:handoutMasterIdLst>
    <p:handoutMasterId r:id="rId6"/>
  </p:handoutMasterIdLst>
  <p:sldIdLst>
    <p:sldId id="440" r:id="rId2"/>
    <p:sldId id="553" r:id="rId3"/>
    <p:sldId id="557" r:id="rId4"/>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E8EBF1"/>
    <a:srgbClr val="FFCCCC"/>
    <a:srgbClr val="E60000"/>
    <a:srgbClr val="A2BBDC"/>
    <a:srgbClr val="66A02C"/>
    <a:srgbClr val="26A287"/>
    <a:srgbClr val="0F99BC"/>
    <a:srgbClr val="5F8AC3"/>
    <a:srgbClr val="5585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06" autoAdjust="0"/>
    <p:restoredTop sz="94672" autoAdjust="0"/>
  </p:normalViewPr>
  <p:slideViewPr>
    <p:cSldViewPr snapToGrid="0" snapToObjects="1" showGuides="1">
      <p:cViewPr varScale="1">
        <p:scale>
          <a:sx n="103" d="100"/>
          <a:sy n="103" d="100"/>
        </p:scale>
        <p:origin x="2016" y="114"/>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6/25/2025 2:44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6/25/2025 2:44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6/25/2025 2:44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307347"/>
            <a:ext cx="9074149" cy="640332"/>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 出 日  ：令和７年</a:t>
            </a:r>
            <a:r>
              <a:rPr lang="ja-JP" altLang="en-US" sz="1800" dirty="0">
                <a:solidFill>
                  <a:srgbClr val="FF0000"/>
                </a:solidFill>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月</a:t>
            </a:r>
            <a:r>
              <a:rPr lang="ja-JP" altLang="en-US" sz="1800" dirty="0">
                <a:solidFill>
                  <a:srgbClr val="FF0000"/>
                </a:solidFill>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日</a:t>
            </a:r>
          </a:p>
          <a:p>
            <a:r>
              <a:rPr lang="ja-JP" altLang="en-US" sz="1800" dirty="0">
                <a:latin typeface="Arial" panose="020B0604020202020204" pitchFamily="34" charset="0"/>
                <a:ea typeface="ＭＳ Ｐゴシック" panose="020B0600070205080204" pitchFamily="50" charset="-128"/>
              </a:rPr>
              <a:t>申請者名：</a:t>
            </a:r>
            <a:r>
              <a:rPr lang="ja-JP" altLang="en-US" sz="1800" dirty="0">
                <a:solidFill>
                  <a:srgbClr val="FF0000"/>
                </a:solidFill>
                <a:latin typeface="Arial" panose="020B0604020202020204" pitchFamily="34" charset="0"/>
                <a:ea typeface="ＭＳ Ｐゴシック" panose="020B0600070205080204" pitchFamily="50" charset="-128"/>
              </a:rPr>
              <a:t>〇〇株式会社</a:t>
            </a:r>
            <a:endParaRPr lang="en-US" altLang="ja-JP" sz="1800" dirty="0">
              <a:solidFill>
                <a:srgbClr val="FF0000"/>
              </a:solidFill>
              <a:latin typeface="Arial" panose="020B0604020202020204" pitchFamily="34" charset="0"/>
              <a:ea typeface="ＭＳ Ｐゴシック" panose="020B0600070205080204" pitchFamily="50" charset="-128"/>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63030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ロボット実装促進センター　ロボットお試し利用サポート</a:t>
            </a:r>
            <a:b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＜報告レポート＞</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ja-JP" altLang="en-US" dirty="0"/>
              <a:t>１．お試し利用したロボットと取り組み内容について</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本事業を活用し、ｘｘｘ（施設名）にて以下ロボットのお試し利用を実施いたしました。</a:t>
            </a:r>
            <a:endParaRPr lang="en-US" altLang="ja-JP" sz="1200" b="1" kern="0" dirty="0">
              <a:solidFill>
                <a:schemeClr val="tx1"/>
              </a:solidFill>
            </a:endParaRPr>
          </a:p>
        </p:txBody>
      </p:sp>
      <p:graphicFrame>
        <p:nvGraphicFramePr>
          <p:cNvPr id="5" name="表 4">
            <a:extLst>
              <a:ext uri="{FF2B5EF4-FFF2-40B4-BE49-F238E27FC236}">
                <a16:creationId xmlns:a16="http://schemas.microsoft.com/office/drawing/2014/main" id="{3A2EB9FA-E2C1-5FFA-AC98-7D7134F85D0B}"/>
              </a:ext>
            </a:extLst>
          </p:cNvPr>
          <p:cNvGraphicFramePr>
            <a:graphicFrameLocks noGrp="1"/>
          </p:cNvGraphicFramePr>
          <p:nvPr>
            <p:extLst>
              <p:ext uri="{D42A27DB-BD31-4B8C-83A1-F6EECF244321}">
                <p14:modId xmlns:p14="http://schemas.microsoft.com/office/powerpoint/2010/main" val="3948014019"/>
              </p:ext>
            </p:extLst>
          </p:nvPr>
        </p:nvGraphicFramePr>
        <p:xfrm>
          <a:off x="406400" y="1550398"/>
          <a:ext cx="8694057" cy="1508760"/>
        </p:xfrm>
        <a:graphic>
          <a:graphicData uri="http://schemas.openxmlformats.org/drawingml/2006/table">
            <a:tbl>
              <a:tblPr firstCol="1">
                <a:tableStyleId>{21E4AEA4-8DFA-4A89-87EB-49C32662AFE0}</a:tableStyleId>
              </a:tblPr>
              <a:tblGrid>
                <a:gridCol w="2327275">
                  <a:extLst>
                    <a:ext uri="{9D8B030D-6E8A-4147-A177-3AD203B41FA5}">
                      <a16:colId xmlns:a16="http://schemas.microsoft.com/office/drawing/2014/main" val="1714642985"/>
                    </a:ext>
                  </a:extLst>
                </a:gridCol>
                <a:gridCol w="6366782">
                  <a:extLst>
                    <a:ext uri="{9D8B030D-6E8A-4147-A177-3AD203B41FA5}">
                      <a16:colId xmlns:a16="http://schemas.microsoft.com/office/drawing/2014/main" val="2585763277"/>
                    </a:ext>
                  </a:extLst>
                </a:gridCol>
              </a:tblGrid>
              <a:tr h="153106">
                <a:tc>
                  <a:txBody>
                    <a:bodyPr/>
                    <a:lstStyle/>
                    <a:p>
                      <a:r>
                        <a:rPr kumimoji="1" lang="ja-JP" altLang="en-US" sz="1200" dirty="0"/>
                        <a:t>施設名</a:t>
                      </a:r>
                    </a:p>
                  </a:txBody>
                  <a:tcPr/>
                </a:tc>
                <a:tc>
                  <a:txBody>
                    <a:bodyPr/>
                    <a:lstStyle/>
                    <a:p>
                      <a:endParaRPr kumimoji="1" lang="ja-JP" altLang="en-US" sz="1200"/>
                    </a:p>
                  </a:txBody>
                  <a:tcPr/>
                </a:tc>
                <a:extLst>
                  <a:ext uri="{0D108BD9-81ED-4DB2-BD59-A6C34878D82A}">
                    <a16:rowId xmlns:a16="http://schemas.microsoft.com/office/drawing/2014/main" val="2326333312"/>
                  </a:ext>
                </a:extLst>
              </a:tr>
              <a:tr h="153106">
                <a:tc>
                  <a:txBody>
                    <a:bodyPr/>
                    <a:lstStyle/>
                    <a:p>
                      <a:r>
                        <a:rPr kumimoji="1" lang="ja-JP" altLang="en-US" sz="1200" dirty="0"/>
                        <a:t>施設のウェブサイト</a:t>
                      </a:r>
                      <a:r>
                        <a:rPr kumimoji="1" lang="en-US" altLang="ja-JP" sz="1200" dirty="0"/>
                        <a:t>URL</a:t>
                      </a:r>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val="1650552927"/>
                  </a:ext>
                </a:extLst>
              </a:tr>
              <a:tr h="153106">
                <a:tc>
                  <a:txBody>
                    <a:bodyPr/>
                    <a:lstStyle/>
                    <a:p>
                      <a:r>
                        <a:rPr kumimoji="1" lang="ja-JP" altLang="en-US" sz="1200" dirty="0"/>
                        <a:t>施設の種別・業態</a:t>
                      </a:r>
                      <a:br>
                        <a:rPr kumimoji="1" lang="en-US" altLang="ja-JP" sz="1200" dirty="0"/>
                      </a:br>
                      <a:r>
                        <a:rPr kumimoji="1" lang="ja-JP" altLang="en-US" sz="900" dirty="0"/>
                        <a:t>（例：駅、商業施設、医療施設）</a:t>
                      </a:r>
                    </a:p>
                  </a:txBody>
                  <a:tcPr/>
                </a:tc>
                <a:tc>
                  <a:txBody>
                    <a:bodyPr/>
                    <a:lstStyle/>
                    <a:p>
                      <a:endParaRPr kumimoji="1" lang="ja-JP" altLang="en-US" sz="1200" dirty="0"/>
                    </a:p>
                  </a:txBody>
                  <a:tcPr/>
                </a:tc>
                <a:extLst>
                  <a:ext uri="{0D108BD9-81ED-4DB2-BD59-A6C34878D82A}">
                    <a16:rowId xmlns:a16="http://schemas.microsoft.com/office/drawing/2014/main" val="93807830"/>
                  </a:ext>
                </a:extLst>
              </a:tr>
              <a:tr h="153106">
                <a:tc>
                  <a:txBody>
                    <a:bodyPr/>
                    <a:lstStyle/>
                    <a:p>
                      <a:r>
                        <a:rPr kumimoji="1" lang="ja-JP" altLang="en-US" sz="1200" dirty="0"/>
                        <a:t>施設の面積</a:t>
                      </a:r>
                      <a:endParaRPr kumimoji="1" lang="en-US" altLang="ja-JP" sz="1200" dirty="0"/>
                    </a:p>
                    <a:p>
                      <a:r>
                        <a:rPr kumimoji="1" lang="en-US" altLang="ja-JP" sz="900" dirty="0"/>
                        <a:t>※</a:t>
                      </a:r>
                      <a:r>
                        <a:rPr kumimoji="1" lang="ja-JP" altLang="en-US" sz="900" dirty="0"/>
                        <a:t>複数階層の施設は、階層数、各階層</a:t>
                      </a:r>
                      <a:br>
                        <a:rPr kumimoji="1" lang="en-US" altLang="ja-JP" sz="900" dirty="0"/>
                      </a:br>
                      <a:r>
                        <a:rPr kumimoji="1" lang="ja-JP" altLang="en-US" sz="900" dirty="0"/>
                        <a:t>　 （フロア）の面積も併せて記載してください。</a:t>
                      </a:r>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graphicFrame>
        <p:nvGraphicFramePr>
          <p:cNvPr id="6" name="表 3">
            <a:extLst>
              <a:ext uri="{FF2B5EF4-FFF2-40B4-BE49-F238E27FC236}">
                <a16:creationId xmlns:a16="http://schemas.microsoft.com/office/drawing/2014/main" id="{1EA9F5B2-5EC5-A6E7-9A00-D33752E2C436}"/>
              </a:ext>
            </a:extLst>
          </p:cNvPr>
          <p:cNvGraphicFramePr>
            <a:graphicFrameLocks noGrp="1"/>
          </p:cNvGraphicFramePr>
          <p:nvPr>
            <p:extLst>
              <p:ext uri="{D42A27DB-BD31-4B8C-83A1-F6EECF244321}">
                <p14:modId xmlns:p14="http://schemas.microsoft.com/office/powerpoint/2010/main" val="3429511132"/>
              </p:ext>
            </p:extLst>
          </p:nvPr>
        </p:nvGraphicFramePr>
        <p:xfrm>
          <a:off x="365578" y="3245028"/>
          <a:ext cx="8734879" cy="3252716"/>
        </p:xfrm>
        <a:graphic>
          <a:graphicData uri="http://schemas.openxmlformats.org/drawingml/2006/table">
            <a:tbl>
              <a:tblPr firstRow="1" firstCol="1">
                <a:tableStyleId>{21E4AEA4-8DFA-4A89-87EB-49C32662AFE0}</a:tableStyleId>
              </a:tblPr>
              <a:tblGrid>
                <a:gridCol w="2357639">
                  <a:extLst>
                    <a:ext uri="{9D8B030D-6E8A-4147-A177-3AD203B41FA5}">
                      <a16:colId xmlns:a16="http://schemas.microsoft.com/office/drawing/2014/main" val="2600697696"/>
                    </a:ext>
                  </a:extLst>
                </a:gridCol>
                <a:gridCol w="6377240">
                  <a:extLst>
                    <a:ext uri="{9D8B030D-6E8A-4147-A177-3AD203B41FA5}">
                      <a16:colId xmlns:a16="http://schemas.microsoft.com/office/drawing/2014/main" val="3855353946"/>
                    </a:ext>
                  </a:extLst>
                </a:gridCol>
              </a:tblGrid>
              <a:tr h="573937">
                <a:tc>
                  <a:txBody>
                    <a:bodyPr/>
                    <a:lstStyle/>
                    <a:p>
                      <a:r>
                        <a:rPr kumimoji="1" lang="ja-JP" altLang="en-US" sz="1200" dirty="0"/>
                        <a:t>お試し利用したロボット名</a:t>
                      </a:r>
                    </a:p>
                  </a:txBody>
                  <a:tcPr/>
                </a:tc>
                <a:tc>
                  <a:txBody>
                    <a:bodyPr/>
                    <a:lstStyle/>
                    <a:p>
                      <a:r>
                        <a:rPr kumimoji="1" lang="ja-JP" altLang="en-US" sz="1050" b="0" i="0" u="none" strike="noStrike" kern="1200" baseline="0" dirty="0">
                          <a:solidFill>
                            <a:schemeClr val="tx1"/>
                          </a:solidFill>
                          <a:latin typeface="+mn-lt"/>
                          <a:ea typeface="+mn-ea"/>
                          <a:cs typeface="+mn-cs"/>
                        </a:rPr>
                        <a:t>（記載例）</a:t>
                      </a:r>
                      <a:br>
                        <a:rPr kumimoji="1" lang="en-US" altLang="ja-JP" sz="1050" b="0" i="0" u="none" strike="noStrike" kern="1200" baseline="0" dirty="0">
                          <a:solidFill>
                            <a:schemeClr val="tx1"/>
                          </a:solidFill>
                          <a:latin typeface="+mn-lt"/>
                          <a:ea typeface="+mn-ea"/>
                          <a:cs typeface="+mn-cs"/>
                        </a:rPr>
                      </a:br>
                      <a:r>
                        <a:rPr kumimoji="1" lang="ja-JP" altLang="en-US" sz="1050" b="0" i="0" u="none" strike="noStrike" kern="1200" baseline="0" dirty="0">
                          <a:solidFill>
                            <a:schemeClr val="tx1"/>
                          </a:solidFill>
                          <a:latin typeface="+mn-lt"/>
                          <a:ea typeface="+mn-ea"/>
                          <a:cs typeface="+mn-cs"/>
                        </a:rPr>
                        <a:t>・清掃ロボットｘｘｘ</a:t>
                      </a:r>
                      <a:endParaRPr kumimoji="1" lang="en-US" altLang="ja-JP" sz="1050" b="0" i="0" u="none" strike="noStrike" kern="1200" baseline="0" dirty="0">
                        <a:solidFill>
                          <a:schemeClr val="tx1"/>
                        </a:solidFill>
                        <a:latin typeface="+mn-lt"/>
                        <a:ea typeface="+mn-ea"/>
                        <a:cs typeface="+mn-cs"/>
                      </a:endParaRPr>
                    </a:p>
                    <a:p>
                      <a:endParaRPr kumimoji="1" lang="en-US" altLang="ja-JP" sz="1200" dirty="0"/>
                    </a:p>
                  </a:txBody>
                  <a:tcPr>
                    <a:solidFill>
                      <a:srgbClr val="E8EBF1"/>
                    </a:solidFill>
                  </a:tcPr>
                </a:tc>
                <a:extLst>
                  <a:ext uri="{0D108BD9-81ED-4DB2-BD59-A6C34878D82A}">
                    <a16:rowId xmlns:a16="http://schemas.microsoft.com/office/drawing/2014/main" val="2963437166"/>
                  </a:ext>
                </a:extLst>
              </a:tr>
              <a:tr h="280916">
                <a:tc>
                  <a:txBody>
                    <a:bodyPr/>
                    <a:lstStyle/>
                    <a:p>
                      <a:r>
                        <a:rPr kumimoji="1" lang="ja-JP" altLang="en-US" sz="1200" dirty="0"/>
                        <a:t>お試し期間</a:t>
                      </a:r>
                    </a:p>
                  </a:txBody>
                  <a:tcPr/>
                </a:tc>
                <a:tc>
                  <a:txBody>
                    <a:bodyPr/>
                    <a:lstStyle/>
                    <a:p>
                      <a:r>
                        <a:rPr kumimoji="1" lang="ja-JP" altLang="en-US" sz="1200" dirty="0"/>
                        <a:t>２０２５年ｘ月ｘ日～ｘ月ｘ日（</a:t>
                      </a:r>
                      <a:r>
                        <a:rPr kumimoji="1" lang="ja-JP" altLang="en-US" sz="1200" b="0" i="0" dirty="0">
                          <a:solidFill>
                            <a:schemeClr val="tx1"/>
                          </a:solidFill>
                        </a:rPr>
                        <a:t>実働</a:t>
                      </a:r>
                      <a:r>
                        <a:rPr kumimoji="1" lang="ja-JP" altLang="en-US" sz="1200" dirty="0"/>
                        <a:t>ｘｘ日間）</a:t>
                      </a:r>
                      <a:endParaRPr kumimoji="1" lang="en-US" altLang="ja-JP" sz="1200" dirty="0"/>
                    </a:p>
                  </a:txBody>
                  <a:tcPr>
                    <a:solidFill>
                      <a:srgbClr val="E8EBF1"/>
                    </a:solidFill>
                  </a:tcPr>
                </a:tc>
                <a:extLst>
                  <a:ext uri="{0D108BD9-81ED-4DB2-BD59-A6C34878D82A}">
                    <a16:rowId xmlns:a16="http://schemas.microsoft.com/office/drawing/2014/main" val="794090674"/>
                  </a:ext>
                </a:extLst>
              </a:tr>
              <a:tr h="758161">
                <a:tc>
                  <a:txBody>
                    <a:bodyPr/>
                    <a:lstStyle/>
                    <a:p>
                      <a:r>
                        <a:rPr kumimoji="1" lang="ja-JP" altLang="en-US" sz="1200" dirty="0"/>
                        <a:t>お試し利用の目的</a:t>
                      </a:r>
                    </a:p>
                  </a:txBody>
                  <a:tcPr/>
                </a:tc>
                <a:tc>
                  <a:txBody>
                    <a:bodyPr/>
                    <a:lstStyle/>
                    <a:p>
                      <a:pPr marL="0" indent="0">
                        <a:buFont typeface="Arial" panose="020B0604020202020204" pitchFamily="34" charset="0"/>
                        <a:buNone/>
                      </a:pPr>
                      <a:r>
                        <a:rPr kumimoji="1" lang="ja-JP" altLang="en-US" sz="1200" dirty="0">
                          <a:solidFill>
                            <a:srgbClr val="FF0000"/>
                          </a:solidFill>
                        </a:rPr>
                        <a:t>（記入例）</a:t>
                      </a:r>
                      <a:endParaRPr kumimoji="1" lang="en-US" altLang="ja-JP" sz="1200" dirty="0">
                        <a:solidFill>
                          <a:srgbClr val="FF0000"/>
                        </a:solidFill>
                      </a:endParaRPr>
                    </a:p>
                    <a:p>
                      <a:pPr marL="0" indent="0">
                        <a:buFont typeface="Arial" panose="020B0604020202020204" pitchFamily="34" charset="0"/>
                        <a:buNone/>
                      </a:pPr>
                      <a:r>
                        <a:rPr kumimoji="1" lang="ja-JP" altLang="en-US" sz="1200" dirty="0">
                          <a:solidFill>
                            <a:srgbClr val="FF0000"/>
                          </a:solidFill>
                        </a:rPr>
                        <a:t>・ ロボットの利用で、施設スタッフの間接業務の負荷がどの程度軽減するのかを見てみたい。</a:t>
                      </a:r>
                      <a:endParaRPr kumimoji="1" lang="en-US" altLang="ja-JP" sz="1200" dirty="0"/>
                    </a:p>
                    <a:p>
                      <a:pPr marL="171450" indent="-171450">
                        <a:buFont typeface="Arial" panose="020B0604020202020204" pitchFamily="34" charset="0"/>
                        <a:buChar char="•"/>
                      </a:pPr>
                      <a:r>
                        <a:rPr kumimoji="1" lang="en-US" altLang="ja-JP" sz="1200" kern="1200" dirty="0">
                          <a:solidFill>
                            <a:srgbClr val="FF0000"/>
                          </a:solidFill>
                          <a:latin typeface="+mn-lt"/>
                          <a:ea typeface="+mn-ea"/>
                          <a:cs typeface="+mn-cs"/>
                        </a:rPr>
                        <a:t>XXX</a:t>
                      </a:r>
                    </a:p>
                    <a:p>
                      <a:pPr marL="171450" indent="-171450">
                        <a:buFont typeface="Arial" panose="020B0604020202020204" pitchFamily="34" charset="0"/>
                        <a:buChar char="•"/>
                      </a:pPr>
                      <a:r>
                        <a:rPr kumimoji="1" lang="en-US" altLang="ja-JP" sz="1200" kern="1200" dirty="0">
                          <a:solidFill>
                            <a:srgbClr val="FF0000"/>
                          </a:solidFill>
                          <a:latin typeface="+mn-lt"/>
                          <a:ea typeface="+mn-ea"/>
                          <a:cs typeface="+mn-cs"/>
                        </a:rPr>
                        <a:t>XXX</a:t>
                      </a:r>
                      <a:endParaRPr kumimoji="1" lang="ja-JP" altLang="en-US" sz="1200" kern="1200" dirty="0">
                        <a:solidFill>
                          <a:srgbClr val="FF0000"/>
                        </a:solidFill>
                        <a:latin typeface="+mn-lt"/>
                        <a:ea typeface="+mn-ea"/>
                        <a:cs typeface="+mn-cs"/>
                      </a:endParaRPr>
                    </a:p>
                  </a:txBody>
                  <a:tcPr/>
                </a:tc>
                <a:extLst>
                  <a:ext uri="{0D108BD9-81ED-4DB2-BD59-A6C34878D82A}">
                    <a16:rowId xmlns:a16="http://schemas.microsoft.com/office/drawing/2014/main" val="2416194959"/>
                  </a:ext>
                </a:extLst>
              </a:tr>
              <a:tr h="1229669">
                <a:tc>
                  <a:txBody>
                    <a:bodyPr/>
                    <a:lstStyle/>
                    <a:p>
                      <a:r>
                        <a:rPr kumimoji="1" lang="ja-JP" altLang="en-US" sz="1200" dirty="0"/>
                        <a:t>お試し内容</a:t>
                      </a:r>
                    </a:p>
                  </a:txBody>
                  <a:tcPr/>
                </a:tc>
                <a:tc>
                  <a:txBody>
                    <a:bodyPr/>
                    <a:lstStyle/>
                    <a:p>
                      <a:pPr marL="0" indent="0">
                        <a:buFont typeface="Arial" panose="020B0604020202020204" pitchFamily="34" charset="0"/>
                        <a:buNone/>
                      </a:pPr>
                      <a:r>
                        <a:rPr kumimoji="1" lang="ja-JP" altLang="en-US" sz="1200" dirty="0">
                          <a:solidFill>
                            <a:srgbClr val="FF0000"/>
                          </a:solidFill>
                        </a:rPr>
                        <a:t>（記入例）</a:t>
                      </a:r>
                      <a:endParaRPr kumimoji="1" lang="en-US" altLang="ja-JP" sz="1200" dirty="0"/>
                    </a:p>
                    <a:p>
                      <a:r>
                        <a:rPr kumimoji="1" lang="ja-JP" altLang="en-US" sz="1200" b="0" i="0" u="none" strike="noStrike" kern="1200" baseline="0" dirty="0">
                          <a:solidFill>
                            <a:schemeClr val="tx1"/>
                          </a:solidFill>
                          <a:latin typeface="+mn-lt"/>
                          <a:ea typeface="+mn-ea"/>
                          <a:cs typeface="+mn-cs"/>
                        </a:rPr>
                        <a:t>運用方法：</a:t>
                      </a:r>
                      <a:endParaRPr kumimoji="1" lang="en-US" altLang="ja-JP" sz="1200" b="0" i="0" u="none" strike="noStrike" kern="1200" baseline="0" dirty="0">
                        <a:solidFill>
                          <a:schemeClr val="tx1"/>
                        </a:solidFill>
                        <a:latin typeface="+mn-lt"/>
                        <a:ea typeface="+mn-ea"/>
                        <a:cs typeface="+mn-cs"/>
                      </a:endParaRPr>
                    </a:p>
                    <a:p>
                      <a:r>
                        <a:rPr kumimoji="1" lang="ja-JP" altLang="en-US" sz="1200" b="0" i="0" u="none" strike="noStrike" kern="1200" baseline="0" dirty="0">
                          <a:solidFill>
                            <a:schemeClr val="tx1"/>
                          </a:solidFill>
                          <a:latin typeface="+mn-lt"/>
                          <a:ea typeface="+mn-ea"/>
                          <a:cs typeface="+mn-cs"/>
                        </a:rPr>
                        <a:t>施設の１階フロアで利用</a:t>
                      </a:r>
                    </a:p>
                    <a:p>
                      <a:r>
                        <a:rPr kumimoji="1" lang="ja-JP" altLang="en-US" sz="1200" b="0" i="0" u="none" strike="noStrike" kern="1200" baseline="0" dirty="0">
                          <a:solidFill>
                            <a:schemeClr val="tx1"/>
                          </a:solidFill>
                          <a:latin typeface="+mn-lt"/>
                          <a:ea typeface="+mn-ea"/>
                          <a:cs typeface="+mn-cs"/>
                        </a:rPr>
                        <a:t>朝</a:t>
                      </a:r>
                      <a:r>
                        <a:rPr kumimoji="1" lang="en-US" altLang="ja-JP" sz="1200" b="0" i="0" u="none" strike="noStrike" kern="1200" baseline="0" dirty="0">
                          <a:solidFill>
                            <a:schemeClr val="tx1"/>
                          </a:solidFill>
                          <a:latin typeface="+mn-lt"/>
                          <a:ea typeface="+mn-ea"/>
                          <a:cs typeface="+mn-cs"/>
                        </a:rPr>
                        <a:t>10</a:t>
                      </a:r>
                      <a:r>
                        <a:rPr kumimoji="1" lang="ja-JP" altLang="en-US" sz="1200" b="0" i="0" u="none" strike="noStrike" kern="1200" baseline="0" dirty="0">
                          <a:solidFill>
                            <a:schemeClr val="tx1"/>
                          </a:solidFill>
                          <a:latin typeface="+mn-lt"/>
                          <a:ea typeface="+mn-ea"/>
                          <a:cs typeface="+mn-cs"/>
                        </a:rPr>
                        <a:t>時頃、ビルマネジメントスタッフが手動で起動して、待機場所まで移動させる</a:t>
                      </a:r>
                    </a:p>
                    <a:p>
                      <a:r>
                        <a:rPr kumimoji="1" lang="ja-JP" altLang="en-US" sz="1200" b="0" i="0" u="none" strike="noStrike" kern="1200" baseline="0" dirty="0">
                          <a:solidFill>
                            <a:schemeClr val="tx1"/>
                          </a:solidFill>
                          <a:latin typeface="+mn-lt"/>
                          <a:ea typeface="+mn-ea"/>
                          <a:cs typeface="+mn-cs"/>
                        </a:rPr>
                        <a:t>閉店</a:t>
                      </a:r>
                      <a:r>
                        <a:rPr kumimoji="1" lang="en-US" altLang="ja-JP" sz="1200" b="0" i="0" u="none" strike="noStrike" kern="1200" baseline="0" dirty="0">
                          <a:solidFill>
                            <a:schemeClr val="tx1"/>
                          </a:solidFill>
                          <a:latin typeface="+mn-lt"/>
                          <a:ea typeface="+mn-ea"/>
                          <a:cs typeface="+mn-cs"/>
                        </a:rPr>
                        <a:t>21</a:t>
                      </a:r>
                      <a:r>
                        <a:rPr kumimoji="1" lang="ja-JP" altLang="en-US" sz="1200" b="0" i="0" u="none" strike="noStrike" kern="1200" baseline="0" dirty="0">
                          <a:solidFill>
                            <a:schemeClr val="tx1"/>
                          </a:solidFill>
                          <a:latin typeface="+mn-lt"/>
                          <a:ea typeface="+mn-ea"/>
                          <a:cs typeface="+mn-cs"/>
                        </a:rPr>
                        <a:t>時頃まで清掃ロボットとして〇時間活動（</a:t>
                      </a:r>
                      <a:r>
                        <a:rPr kumimoji="1" lang="en-US" altLang="ja-JP" sz="1200" b="0" i="0" u="none" strike="noStrike" kern="1200" baseline="0" dirty="0">
                          <a:solidFill>
                            <a:schemeClr val="tx1"/>
                          </a:solidFill>
                          <a:latin typeface="+mn-lt"/>
                          <a:ea typeface="+mn-ea"/>
                          <a:cs typeface="+mn-cs"/>
                        </a:rPr>
                        <a:t>12</a:t>
                      </a:r>
                      <a:r>
                        <a:rPr kumimoji="1" lang="ja-JP" altLang="en-US" sz="1200" b="0" i="0" u="none" strike="noStrike" kern="1200" baseline="0" dirty="0">
                          <a:solidFill>
                            <a:schemeClr val="tx1"/>
                          </a:solidFill>
                          <a:latin typeface="+mn-lt"/>
                          <a:ea typeface="+mn-ea"/>
                          <a:cs typeface="+mn-cs"/>
                        </a:rPr>
                        <a:t>時</a:t>
                      </a:r>
                      <a:r>
                        <a:rPr kumimoji="1" lang="en-US" altLang="ja-JP" sz="1200" b="0" i="0" u="none" strike="noStrike" kern="1200" baseline="0" dirty="0">
                          <a:solidFill>
                            <a:schemeClr val="tx1"/>
                          </a:solidFill>
                          <a:latin typeface="+mn-lt"/>
                          <a:ea typeface="+mn-ea"/>
                          <a:cs typeface="+mn-cs"/>
                        </a:rPr>
                        <a:t>-15</a:t>
                      </a:r>
                      <a:r>
                        <a:rPr kumimoji="1" lang="ja-JP" altLang="en-US" sz="1200" b="0" i="0" u="none" strike="noStrike" kern="1200" baseline="0" dirty="0">
                          <a:solidFill>
                            <a:schemeClr val="tx1"/>
                          </a:solidFill>
                          <a:latin typeface="+mn-lt"/>
                          <a:ea typeface="+mn-ea"/>
                          <a:cs typeface="+mn-cs"/>
                        </a:rPr>
                        <a:t>時は充電）</a:t>
                      </a:r>
                    </a:p>
                    <a:p>
                      <a:r>
                        <a:rPr kumimoji="1" lang="ja-JP" altLang="en-US" sz="1200" b="0" i="0" u="none" strike="noStrike" kern="1200" baseline="0" dirty="0">
                          <a:solidFill>
                            <a:schemeClr val="tx1"/>
                          </a:solidFill>
                          <a:latin typeface="+mn-lt"/>
                          <a:ea typeface="+mn-ea"/>
                          <a:cs typeface="+mn-cs"/>
                        </a:rPr>
                        <a:t>稼働終了後は、バックヤードまでロボットを戻して、充電する</a:t>
                      </a:r>
                      <a:r>
                        <a:rPr kumimoji="1" lang="ja-JP" altLang="en-US" sz="2400" b="0" i="0" u="none" strike="noStrike" kern="1200" baseline="0" dirty="0">
                          <a:solidFill>
                            <a:schemeClr val="lt1"/>
                          </a:solidFill>
                          <a:latin typeface="+mn-lt"/>
                          <a:ea typeface="+mn-ea"/>
                          <a:cs typeface="+mn-cs"/>
                        </a:rPr>
                        <a:t>	</a:t>
                      </a:r>
                    </a:p>
                    <a:p>
                      <a:pPr marL="171450" indent="-171450">
                        <a:buFont typeface="Arial" panose="020B0604020202020204" pitchFamily="34" charset="0"/>
                        <a:buChar char="•"/>
                      </a:pPr>
                      <a:endParaRPr kumimoji="1" lang="ja-JP" altLang="en-US" sz="1200" dirty="0"/>
                    </a:p>
                  </a:txBody>
                  <a:tcPr/>
                </a:tc>
                <a:extLst>
                  <a:ext uri="{0D108BD9-81ED-4DB2-BD59-A6C34878D82A}">
                    <a16:rowId xmlns:a16="http://schemas.microsoft.com/office/drawing/2014/main" val="406103279"/>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kumimoji="1" lang="en-US" altLang="ja-JP" dirty="0"/>
              <a:t>2.</a:t>
            </a:r>
            <a:r>
              <a:rPr kumimoji="1" lang="ja-JP" altLang="en-US" dirty="0"/>
              <a:t> ロボットお試し利用結果、施設関係者の反応</a:t>
            </a: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extLst>
              <p:ext uri="{D42A27DB-BD31-4B8C-83A1-F6EECF244321}">
                <p14:modId xmlns:p14="http://schemas.microsoft.com/office/powerpoint/2010/main" val="1326440038"/>
              </p:ext>
            </p:extLst>
          </p:nvPr>
        </p:nvGraphicFramePr>
        <p:xfrm>
          <a:off x="406401" y="1198610"/>
          <a:ext cx="8889999" cy="3383280"/>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720062">
                  <a:extLst>
                    <a:ext uri="{9D8B030D-6E8A-4147-A177-3AD203B41FA5}">
                      <a16:colId xmlns:a16="http://schemas.microsoft.com/office/drawing/2014/main" val="1447766476"/>
                    </a:ext>
                  </a:extLst>
                </a:gridCol>
                <a:gridCol w="5970494">
                  <a:extLst>
                    <a:ext uri="{9D8B030D-6E8A-4147-A177-3AD203B41FA5}">
                      <a16:colId xmlns:a16="http://schemas.microsoft.com/office/drawing/2014/main" val="2292107644"/>
                    </a:ext>
                  </a:extLst>
                </a:gridCol>
              </a:tblGrid>
              <a:tr h="0">
                <a:tc rowSpan="2">
                  <a:txBody>
                    <a:bodyPr/>
                    <a:lstStyle/>
                    <a:p>
                      <a:r>
                        <a:rPr kumimoji="1" lang="ja-JP" altLang="en-US" sz="1200" dirty="0"/>
                        <a:t>ロボットお試し利用の結果</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得られた効果</a:t>
                      </a:r>
                    </a:p>
                  </a:txBody>
                  <a:tcPr>
                    <a:solidFill>
                      <a:schemeClr val="accent2"/>
                    </a:solidFill>
                  </a:tcPr>
                </a:tc>
                <a:tc>
                  <a:txBody>
                    <a:bodyPr/>
                    <a:lstStyle/>
                    <a:p>
                      <a:r>
                        <a:rPr kumimoji="1" lang="ja-JP" altLang="en-US" sz="1200" dirty="0">
                          <a:solidFill>
                            <a:srgbClr val="FF0000"/>
                          </a:solidFill>
                        </a:rPr>
                        <a:t>（記入例）</a:t>
                      </a:r>
                      <a:endParaRPr kumimoji="1" lang="en-US" altLang="ja-JP" sz="1200" dirty="0">
                        <a:solidFill>
                          <a:srgbClr val="FF0000"/>
                        </a:solidFill>
                      </a:endParaRPr>
                    </a:p>
                    <a:p>
                      <a:r>
                        <a:rPr kumimoji="1" lang="ja-JP" altLang="en-US" sz="1200" dirty="0">
                          <a:solidFill>
                            <a:srgbClr val="FF0000"/>
                          </a:solidFill>
                        </a:rPr>
                        <a:t>・施設の清掃員の作業時間をｘｘｘ短縮できた</a:t>
                      </a:r>
                      <a:r>
                        <a:rPr kumimoji="1" lang="ja-JP" altLang="en-US" sz="1200" kern="1200" dirty="0">
                          <a:solidFill>
                            <a:srgbClr val="FF0000"/>
                          </a:solidFill>
                          <a:latin typeface="+mn-lt"/>
                          <a:ea typeface="+mn-ea"/>
                          <a:cs typeface="+mn-cs"/>
                        </a:rPr>
                        <a:t>（一日〇時間⇒△時間に短縮）</a:t>
                      </a:r>
                      <a:endParaRPr kumimoji="1" lang="en-US" altLang="ja-JP" sz="1200" kern="1200" dirty="0">
                        <a:solidFill>
                          <a:srgbClr val="FF0000"/>
                        </a:solidFill>
                        <a:latin typeface="+mn-lt"/>
                        <a:ea typeface="+mn-ea"/>
                        <a:cs typeface="+mn-cs"/>
                      </a:endParaRPr>
                    </a:p>
                    <a:p>
                      <a:r>
                        <a:rPr kumimoji="1" lang="ja-JP" altLang="en-US" sz="1200" dirty="0">
                          <a:solidFill>
                            <a:srgbClr val="FF0000"/>
                          </a:solidFill>
                        </a:rPr>
                        <a:t>・ｘｘｘの清掃に人的リソースを割くことができた</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kern="1200" dirty="0">
                          <a:solidFill>
                            <a:srgbClr val="FF0000"/>
                          </a:solidFill>
                          <a:latin typeface="+mn-lt"/>
                          <a:ea typeface="+mn-ea"/>
                          <a:cs typeface="+mn-cs"/>
                        </a:rPr>
                        <a:t>XXX</a:t>
                      </a:r>
                      <a:endParaRPr kumimoji="1" lang="ja-JP" altLang="en-US" sz="1200" kern="1200" dirty="0">
                        <a:solidFill>
                          <a:srgbClr val="FF0000"/>
                        </a:solidFill>
                        <a:latin typeface="+mn-lt"/>
                        <a:ea typeface="+mn-ea"/>
                        <a:cs typeface="+mn-cs"/>
                      </a:endParaRPr>
                    </a:p>
                  </a:txBody>
                  <a:tcPr/>
                </a:tc>
                <a:extLst>
                  <a:ext uri="{0D108BD9-81ED-4DB2-BD59-A6C34878D82A}">
                    <a16:rowId xmlns:a16="http://schemas.microsoft.com/office/drawing/2014/main" val="245908089"/>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お試し利用を通じた新たな気づき・課題</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a:t>
                      </a:r>
                      <a:endParaRPr kumimoji="1" lang="en-US" altLang="ja-JP" sz="1200" dirty="0">
                        <a:solidFill>
                          <a:srgbClr val="FF0000"/>
                        </a:solidFill>
                      </a:endParaRPr>
                    </a:p>
                    <a:p>
                      <a:pPr marL="0" indent="0">
                        <a:buFont typeface="Arial" panose="020B0604020202020204" pitchFamily="34" charset="0"/>
                        <a:buNone/>
                      </a:pPr>
                      <a:r>
                        <a:rPr kumimoji="1" lang="ja-JP" altLang="en-US" sz="1200" dirty="0">
                          <a:solidFill>
                            <a:srgbClr val="FF0000"/>
                          </a:solidFill>
                        </a:rPr>
                        <a:t>・ロボットの清掃範囲を絞ったほうが効率的に作業できる</a:t>
                      </a:r>
                      <a:endParaRPr kumimoji="1" lang="en-US" altLang="ja-JP" sz="1200" dirty="0">
                        <a:solidFill>
                          <a:srgbClr val="FF0000"/>
                        </a:solidFill>
                      </a:endParaRPr>
                    </a:p>
                    <a:p>
                      <a:pPr marL="0" indent="0">
                        <a:buFont typeface="Arial" panose="020B0604020202020204" pitchFamily="34" charset="0"/>
                        <a:buNone/>
                      </a:pPr>
                      <a:r>
                        <a:rPr kumimoji="1" lang="ja-JP" altLang="en-US" sz="1200" dirty="0">
                          <a:solidFill>
                            <a:srgbClr val="FF0000"/>
                          </a:solidFill>
                        </a:rPr>
                        <a:t>・小型の清掃ロボットのほうが施設の用途にマッチしそう</a:t>
                      </a:r>
                      <a:endParaRPr kumimoji="1" lang="ja-JP" altLang="en-US" sz="1200" dirty="0"/>
                    </a:p>
                  </a:txBody>
                  <a:tcPr/>
                </a:tc>
                <a:extLst>
                  <a:ext uri="{0D108BD9-81ED-4DB2-BD59-A6C34878D82A}">
                    <a16:rowId xmlns:a16="http://schemas.microsoft.com/office/drawing/2014/main" val="858155962"/>
                  </a:ext>
                </a:extLst>
              </a:tr>
              <a:tr h="0">
                <a:tc rowSpan="2">
                  <a:txBody>
                    <a:bodyPr/>
                    <a:lstStyle/>
                    <a:p>
                      <a:r>
                        <a:rPr kumimoji="1" lang="ja-JP" altLang="en-US" sz="1200" dirty="0"/>
                        <a:t>施設関係者の反応</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施設運営者</a:t>
                      </a:r>
                    </a:p>
                  </a:txBody>
                  <a:tcPr>
                    <a:solidFill>
                      <a:schemeClr val="accent2"/>
                    </a:solidFill>
                  </a:tcPr>
                </a:tc>
                <a:tc>
                  <a:txBody>
                    <a:bodyPr/>
                    <a:lstStyle/>
                    <a:p>
                      <a:r>
                        <a:rPr kumimoji="1" lang="ja-JP" altLang="en-US" sz="1200" dirty="0">
                          <a:solidFill>
                            <a:srgbClr val="FF0000"/>
                          </a:solidFill>
                        </a:rPr>
                        <a:t>（記入例）</a:t>
                      </a:r>
                      <a:endParaRPr kumimoji="1" lang="en-US" altLang="ja-JP" sz="1200" dirty="0">
                        <a:solidFill>
                          <a:srgbClr val="FF0000"/>
                        </a:solidFill>
                      </a:endParaRPr>
                    </a:p>
                    <a:p>
                      <a:r>
                        <a:rPr kumimoji="1" lang="ja-JP" altLang="en-US" sz="1200" dirty="0">
                          <a:solidFill>
                            <a:srgbClr val="FF0000"/>
                          </a:solidFill>
                        </a:rPr>
                        <a:t>・可愛げがあり、子供たちが集まってくる</a:t>
                      </a:r>
                      <a:endParaRPr kumimoji="1" lang="en-US" altLang="ja-JP" sz="1200" dirty="0">
                        <a:solidFill>
                          <a:srgbClr val="FF0000"/>
                        </a:solidFill>
                      </a:endParaRPr>
                    </a:p>
                    <a:p>
                      <a:r>
                        <a:rPr kumimoji="1" lang="ja-JP" altLang="en-US" sz="1200" dirty="0">
                          <a:solidFill>
                            <a:srgbClr val="FF0000"/>
                          </a:solidFill>
                        </a:rPr>
                        <a:t>・いたずらされているのを見た</a:t>
                      </a:r>
                      <a:endParaRPr kumimoji="1" lang="en-US" altLang="ja-JP" sz="1200" dirty="0"/>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施設利用者</a:t>
                      </a:r>
                      <a:endParaRPr kumimoji="1" lang="en-US" altLang="ja-JP" sz="1200" b="1" kern="1200" dirty="0">
                        <a:solidFill>
                          <a:schemeClr val="lt1"/>
                        </a:solidFill>
                        <a:latin typeface="+mn-lt"/>
                        <a:ea typeface="+mn-ea"/>
                        <a:cs typeface="+mn-cs"/>
                      </a:endParaRPr>
                    </a:p>
                    <a:p>
                      <a:pPr marL="0" algn="l" defTabSz="914400" rtl="0" eaLnBrk="1" latinLnBrk="0" hangingPunct="1"/>
                      <a:r>
                        <a:rPr kumimoji="1" lang="ja-JP" altLang="en-US" sz="1200" b="1" kern="1200" dirty="0">
                          <a:solidFill>
                            <a:schemeClr val="lt1"/>
                          </a:solidFill>
                          <a:latin typeface="+mn-lt"/>
                          <a:ea typeface="+mn-ea"/>
                          <a:cs typeface="+mn-cs"/>
                        </a:rPr>
                        <a:t>（あれば）</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a:t>
                      </a:r>
                      <a:endParaRPr kumimoji="1" lang="en-US" altLang="ja-JP" sz="1200" dirty="0">
                        <a:solidFill>
                          <a:srgbClr val="FF0000"/>
                        </a:solidFill>
                      </a:endParaRPr>
                    </a:p>
                    <a:p>
                      <a:pPr marL="0" indent="0">
                        <a:buFont typeface="Arial" panose="020B0604020202020204" pitchFamily="34" charset="0"/>
                        <a:buNone/>
                      </a:pPr>
                      <a:r>
                        <a:rPr kumimoji="1" lang="ja-JP" altLang="en-US" sz="1200" dirty="0">
                          <a:solidFill>
                            <a:srgbClr val="FF0000"/>
                          </a:solidFill>
                        </a:rPr>
                        <a:t>・子供たちがロボット見て興味を示していた</a:t>
                      </a:r>
                      <a:endParaRPr kumimoji="1" lang="en-US" altLang="ja-JP" sz="1200" dirty="0">
                        <a:solidFill>
                          <a:srgbClr val="FF0000"/>
                        </a:solidFill>
                      </a:endParaRPr>
                    </a:p>
                    <a:p>
                      <a:pPr marL="0" indent="0">
                        <a:buFont typeface="Arial" panose="020B0604020202020204" pitchFamily="34" charset="0"/>
                        <a:buNone/>
                      </a:pPr>
                      <a:r>
                        <a:rPr kumimoji="1" lang="ja-JP" altLang="en-US" sz="1200" dirty="0">
                          <a:solidFill>
                            <a:srgbClr val="FF0000"/>
                          </a:solidFill>
                        </a:rPr>
                        <a:t>・移動の妨げになることがあった</a:t>
                      </a:r>
                      <a:endParaRPr kumimoji="1" lang="en-US" altLang="ja-JP" sz="1200" dirty="0">
                        <a:solidFill>
                          <a:srgbClr val="FF0000"/>
                        </a:solidFill>
                      </a:endParaRPr>
                    </a:p>
                  </a:txBody>
                  <a:tcPr/>
                </a:tc>
                <a:extLst>
                  <a:ext uri="{0D108BD9-81ED-4DB2-BD59-A6C34878D82A}">
                    <a16:rowId xmlns:a16="http://schemas.microsoft.com/office/drawing/2014/main" val="2422430200"/>
                  </a:ext>
                </a:extLst>
              </a:tr>
              <a:tr h="0">
                <a:tc gridSpan="2">
                  <a:txBody>
                    <a:bodyPr/>
                    <a:lstStyle/>
                    <a:p>
                      <a:r>
                        <a:rPr kumimoji="1" lang="ja-JP" altLang="en-US" sz="1200" dirty="0"/>
                        <a:t>ロボット導入の検討にあたり、</a:t>
                      </a:r>
                      <a:endParaRPr kumimoji="1" lang="en-US" altLang="ja-JP" sz="1200" dirty="0"/>
                    </a:p>
                    <a:p>
                      <a:r>
                        <a:rPr kumimoji="1" lang="ja-JP" altLang="en-US" sz="1200" dirty="0"/>
                        <a:t>施設の仕様・設備などの面で</a:t>
                      </a:r>
                      <a:endParaRPr kumimoji="1" lang="en-US" altLang="ja-JP" sz="1200" dirty="0"/>
                    </a:p>
                    <a:p>
                      <a:r>
                        <a:rPr kumimoji="1" lang="ja-JP" altLang="en-US" sz="12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200" dirty="0">
                          <a:solidFill>
                            <a:srgbClr val="FF0000"/>
                          </a:solidFill>
                        </a:rPr>
                        <a:t>※</a:t>
                      </a:r>
                      <a:r>
                        <a:rPr kumimoji="1" lang="ja-JP" altLang="en-US" sz="1200" dirty="0">
                          <a:solidFill>
                            <a:srgbClr val="FF0000"/>
                          </a:solidFill>
                        </a:rPr>
                        <a:t>該当があれば記載をしてください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kern="1200" dirty="0">
                          <a:solidFill>
                            <a:srgbClr val="FF0000"/>
                          </a:solidFill>
                          <a:latin typeface="+mn-lt"/>
                          <a:ea typeface="+mn-ea"/>
                          <a:cs typeface="+mn-cs"/>
                        </a:rPr>
                        <a:t>XXX</a:t>
                      </a:r>
                      <a:endParaRPr kumimoji="1" lang="ja-JP" altLang="en-US" sz="1200" kern="1200" dirty="0">
                        <a:solidFill>
                          <a:srgbClr val="FF0000"/>
                        </a:solidFill>
                        <a:latin typeface="+mn-lt"/>
                        <a:ea typeface="+mn-ea"/>
                        <a:cs typeface="+mn-cs"/>
                      </a:endParaRPr>
                    </a:p>
                  </a:txBody>
                  <a:tcPr/>
                </a:tc>
                <a:extLst>
                  <a:ext uri="{0D108BD9-81ED-4DB2-BD59-A6C34878D82A}">
                    <a16:rowId xmlns:a16="http://schemas.microsoft.com/office/drawing/2014/main" val="3885795845"/>
                  </a:ext>
                </a:extLst>
              </a:tr>
            </a:tbl>
          </a:graphicData>
        </a:graphic>
      </p:graphicFrame>
      <p:sp>
        <p:nvSpPr>
          <p:cNvPr id="4" name="フローチャート: 処理 3">
            <a:extLst>
              <a:ext uri="{FF2B5EF4-FFF2-40B4-BE49-F238E27FC236}">
                <a16:creationId xmlns:a16="http://schemas.microsoft.com/office/drawing/2014/main" id="{FCC897E5-2CB3-9729-892D-21C3EC784C95}"/>
              </a:ext>
            </a:extLst>
          </p:cNvPr>
          <p:cNvSpPr/>
          <p:nvPr/>
        </p:nvSpPr>
        <p:spPr bwMode="auto">
          <a:xfrm>
            <a:off x="406400" y="4688541"/>
            <a:ext cx="2677459" cy="1801906"/>
          </a:xfrm>
          <a:prstGeom prst="flowChartProcess">
            <a:avLst/>
          </a:prstGeom>
          <a:solidFill>
            <a:schemeClr val="accent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お試し利用中の写真</a:t>
            </a:r>
          </a:p>
        </p:txBody>
      </p:sp>
      <p:sp>
        <p:nvSpPr>
          <p:cNvPr id="6" name="フローチャート: 処理 5">
            <a:extLst>
              <a:ext uri="{FF2B5EF4-FFF2-40B4-BE49-F238E27FC236}">
                <a16:creationId xmlns:a16="http://schemas.microsoft.com/office/drawing/2014/main" id="{BCEF5F4B-7FA4-0465-AC5E-0E5BC16C6D62}"/>
              </a:ext>
            </a:extLst>
          </p:cNvPr>
          <p:cNvSpPr/>
          <p:nvPr/>
        </p:nvSpPr>
        <p:spPr bwMode="auto">
          <a:xfrm>
            <a:off x="3472328" y="4688541"/>
            <a:ext cx="2677459" cy="1801906"/>
          </a:xfrm>
          <a:prstGeom prst="flowChartProcess">
            <a:avLst/>
          </a:prstGeom>
          <a:solidFill>
            <a:schemeClr val="accent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お試し利用中の写真</a:t>
            </a:r>
          </a:p>
        </p:txBody>
      </p:sp>
      <p:sp>
        <p:nvSpPr>
          <p:cNvPr id="8" name="フローチャート: 処理 7">
            <a:extLst>
              <a:ext uri="{FF2B5EF4-FFF2-40B4-BE49-F238E27FC236}">
                <a16:creationId xmlns:a16="http://schemas.microsoft.com/office/drawing/2014/main" id="{BEA6738A-48E5-8556-1841-9E2CC70E04A0}"/>
              </a:ext>
            </a:extLst>
          </p:cNvPr>
          <p:cNvSpPr/>
          <p:nvPr/>
        </p:nvSpPr>
        <p:spPr bwMode="auto">
          <a:xfrm>
            <a:off x="6636867" y="4688541"/>
            <a:ext cx="2677459" cy="1801906"/>
          </a:xfrm>
          <a:prstGeom prst="flowChartProcess">
            <a:avLst/>
          </a:prstGeom>
          <a:solidFill>
            <a:schemeClr val="accent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お試し利用中の写真</a:t>
            </a:r>
          </a:p>
        </p:txBody>
      </p:sp>
    </p:spTree>
    <p:extLst>
      <p:ext uri="{BB962C8B-B14F-4D97-AF65-F5344CB8AC3E}">
        <p14:creationId xmlns:p14="http://schemas.microsoft.com/office/powerpoint/2010/main" val="367664731"/>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427</Words>
  <Application>Microsoft Office PowerPoint</Application>
  <PresentationFormat>A4 210 x 297 mm</PresentationFormat>
  <Paragraphs>59</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ＭＳ Ｐゴシック</vt:lpstr>
      <vt:lpstr>ＭＳ Ｐ明朝</vt:lpstr>
      <vt:lpstr>Arial</vt:lpstr>
      <vt:lpstr>Times New Roman</vt:lpstr>
      <vt:lpstr>Wingdings</vt:lpstr>
      <vt:lpstr>1_新しいﾌﾟﾚｾﾞﾝﾃｰｼｮﾝ</vt:lpstr>
      <vt:lpstr>PowerPoint プレゼンテーション</vt:lpstr>
      <vt:lpstr>１．お試し利用したロボットと取り組み内容について</vt:lpstr>
      <vt:lpstr>2. ロボットお試し利用結果、施設関係者の反応</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2025-06-25T05:44:27Z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