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9"/>
  </p:notesMasterIdLst>
  <p:handoutMasterIdLst>
    <p:handoutMasterId r:id="rId10"/>
  </p:handoutMasterIdLst>
  <p:sldIdLst>
    <p:sldId id="440" r:id="rId2"/>
    <p:sldId id="553" r:id="rId3"/>
    <p:sldId id="554" r:id="rId4"/>
    <p:sldId id="555" r:id="rId5"/>
    <p:sldId id="556" r:id="rId6"/>
    <p:sldId id="557" r:id="rId7"/>
    <p:sldId id="558" r:id="rId8"/>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E6E6E6"/>
    <a:srgbClr val="FFCCCC"/>
    <a:srgbClr val="E60000"/>
    <a:srgbClr val="A2BBDC"/>
    <a:srgbClr val="66A02C"/>
    <a:srgbClr val="26A287"/>
    <a:srgbClr val="0F99BC"/>
    <a:srgbClr val="5F8AC3"/>
    <a:srgbClr val="5585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106" autoAdjust="0"/>
    <p:restoredTop sz="94672" autoAdjust="0"/>
  </p:normalViewPr>
  <p:slideViewPr>
    <p:cSldViewPr snapToGrid="0" snapToObjects="1" showGuides="1">
      <p:cViewPr varScale="1">
        <p:scale>
          <a:sx n="103" d="100"/>
          <a:sy n="103" d="100"/>
        </p:scale>
        <p:origin x="2016" y="114"/>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6/25/2025 2:42 PM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6/25/2025 2:42 PM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6/25/2025 2:42 PM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3307347"/>
            <a:ext cx="9074149" cy="640332"/>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sz="1800" dirty="0">
                <a:latin typeface="Arial" panose="020B0604020202020204" pitchFamily="34" charset="0"/>
                <a:ea typeface="ＭＳ Ｐゴシック" panose="020B0600070205080204" pitchFamily="50" charset="-128"/>
              </a:rPr>
              <a:t>提 出 日  ：令和７年</a:t>
            </a:r>
            <a:r>
              <a:rPr lang="ja-JP" altLang="en-US" sz="1800" dirty="0">
                <a:solidFill>
                  <a:srgbClr val="FF0000"/>
                </a:solidFill>
                <a:latin typeface="Arial" panose="020B0604020202020204" pitchFamily="34" charset="0"/>
                <a:ea typeface="ＭＳ Ｐゴシック" panose="020B0600070205080204" pitchFamily="50" charset="-128"/>
              </a:rPr>
              <a:t>○</a:t>
            </a:r>
            <a:r>
              <a:rPr lang="ja-JP" altLang="en-US" sz="1800" dirty="0">
                <a:latin typeface="Arial" panose="020B0604020202020204" pitchFamily="34" charset="0"/>
                <a:ea typeface="ＭＳ Ｐゴシック" panose="020B0600070205080204" pitchFamily="50" charset="-128"/>
              </a:rPr>
              <a:t>月</a:t>
            </a:r>
            <a:r>
              <a:rPr lang="ja-JP" altLang="en-US" sz="1800" dirty="0">
                <a:solidFill>
                  <a:srgbClr val="FF0000"/>
                </a:solidFill>
                <a:latin typeface="Arial" panose="020B0604020202020204" pitchFamily="34" charset="0"/>
                <a:ea typeface="ＭＳ Ｐゴシック" panose="020B0600070205080204" pitchFamily="50" charset="-128"/>
              </a:rPr>
              <a:t>○</a:t>
            </a:r>
            <a:r>
              <a:rPr lang="ja-JP" altLang="en-US" sz="1800" dirty="0">
                <a:latin typeface="Arial" panose="020B0604020202020204" pitchFamily="34" charset="0"/>
                <a:ea typeface="ＭＳ Ｐゴシック" panose="020B0600070205080204" pitchFamily="50" charset="-128"/>
              </a:rPr>
              <a:t>日</a:t>
            </a:r>
          </a:p>
          <a:p>
            <a:r>
              <a:rPr lang="ja-JP" altLang="en-US" sz="1800" dirty="0">
                <a:latin typeface="Arial" panose="020B0604020202020204" pitchFamily="34" charset="0"/>
                <a:ea typeface="ＭＳ Ｐゴシック" panose="020B0600070205080204" pitchFamily="50" charset="-128"/>
              </a:rPr>
              <a:t>申請者名：</a:t>
            </a:r>
            <a:r>
              <a:rPr lang="ja-JP" altLang="en-US" sz="1800" dirty="0">
                <a:solidFill>
                  <a:srgbClr val="FF0000"/>
                </a:solidFill>
                <a:latin typeface="Arial" panose="020B0604020202020204" pitchFamily="34" charset="0"/>
                <a:ea typeface="ＭＳ Ｐゴシック" panose="020B0600070205080204" pitchFamily="50" charset="-128"/>
              </a:rPr>
              <a:t>〇〇株式会社</a:t>
            </a:r>
            <a:endParaRPr lang="en-US" altLang="ja-JP" sz="1800" dirty="0">
              <a:solidFill>
                <a:srgbClr val="FF0000"/>
              </a:solidFill>
              <a:latin typeface="Arial" panose="020B0604020202020204" pitchFamily="34" charset="0"/>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4165600"/>
            <a:ext cx="9074149" cy="24631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a:bodyPr>
          <a:lstStyle/>
          <a:p>
            <a:pPr algn="l">
              <a:lnSpc>
                <a:spcPct val="150000"/>
              </a:lnSpc>
              <a:spcBef>
                <a:spcPct val="0"/>
              </a:spcBef>
              <a:buClr>
                <a:srgbClr val="5A5A5A"/>
              </a:buClr>
              <a:buSzPct val="100000"/>
            </a:pPr>
            <a:r>
              <a:rPr kumimoji="1" lang="ja-JP" altLang="ja-JP" sz="11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1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1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1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dirty="0">
                <a:solidFill>
                  <a:schemeClr val="tx1"/>
                </a:solidFill>
                <a:latin typeface="Arial" panose="020B0604020202020204" pitchFamily="34" charset="0"/>
                <a:ea typeface="ＭＳ Ｐゴシック" panose="020B0600070205080204" pitchFamily="50" charset="-128"/>
                <a:cs typeface="Times New Roman" pitchFamily="18" charset="0"/>
              </a:rPr>
              <a:t>別添「利用申請書作成要領」に基づき、利用申請書は申請者が作成してください。</a:t>
            </a:r>
            <a:endParaRPr lang="en-US" altLang="ja-JP"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411163" lvl="1" indent="-198173" algn="l" eaLnBrk="0" hangingPunct="0">
              <a:lnSpc>
                <a:spcPct val="170000"/>
              </a:lnSpc>
              <a:spcBef>
                <a:spcPct val="0"/>
              </a:spcBef>
              <a:buClr>
                <a:srgbClr val="969696"/>
              </a:buClr>
              <a:buSzPct val="70000"/>
              <a:buFont typeface="Wingdings" panose="05000000000000000000" pitchFamily="2" charset="2"/>
              <a:buChar char="l"/>
            </a:pPr>
            <a:r>
              <a:rPr lang="ja-JP" altLang="en-US" dirty="0">
                <a:solidFill>
                  <a:schemeClr val="tx1"/>
                </a:solidFill>
                <a:latin typeface="Arial" panose="020B0604020202020204" pitchFamily="34" charset="0"/>
                <a:ea typeface="ＭＳ Ｐゴシック" panose="020B0600070205080204" pitchFamily="50" charset="-128"/>
                <a:cs typeface="Times New Roman" pitchFamily="18" charset="0"/>
              </a:rPr>
              <a:t>記載欄が設定されている場合は、記載欄内にテキストベースで簡潔に必要事項を記載してください。</a:t>
            </a:r>
            <a:endParaRPr lang="en-US" altLang="ja-JP"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411163" lvl="1" indent="-198173" algn="l" eaLnBrk="0" hangingPunct="0">
              <a:lnSpc>
                <a:spcPct val="170000"/>
              </a:lnSpc>
              <a:spcBef>
                <a:spcPct val="0"/>
              </a:spcBef>
              <a:buClr>
                <a:srgbClr val="969696"/>
              </a:buClr>
              <a:buSzPct val="70000"/>
              <a:buFont typeface="Wingdings" panose="05000000000000000000" pitchFamily="2" charset="2"/>
              <a:buChar char="l"/>
            </a:pPr>
            <a:r>
              <a:rPr lang="ja-JP" altLang="en-US" dirty="0">
                <a:solidFill>
                  <a:schemeClr val="tx1"/>
                </a:solidFill>
                <a:latin typeface="Arial" panose="020B0604020202020204" pitchFamily="34" charset="0"/>
                <a:ea typeface="ＭＳ Ｐゴシック" panose="020B0600070205080204" pitchFamily="50" charset="-128"/>
                <a:cs typeface="Times New Roman" pitchFamily="18" charset="0"/>
              </a:rPr>
              <a:t>記載欄が設定されていない場合は、必要に応じて、図や写真などを添付してください。</a:t>
            </a:r>
            <a:endParaRPr lang="en-US" altLang="ja-JP"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0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a:t>
            </a:r>
            <a:r>
              <a:rPr lang="ja-JP" altLang="en-US" dirty="0">
                <a:solidFill>
                  <a:schemeClr val="tx1"/>
                </a:solidFill>
                <a:latin typeface="Arial" panose="020B0604020202020204" pitchFamily="34" charset="0"/>
                <a:ea typeface="ＭＳ Ｐゴシック" panose="020B0600070205080204" pitchFamily="50" charset="-128"/>
                <a:cs typeface="Times New Roman" pitchFamily="18" charset="0"/>
              </a:rPr>
              <a:t>全体を通じて</a:t>
            </a:r>
            <a:r>
              <a:rPr lang="ja-JP" altLang="en-US" b="1" dirty="0">
                <a:solidFill>
                  <a:schemeClr val="tx1"/>
                </a:solidFill>
                <a:latin typeface="Arial" panose="020B0604020202020204" pitchFamily="34" charset="0"/>
                <a:ea typeface="ＭＳ Ｐゴシック" panose="020B0600070205080204" pitchFamily="50" charset="-128"/>
                <a:cs typeface="Times New Roman" pitchFamily="18" charset="0"/>
              </a:rPr>
              <a:t>、</a:t>
            </a:r>
            <a:r>
              <a:rPr lang="en-US" altLang="ja-JP" b="1" u="sng" dirty="0">
                <a:solidFill>
                  <a:schemeClr val="tx1"/>
                </a:solidFill>
                <a:latin typeface="Arial" panose="020B0604020202020204" pitchFamily="34" charset="0"/>
                <a:ea typeface="ＭＳ Ｐゴシック" panose="020B0600070205080204" pitchFamily="50" charset="-128"/>
                <a:cs typeface="Times New Roman" pitchFamily="18" charset="0"/>
              </a:rPr>
              <a:t>10</a:t>
            </a:r>
            <a:r>
              <a:rPr lang="ja-JP" altLang="en-US"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63030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ロボット実装促進センター　ロボットお試し利用サポート</a:t>
            </a:r>
            <a:b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b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＜利用申請書＞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ja-JP" altLang="en-US" dirty="0"/>
              <a:t>１．利用申請者の概要</a:t>
            </a:r>
          </a:p>
        </p:txBody>
      </p:sp>
      <p:graphicFrame>
        <p:nvGraphicFramePr>
          <p:cNvPr id="4" name="表 4">
            <a:extLst>
              <a:ext uri="{FF2B5EF4-FFF2-40B4-BE49-F238E27FC236}">
                <a16:creationId xmlns:a16="http://schemas.microsoft.com/office/drawing/2014/main" id="{860F7290-52DA-4F1C-8B4F-408C53A3E98E}"/>
              </a:ext>
            </a:extLst>
          </p:cNvPr>
          <p:cNvGraphicFramePr>
            <a:graphicFrameLocks noGrp="1"/>
          </p:cNvGraphicFramePr>
          <p:nvPr>
            <p:extLst>
              <p:ext uri="{D42A27DB-BD31-4B8C-83A1-F6EECF244321}">
                <p14:modId xmlns:p14="http://schemas.microsoft.com/office/powerpoint/2010/main" val="115497019"/>
              </p:ext>
            </p:extLst>
          </p:nvPr>
        </p:nvGraphicFramePr>
        <p:xfrm>
          <a:off x="406400" y="2611966"/>
          <a:ext cx="8694057" cy="3291840"/>
        </p:xfrm>
        <a:graphic>
          <a:graphicData uri="http://schemas.openxmlformats.org/drawingml/2006/table">
            <a:tbl>
              <a:tblPr firstCol="1">
                <a:tableStyleId>{21E4AEA4-8DFA-4A89-87EB-49C32662AFE0}</a:tableStyleId>
              </a:tblPr>
              <a:tblGrid>
                <a:gridCol w="1096658">
                  <a:extLst>
                    <a:ext uri="{9D8B030D-6E8A-4147-A177-3AD203B41FA5}">
                      <a16:colId xmlns:a16="http://schemas.microsoft.com/office/drawing/2014/main" val="1714642985"/>
                    </a:ext>
                  </a:extLst>
                </a:gridCol>
                <a:gridCol w="1202042">
                  <a:extLst>
                    <a:ext uri="{9D8B030D-6E8A-4147-A177-3AD203B41FA5}">
                      <a16:colId xmlns:a16="http://schemas.microsoft.com/office/drawing/2014/main" val="2674025035"/>
                    </a:ext>
                  </a:extLst>
                </a:gridCol>
                <a:gridCol w="6395357">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a:p>
                  </a:txBody>
                  <a:tcPr/>
                </a:tc>
                <a:extLst>
                  <a:ext uri="{0D108BD9-81ED-4DB2-BD59-A6C34878D82A}">
                    <a16:rowId xmlns:a16="http://schemas.microsoft.com/office/drawing/2014/main" val="2326333312"/>
                  </a:ext>
                </a:extLst>
              </a:tr>
              <a:tr h="153106">
                <a:tc gridSpan="2">
                  <a:txBody>
                    <a:bodyPr/>
                    <a:lstStyle/>
                    <a:p>
                      <a:r>
                        <a:rPr kumimoji="1" lang="ja-JP" altLang="en-US" sz="1200" dirty="0"/>
                        <a:t>代表者名</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448878866"/>
                  </a:ext>
                </a:extLst>
              </a:tr>
              <a:tr h="153106">
                <a:tc rowSpan="2">
                  <a:txBody>
                    <a:bodyPr/>
                    <a:lstStyle/>
                    <a:p>
                      <a:r>
                        <a:rPr kumimoji="1" lang="ja-JP" altLang="en-US" sz="1200" dirty="0"/>
                        <a:t>本社所在地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ウェブサイト</a:t>
                      </a:r>
                      <a:r>
                        <a:rPr kumimoji="1" lang="en-US" altLang="ja-JP" sz="1200" dirty="0"/>
                        <a:t>URL</a:t>
                      </a:r>
                      <a:endParaRPr kumimoji="1" lang="ja-JP" altLang="en-US" sz="1200" dirty="0"/>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1650552927"/>
                  </a:ext>
                </a:extLst>
              </a:tr>
              <a:tr h="153106">
                <a:tc gridSpan="2">
                  <a:txBody>
                    <a:bodyPr/>
                    <a:lstStyle/>
                    <a:p>
                      <a:r>
                        <a:rPr kumimoji="1" lang="ja-JP" altLang="en-US" sz="1200" dirty="0"/>
                        <a:t>設立年月日</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資本金</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r>
                        <a:rPr kumimoji="1" lang="ja-JP" altLang="en-US" sz="1200" dirty="0"/>
                        <a:t>　　　　　　　　　　　　　万円</a:t>
                      </a:r>
                    </a:p>
                  </a:txBody>
                  <a:tcPr/>
                </a:tc>
                <a:extLst>
                  <a:ext uri="{0D108BD9-81ED-4DB2-BD59-A6C34878D82A}">
                    <a16:rowId xmlns:a16="http://schemas.microsoft.com/office/drawing/2014/main" val="3218308166"/>
                  </a:ext>
                </a:extLst>
              </a:tr>
              <a:tr h="153106">
                <a:tc rowSpan="5">
                  <a:txBody>
                    <a:bodyPr/>
                    <a:lstStyle/>
                    <a:p>
                      <a:r>
                        <a:rPr kumimoji="1" lang="ja-JP" altLang="en-US" sz="1200" dirty="0"/>
                        <a:t>連絡担当者</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氏名</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4047400493"/>
                  </a:ext>
                </a:extLst>
              </a:tr>
              <a:tr h="153106">
                <a:tc vMerge="1">
                  <a:txBody>
                    <a:bodyPr/>
                    <a:lstStyle/>
                    <a:p>
                      <a:endParaRPr kumimoji="1" lang="ja-JP" altLang="en-US"/>
                    </a:p>
                  </a:txBody>
                  <a:tcPr/>
                </a:tc>
                <a:tc>
                  <a:txBody>
                    <a:bodyPr/>
                    <a:lstStyle/>
                    <a:p>
                      <a:pPr marL="0" algn="l" defTabSz="914400" rtl="0" eaLnBrk="1" latinLnBrk="0" hangingPunct="1"/>
                      <a:r>
                        <a:rPr kumimoji="1" lang="en-US" altLang="ja-JP" sz="1200" b="1" kern="1200" dirty="0">
                          <a:solidFill>
                            <a:schemeClr val="lt1"/>
                          </a:solidFill>
                          <a:latin typeface="+mn-lt"/>
                          <a:ea typeface="+mn-ea"/>
                          <a:cs typeface="+mn-cs"/>
                        </a:rPr>
                        <a:t> </a:t>
                      </a:r>
                      <a:r>
                        <a:rPr kumimoji="1" lang="ja-JP" altLang="en-US" sz="1200" b="1" kern="1200" dirty="0">
                          <a:solidFill>
                            <a:schemeClr val="lt1"/>
                          </a:solidFill>
                          <a:latin typeface="+mn-lt"/>
                          <a:ea typeface="+mn-ea"/>
                          <a:cs typeface="+mn-cs"/>
                        </a:rPr>
                        <a:t>（フリガナ）</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490608878"/>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部署</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984786558"/>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電話番号</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033556621"/>
                  </a:ext>
                </a:extLst>
              </a:tr>
              <a:tr h="153106">
                <a:tc vMerge="1">
                  <a:txBody>
                    <a:bodyPr/>
                    <a:lstStyle/>
                    <a:p>
                      <a:endParaRPr kumimoji="1" lang="ja-JP" altLang="en-US" sz="1200" dirty="0"/>
                    </a:p>
                  </a:txBody>
                  <a:tcPr/>
                </a:tc>
                <a:tc>
                  <a:txBody>
                    <a:bodyPr/>
                    <a:lstStyle/>
                    <a:p>
                      <a:pPr marL="0" algn="l" defTabSz="914400" rtl="0" eaLnBrk="1" latinLnBrk="0" hangingPunct="1"/>
                      <a:r>
                        <a:rPr kumimoji="1" lang="en-US" altLang="ja-JP" sz="1200" b="1" kern="1200" dirty="0">
                          <a:solidFill>
                            <a:schemeClr val="lt1"/>
                          </a:solidFill>
                          <a:latin typeface="+mn-lt"/>
                          <a:ea typeface="+mn-ea"/>
                          <a:cs typeface="+mn-cs"/>
                        </a:rPr>
                        <a:t>E-mail</a:t>
                      </a:r>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1276992518"/>
                  </a:ext>
                </a:extLst>
              </a:tr>
            </a:tbl>
          </a:graphicData>
        </a:graphic>
      </p:graphicFrame>
      <p:sp>
        <p:nvSpPr>
          <p:cNvPr id="7" name="Rectangle 3">
            <a:extLst>
              <a:ext uri="{FF2B5EF4-FFF2-40B4-BE49-F238E27FC236}">
                <a16:creationId xmlns:a16="http://schemas.microsoft.com/office/drawing/2014/main" id="{A74AEA93-A996-4C9A-B223-586C9CD7DC6E}"/>
              </a:ext>
            </a:extLst>
          </p:cNvPr>
          <p:cNvSpPr txBox="1">
            <a:spLocks noChangeArrowheads="1"/>
          </p:cNvSpPr>
          <p:nvPr/>
        </p:nvSpPr>
        <p:spPr bwMode="auto">
          <a:xfrm>
            <a:off x="596899" y="6005925"/>
            <a:ext cx="8503559" cy="56246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sz="1050" kern="0" dirty="0">
                <a:solidFill>
                  <a:schemeClr val="tx1"/>
                </a:solidFill>
              </a:rPr>
              <a:t>複数の事業者等が共同で申請する場合、本スライドには本事業の業務を統括する法人のみを記載し、それ以外の法人の概要は「実施体制」のスライドに記載してください。</a:t>
            </a:r>
            <a:endParaRPr lang="en-US" altLang="ja-JP" sz="1050" kern="0" dirty="0">
              <a:solidFill>
                <a:schemeClr val="tx1"/>
              </a:solidFill>
            </a:endParaRPr>
          </a:p>
          <a:p>
            <a:pPr marL="177800" indent="-177800" eaLnBrk="1" hangingPunct="1">
              <a:spcBef>
                <a:spcPct val="0"/>
              </a:spcBef>
              <a:buClr>
                <a:srgbClr val="5A5A5A"/>
              </a:buClr>
              <a:buSzPct val="100000"/>
              <a:buFont typeface="Arial" panose="020B0604020202020204" pitchFamily="34" charset="0"/>
              <a:buChar char="•"/>
            </a:pPr>
            <a:r>
              <a:rPr lang="ja-JP" altLang="en-US" sz="1050" kern="0" dirty="0">
                <a:solidFill>
                  <a:schemeClr val="tx1"/>
                </a:solidFill>
              </a:rPr>
              <a:t>法人の種類により記載が難しい項目については、空欄のまま提出してください。</a:t>
            </a:r>
            <a:endParaRPr lang="en-US" altLang="ja-JP" sz="1050" kern="0" dirty="0">
              <a:solidFill>
                <a:schemeClr val="tx1"/>
              </a:solidFill>
            </a:endParaRP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利用申請にあたり、次の要件を満たしているか、</a:t>
            </a:r>
            <a:r>
              <a:rPr lang="ja-JP" altLang="en-US" sz="1200" b="1" u="sng" kern="0" dirty="0">
                <a:solidFill>
                  <a:schemeClr val="tx1"/>
                </a:solidFill>
              </a:rPr>
              <a:t>チェック欄に「〇」を記入</a:t>
            </a:r>
            <a:r>
              <a:rPr lang="ja-JP" altLang="en-US" sz="1200" b="1" kern="0" dirty="0">
                <a:solidFill>
                  <a:schemeClr val="tx1"/>
                </a:solidFill>
              </a:rPr>
              <a:t>してください。</a:t>
            </a:r>
            <a:endParaRPr lang="en-US" altLang="ja-JP" sz="1200" b="1"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727537058"/>
              </p:ext>
            </p:extLst>
          </p:nvPr>
        </p:nvGraphicFramePr>
        <p:xfrm>
          <a:off x="406400" y="1561494"/>
          <a:ext cx="8694058" cy="82296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200" dirty="0"/>
                        <a:t>チェック欄</a:t>
                      </a:r>
                    </a:p>
                  </a:txBody>
                  <a:tcPr/>
                </a:tc>
                <a:tc>
                  <a:txBody>
                    <a:bodyPr/>
                    <a:lstStyle/>
                    <a:p>
                      <a:pPr algn="ctr"/>
                      <a:r>
                        <a:rPr kumimoji="1" lang="ja-JP" altLang="en-US" sz="12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200" dirty="0"/>
                    </a:p>
                  </a:txBody>
                  <a:tcPr>
                    <a:solidFill>
                      <a:schemeClr val="accent1">
                        <a:lumMod val="60000"/>
                        <a:lumOff val="40000"/>
                      </a:schemeClr>
                    </a:solidFill>
                  </a:tcPr>
                </a:tc>
                <a:tc>
                  <a:txBody>
                    <a:bodyPr/>
                    <a:lstStyle/>
                    <a:p>
                      <a:r>
                        <a:rPr kumimoji="1" lang="ja-JP" altLang="en-US" sz="1200" dirty="0"/>
                        <a:t>利用申請要項の内容をすべて確認・理解し、了承をした上で申請します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200" dirty="0"/>
                    </a:p>
                  </a:txBody>
                  <a:tcPr>
                    <a:solidFill>
                      <a:schemeClr val="accent1">
                        <a:lumMod val="60000"/>
                        <a:lumOff val="40000"/>
                      </a:schemeClr>
                    </a:solidFill>
                  </a:tcPr>
                </a:tc>
                <a:tc>
                  <a:txBody>
                    <a:bodyPr/>
                    <a:lstStyle/>
                    <a:p>
                      <a:r>
                        <a:rPr kumimoji="1" lang="ja-JP" altLang="en-US" sz="1200" dirty="0"/>
                        <a:t>利用申請要項３（２）の申請資格のすべての要件を満たしています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p:txBody>
          <a:bodyPr/>
          <a:lstStyle/>
          <a:p>
            <a:r>
              <a:rPr kumimoji="1" lang="ja-JP" altLang="en-US" dirty="0"/>
              <a:t>２．ロボット</a:t>
            </a:r>
            <a:r>
              <a:rPr lang="ja-JP" altLang="en-US" dirty="0"/>
              <a:t>お試し利用</a:t>
            </a:r>
            <a:r>
              <a:rPr kumimoji="1" lang="ja-JP" altLang="en-US" dirty="0"/>
              <a:t>を希望する施設</a:t>
            </a:r>
          </a:p>
        </p:txBody>
      </p:sp>
      <p:graphicFrame>
        <p:nvGraphicFramePr>
          <p:cNvPr id="3" name="表 4">
            <a:extLst>
              <a:ext uri="{FF2B5EF4-FFF2-40B4-BE49-F238E27FC236}">
                <a16:creationId xmlns:a16="http://schemas.microsoft.com/office/drawing/2014/main" id="{7352450C-DF95-460D-BDCF-5DDE6440D589}"/>
              </a:ext>
            </a:extLst>
          </p:cNvPr>
          <p:cNvGraphicFramePr>
            <a:graphicFrameLocks noGrp="1"/>
          </p:cNvGraphicFramePr>
          <p:nvPr>
            <p:extLst>
              <p:ext uri="{D42A27DB-BD31-4B8C-83A1-F6EECF244321}">
                <p14:modId xmlns:p14="http://schemas.microsoft.com/office/powerpoint/2010/main" val="3863351369"/>
              </p:ext>
            </p:extLst>
          </p:nvPr>
        </p:nvGraphicFramePr>
        <p:xfrm>
          <a:off x="406400" y="1227666"/>
          <a:ext cx="8694057" cy="2606040"/>
        </p:xfrm>
        <a:graphic>
          <a:graphicData uri="http://schemas.openxmlformats.org/drawingml/2006/table">
            <a:tbl>
              <a:tblPr firstCol="1">
                <a:tableStyleId>{21E4AEA4-8DFA-4A89-87EB-49C32662AFE0}</a:tableStyleId>
              </a:tblPr>
              <a:tblGrid>
                <a:gridCol w="1064070">
                  <a:extLst>
                    <a:ext uri="{9D8B030D-6E8A-4147-A177-3AD203B41FA5}">
                      <a16:colId xmlns:a16="http://schemas.microsoft.com/office/drawing/2014/main" val="1714642985"/>
                    </a:ext>
                  </a:extLst>
                </a:gridCol>
                <a:gridCol w="1263205">
                  <a:extLst>
                    <a:ext uri="{9D8B030D-6E8A-4147-A177-3AD203B41FA5}">
                      <a16:colId xmlns:a16="http://schemas.microsoft.com/office/drawing/2014/main" val="85969130"/>
                    </a:ext>
                  </a:extLst>
                </a:gridCol>
                <a:gridCol w="6366782">
                  <a:extLst>
                    <a:ext uri="{9D8B030D-6E8A-4147-A177-3AD203B41FA5}">
                      <a16:colId xmlns:a16="http://schemas.microsoft.com/office/drawing/2014/main" val="2585763277"/>
                    </a:ext>
                  </a:extLst>
                </a:gridCol>
              </a:tblGrid>
              <a:tr h="153106">
                <a:tc gridSpan="2">
                  <a:txBody>
                    <a:bodyPr/>
                    <a:lstStyle/>
                    <a:p>
                      <a:r>
                        <a:rPr kumimoji="1" lang="ja-JP" altLang="en-US" sz="1200" dirty="0"/>
                        <a:t>施設名</a:t>
                      </a:r>
                    </a:p>
                  </a:txBody>
                  <a:tcPr/>
                </a:tc>
                <a:tc hMerge="1">
                  <a:txBody>
                    <a:bodyPr/>
                    <a:lstStyle/>
                    <a:p>
                      <a:endParaRPr kumimoji="1" lang="ja-JP" altLang="en-US"/>
                    </a:p>
                  </a:txBody>
                  <a:tcPr/>
                </a:tc>
                <a:tc>
                  <a:txBody>
                    <a:bodyPr/>
                    <a:lstStyle/>
                    <a:p>
                      <a:endParaRPr kumimoji="1" lang="ja-JP" altLang="en-US" sz="1200"/>
                    </a:p>
                  </a:txBody>
                  <a:tcPr/>
                </a:tc>
                <a:extLst>
                  <a:ext uri="{0D108BD9-81ED-4DB2-BD59-A6C34878D82A}">
                    <a16:rowId xmlns:a16="http://schemas.microsoft.com/office/drawing/2014/main" val="2326333312"/>
                  </a:ext>
                </a:extLst>
              </a:tr>
              <a:tr h="153106">
                <a:tc rowSpan="2">
                  <a:txBody>
                    <a:bodyPr/>
                    <a:lstStyle/>
                    <a:p>
                      <a:r>
                        <a:rPr kumimoji="1" lang="ja-JP" altLang="en-US" sz="1200" dirty="0"/>
                        <a:t>本社所在地</a:t>
                      </a:r>
                    </a:p>
                  </a:txBody>
                  <a:tcPr/>
                </a:tc>
                <a:tc>
                  <a:txBody>
                    <a:bodyPr/>
                    <a:lstStyle/>
                    <a:p>
                      <a:r>
                        <a:rPr kumimoji="1" lang="ja-JP" altLang="en-US" sz="1200" b="1" kern="1200">
                          <a:solidFill>
                            <a:schemeClr val="lt1"/>
                          </a:solidFill>
                          <a:latin typeface="+mn-lt"/>
                          <a:ea typeface="+mn-ea"/>
                          <a:cs typeface="+mn-cs"/>
                        </a:rPr>
                        <a:t>郵便番号</a:t>
                      </a:r>
                      <a:endParaRPr kumimoji="1" lang="ja-JP" altLang="en-US"/>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施設のウェブサイト</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650552927"/>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従業員数</a:t>
                      </a:r>
                    </a:p>
                  </a:txBody>
                  <a:tcPr/>
                </a:tc>
                <a:tc hMerge="1">
                  <a:txBody>
                    <a:bodyPr/>
                    <a:lstStyle/>
                    <a:p>
                      <a:endParaRPr kumimoji="1" lang="ja-JP" altLang="en-US"/>
                    </a:p>
                  </a:txBody>
                  <a:tcPr/>
                </a:tc>
                <a:tc>
                  <a:txBody>
                    <a:bodyPr/>
                    <a:lstStyle/>
                    <a:p>
                      <a:r>
                        <a:rPr kumimoji="1" lang="ja-JP" altLang="en-US" sz="1200" dirty="0"/>
                        <a:t>　　　　　　　　　　　　　人　　（うち、パート・アルバイト数：　　　　　人）</a:t>
                      </a:r>
                    </a:p>
                  </a:txBody>
                  <a:tcPr/>
                </a:tc>
                <a:extLst>
                  <a:ext uri="{0D108BD9-81ED-4DB2-BD59-A6C34878D82A}">
                    <a16:rowId xmlns:a16="http://schemas.microsoft.com/office/drawing/2014/main" val="3170263061"/>
                  </a:ext>
                </a:extLst>
              </a:tr>
              <a:tr h="153106">
                <a:tc gridSpan="2">
                  <a:txBody>
                    <a:bodyPr/>
                    <a:lstStyle/>
                    <a:p>
                      <a:r>
                        <a:rPr kumimoji="1" lang="ja-JP" altLang="en-US" sz="1200" dirty="0"/>
                        <a:t>施設の種別・業態</a:t>
                      </a:r>
                      <a:br>
                        <a:rPr kumimoji="1" lang="en-US" altLang="ja-JP" sz="1200" dirty="0"/>
                      </a:br>
                      <a:r>
                        <a:rPr kumimoji="1" lang="ja-JP" altLang="en-US" sz="900" dirty="0"/>
                        <a:t>（例：駅、商業施設、医療施設）</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93807830"/>
                  </a:ext>
                </a:extLst>
              </a:tr>
              <a:tr h="153106">
                <a:tc gridSpan="2">
                  <a:txBody>
                    <a:bodyPr/>
                    <a:lstStyle/>
                    <a:p>
                      <a:r>
                        <a:rPr kumimoji="1" lang="ja-JP" altLang="en-US" sz="1200" dirty="0"/>
                        <a:t>施設の面積</a:t>
                      </a:r>
                      <a:endParaRPr kumimoji="1" lang="en-US" altLang="ja-JP" sz="1200" dirty="0"/>
                    </a:p>
                    <a:p>
                      <a:r>
                        <a:rPr kumimoji="1" lang="en-US" altLang="ja-JP" sz="900" dirty="0"/>
                        <a:t>※</a:t>
                      </a:r>
                      <a:r>
                        <a:rPr kumimoji="1" lang="ja-JP" altLang="en-US" sz="900" dirty="0"/>
                        <a:t>複数階層の施設は、階層数、各階層</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
        <p:nvSpPr>
          <p:cNvPr id="6" name="Rectangle 3">
            <a:extLst>
              <a:ext uri="{FF2B5EF4-FFF2-40B4-BE49-F238E27FC236}">
                <a16:creationId xmlns:a16="http://schemas.microsoft.com/office/drawing/2014/main" id="{C51075CE-2622-4FD8-8D34-2755F8652EAA}"/>
              </a:ext>
            </a:extLst>
          </p:cNvPr>
          <p:cNvSpPr txBox="1">
            <a:spLocks noChangeArrowheads="1"/>
          </p:cNvSpPr>
          <p:nvPr/>
        </p:nvSpPr>
        <p:spPr bwMode="auto">
          <a:xfrm>
            <a:off x="596899" y="3973925"/>
            <a:ext cx="8503559" cy="17466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sz="1050" kern="0" dirty="0">
                <a:solidFill>
                  <a:schemeClr val="tx1"/>
                </a:solidFill>
              </a:rPr>
              <a:t>複数の施設で申請する場合、適宜、表を追加してください。</a:t>
            </a:r>
            <a:endParaRPr lang="en-US" altLang="ja-JP" sz="1050" kern="0" dirty="0">
              <a:solidFill>
                <a:schemeClr val="tx1"/>
              </a:solidFill>
            </a:endParaRPr>
          </a:p>
        </p:txBody>
      </p:sp>
    </p:spTree>
    <p:extLst>
      <p:ext uri="{BB962C8B-B14F-4D97-AF65-F5344CB8AC3E}">
        <p14:creationId xmlns:p14="http://schemas.microsoft.com/office/powerpoint/2010/main" val="32390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kumimoji="1" lang="ja-JP" altLang="en-US" dirty="0"/>
              <a:t>３．ロボット</a:t>
            </a:r>
            <a:r>
              <a:rPr lang="ja-JP" altLang="en-US" dirty="0"/>
              <a:t>お試し利用</a:t>
            </a:r>
            <a:r>
              <a:rPr kumimoji="1" lang="ja-JP" altLang="en-US" dirty="0"/>
              <a:t>の目的</a:t>
            </a:r>
          </a:p>
        </p:txBody>
      </p:sp>
      <p:graphicFrame>
        <p:nvGraphicFramePr>
          <p:cNvPr id="3" name="表 3">
            <a:extLst>
              <a:ext uri="{FF2B5EF4-FFF2-40B4-BE49-F238E27FC236}">
                <a16:creationId xmlns:a16="http://schemas.microsoft.com/office/drawing/2014/main" id="{A1C413AF-3547-4D56-916E-B35052C9A92A}"/>
              </a:ext>
            </a:extLst>
          </p:cNvPr>
          <p:cNvGraphicFramePr>
            <a:graphicFrameLocks noGrp="1"/>
          </p:cNvGraphicFramePr>
          <p:nvPr>
            <p:extLst>
              <p:ext uri="{D42A27DB-BD31-4B8C-83A1-F6EECF244321}">
                <p14:modId xmlns:p14="http://schemas.microsoft.com/office/powerpoint/2010/main" val="25199285"/>
              </p:ext>
            </p:extLst>
          </p:nvPr>
        </p:nvGraphicFramePr>
        <p:xfrm>
          <a:off x="406400" y="1621355"/>
          <a:ext cx="8775700" cy="2377440"/>
        </p:xfrm>
        <a:graphic>
          <a:graphicData uri="http://schemas.openxmlformats.org/drawingml/2006/table">
            <a:tbl>
              <a:tblPr firstRow="1"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71027">
                <a:tc gridSpan="2">
                  <a:txBody>
                    <a:bodyPr/>
                    <a:lstStyle/>
                    <a:p>
                      <a:pPr algn="ctr"/>
                      <a:r>
                        <a:rPr kumimoji="1" lang="ja-JP" altLang="en-US" sz="1200" dirty="0"/>
                        <a:t>目的・課題１</a:t>
                      </a:r>
                    </a:p>
                  </a:txBody>
                  <a:tcPr/>
                </a:tc>
                <a:tc hMerge="1">
                  <a:txBody>
                    <a:bodyPr/>
                    <a:lstStyle/>
                    <a:p>
                      <a:pPr marL="171450" indent="-171450">
                        <a:buFont typeface="Arial" panose="020B0604020202020204" pitchFamily="34" charset="0"/>
                        <a:buChar char="•"/>
                      </a:pPr>
                      <a:endParaRPr kumimoji="1" lang="ja-JP" altLang="en-US" sz="1200" dirty="0"/>
                    </a:p>
                  </a:txBody>
                  <a:tcPr/>
                </a:tc>
                <a:extLst>
                  <a:ext uri="{0D108BD9-81ED-4DB2-BD59-A6C34878D82A}">
                    <a16:rowId xmlns:a16="http://schemas.microsoft.com/office/drawing/2014/main" val="854392211"/>
                  </a:ext>
                </a:extLst>
              </a:tr>
              <a:tr h="171027">
                <a:tc>
                  <a:txBody>
                    <a:bodyPr/>
                    <a:lstStyle/>
                    <a:p>
                      <a:r>
                        <a:rPr kumimoji="1" lang="ja-JP" altLang="en-US" sz="1200" dirty="0"/>
                        <a:t>ロボット等の</a:t>
                      </a:r>
                      <a:endParaRPr kumimoji="1" lang="en-US" altLang="ja-JP" sz="1200" dirty="0"/>
                    </a:p>
                    <a:p>
                      <a:r>
                        <a:rPr kumimoji="1" lang="ja-JP" altLang="en-US" sz="1200" dirty="0"/>
                        <a:t>試用目的</a:t>
                      </a:r>
                    </a:p>
                  </a:txBody>
                  <a:tcPr/>
                </a:tc>
                <a:tc>
                  <a:txBody>
                    <a:bodyPr/>
                    <a:lstStyle/>
                    <a:p>
                      <a:pPr marL="0" indent="0">
                        <a:buFont typeface="Arial" panose="020B0604020202020204" pitchFamily="34" charset="0"/>
                        <a:buNone/>
                      </a:pPr>
                      <a:r>
                        <a:rPr kumimoji="1" lang="ja-JP" altLang="en-US" sz="1200" dirty="0">
                          <a:solidFill>
                            <a:srgbClr val="FF0000"/>
                          </a:solidFill>
                        </a:rPr>
                        <a:t>（記入例） ロボットの利用で、施設スタッフの間接業務の負荷がどの程度軽減するのかを見てみたい。</a:t>
                      </a:r>
                      <a:endParaRPr kumimoji="1" lang="en-US" altLang="ja-JP" sz="1200" dirty="0"/>
                    </a:p>
                    <a:p>
                      <a:pPr marL="171450" indent="-171450">
                        <a:buFont typeface="Arial" panose="020B0604020202020204" pitchFamily="34" charset="0"/>
                        <a:buChar char="•"/>
                      </a:pPr>
                      <a:r>
                        <a:rPr kumimoji="1" lang="en-US" altLang="ja-JP" sz="1200" dirty="0"/>
                        <a:t>XXX</a:t>
                      </a: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1667623431"/>
                  </a:ext>
                </a:extLst>
              </a:tr>
              <a:tr h="171027">
                <a:tc>
                  <a:txBody>
                    <a:bodyPr/>
                    <a:lstStyle/>
                    <a:p>
                      <a:r>
                        <a:rPr kumimoji="1" lang="ja-JP" altLang="en-US" sz="1200" dirty="0"/>
                        <a:t>解決したい課題</a:t>
                      </a:r>
                      <a:endParaRPr kumimoji="1" lang="en-US" altLang="ja-JP" sz="1200" dirty="0"/>
                    </a:p>
                    <a:p>
                      <a:r>
                        <a:rPr kumimoji="1" lang="ja-JP" altLang="en-US" sz="1200" dirty="0"/>
                        <a:t>（現在の状況）</a:t>
                      </a:r>
                    </a:p>
                  </a:txBody>
                  <a:tcPr/>
                </a:tc>
                <a:tc>
                  <a:txBody>
                    <a:bodyPr/>
                    <a:lstStyle/>
                    <a:p>
                      <a:r>
                        <a:rPr kumimoji="1" lang="ja-JP" altLang="en-US" sz="1200" dirty="0">
                          <a:solidFill>
                            <a:srgbClr val="FF0000"/>
                          </a:solidFill>
                        </a:rPr>
                        <a:t>（記入例） 施設内の清掃業務に毎日</a:t>
                      </a:r>
                      <a:r>
                        <a:rPr kumimoji="1" lang="en-US" altLang="ja-JP" sz="1200" dirty="0">
                          <a:solidFill>
                            <a:srgbClr val="FF0000"/>
                          </a:solidFill>
                        </a:rPr>
                        <a:t>3</a:t>
                      </a:r>
                      <a:r>
                        <a:rPr kumimoji="1" lang="ja-JP" altLang="en-US" sz="1200" dirty="0">
                          <a:solidFill>
                            <a:srgbClr val="FF0000"/>
                          </a:solidFill>
                        </a:rPr>
                        <a:t>名</a:t>
                      </a:r>
                      <a:r>
                        <a:rPr kumimoji="1" lang="en-US" altLang="ja-JP" sz="1200" dirty="0">
                          <a:solidFill>
                            <a:srgbClr val="FF0000"/>
                          </a:solidFill>
                        </a:rPr>
                        <a:t>×1</a:t>
                      </a:r>
                      <a:r>
                        <a:rPr kumimoji="1" lang="ja-JP" altLang="en-US" sz="1200" dirty="0">
                          <a:solidFill>
                            <a:srgbClr val="FF0000"/>
                          </a:solidFill>
                        </a:rPr>
                        <a:t>時間を要している。清掃業務の省人化を図り、工数を</a:t>
                      </a:r>
                      <a:r>
                        <a:rPr kumimoji="1" lang="en-US" altLang="ja-JP" sz="1200" dirty="0">
                          <a:solidFill>
                            <a:srgbClr val="FF0000"/>
                          </a:solidFill>
                        </a:rPr>
                        <a:t>3-5</a:t>
                      </a:r>
                      <a:r>
                        <a:rPr kumimoji="1" lang="ja-JP" altLang="en-US" sz="1200" dirty="0">
                          <a:solidFill>
                            <a:srgbClr val="FF0000"/>
                          </a:solidFill>
                        </a:rPr>
                        <a:t>割削減したい</a:t>
                      </a:r>
                      <a:br>
                        <a:rPr kumimoji="1" lang="en-US" altLang="ja-JP" sz="1200" dirty="0">
                          <a:solidFill>
                            <a:srgbClr val="FF0000"/>
                          </a:solidFill>
                        </a:rPr>
                      </a:br>
                      <a:r>
                        <a:rPr kumimoji="1" lang="ja-JP" altLang="en-US" sz="1200" dirty="0">
                          <a:solidFill>
                            <a:srgbClr val="FF0000"/>
                          </a:solidFill>
                        </a:rPr>
                        <a:t>　　　　　　 </a:t>
                      </a:r>
                      <a:r>
                        <a:rPr kumimoji="1" lang="en-US" altLang="ja-JP" sz="1200" dirty="0">
                          <a:solidFill>
                            <a:srgbClr val="FF0000"/>
                          </a:solidFill>
                        </a:rPr>
                        <a:t>※</a:t>
                      </a:r>
                      <a:r>
                        <a:rPr kumimoji="1" lang="ja-JP" altLang="en-US" sz="1200" dirty="0">
                          <a:solidFill>
                            <a:srgbClr val="FF0000"/>
                          </a:solidFill>
                        </a:rPr>
                        <a:t>誰の・どのような課題か、具体的に記載をしてください。</a:t>
                      </a:r>
                      <a:endParaRPr kumimoji="1" lang="en-US" altLang="ja-JP" sz="1200" dirty="0"/>
                    </a:p>
                    <a:p>
                      <a:pPr marL="171450" indent="-171450">
                        <a:buFont typeface="Arial" panose="020B0604020202020204" pitchFamily="34" charset="0"/>
                        <a:buChar char="•"/>
                      </a:pPr>
                      <a:r>
                        <a:rPr kumimoji="1" lang="en-US" altLang="ja-JP" sz="1200" dirty="0"/>
                        <a:t>XXX</a:t>
                      </a: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2963437166"/>
                  </a:ext>
                </a:extLst>
              </a:tr>
              <a:tr h="171027">
                <a:tc>
                  <a:txBody>
                    <a:bodyPr/>
                    <a:lstStyle/>
                    <a:p>
                      <a:r>
                        <a:rPr kumimoji="1" lang="ja-JP" altLang="en-US" sz="1200" dirty="0"/>
                        <a:t>目指す施設の姿</a:t>
                      </a:r>
                    </a:p>
                  </a:txBody>
                  <a:tcPr/>
                </a:tc>
                <a:tc>
                  <a:txBody>
                    <a:bodyPr/>
                    <a:lstStyle/>
                    <a:p>
                      <a:r>
                        <a:rPr kumimoji="1" lang="ja-JP" altLang="en-US" sz="1200" dirty="0">
                          <a:solidFill>
                            <a:srgbClr val="FF0000"/>
                          </a:solidFill>
                        </a:rPr>
                        <a:t>（記入例） 削減できた工数を接客や新たな企画立案に係る業務に振り向け、施設の魅力を高めたい</a:t>
                      </a:r>
                      <a:endParaRPr kumimoji="1" lang="en-US" altLang="ja-JP" sz="1200" dirty="0"/>
                    </a:p>
                    <a:p>
                      <a:pPr marL="171450" indent="-171450">
                        <a:buFont typeface="Arial" panose="020B0604020202020204" pitchFamily="34" charset="0"/>
                        <a:buChar char="•"/>
                      </a:pPr>
                      <a:r>
                        <a:rPr kumimoji="1" lang="en-US" altLang="ja-JP" sz="1200" dirty="0"/>
                        <a:t>XXX</a:t>
                      </a: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2416194959"/>
                  </a:ext>
                </a:extLst>
              </a:tr>
            </a:tbl>
          </a:graphicData>
        </a:graphic>
      </p:graphicFrame>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ロボットお試し利用の目的、解決したい課題が複数ある場合、目的・課題ごとに表をわけて記載してください。</a:t>
            </a:r>
            <a:endParaRPr lang="en-US" altLang="ja-JP" sz="1200" b="1" kern="0" dirty="0">
              <a:solidFill>
                <a:schemeClr val="tx1"/>
              </a:solidFill>
            </a:endParaRPr>
          </a:p>
        </p:txBody>
      </p:sp>
      <p:graphicFrame>
        <p:nvGraphicFramePr>
          <p:cNvPr id="6" name="表 3">
            <a:extLst>
              <a:ext uri="{FF2B5EF4-FFF2-40B4-BE49-F238E27FC236}">
                <a16:creationId xmlns:a16="http://schemas.microsoft.com/office/drawing/2014/main" id="{0A2AF4C7-D12F-4509-99C8-3444EBA0C52B}"/>
              </a:ext>
            </a:extLst>
          </p:cNvPr>
          <p:cNvGraphicFramePr>
            <a:graphicFrameLocks noGrp="1"/>
          </p:cNvGraphicFramePr>
          <p:nvPr>
            <p:extLst>
              <p:ext uri="{D42A27DB-BD31-4B8C-83A1-F6EECF244321}">
                <p14:modId xmlns:p14="http://schemas.microsoft.com/office/powerpoint/2010/main" val="2487590826"/>
              </p:ext>
            </p:extLst>
          </p:nvPr>
        </p:nvGraphicFramePr>
        <p:xfrm>
          <a:off x="422275" y="4208308"/>
          <a:ext cx="8775700" cy="1645920"/>
        </p:xfrm>
        <a:graphic>
          <a:graphicData uri="http://schemas.openxmlformats.org/drawingml/2006/table">
            <a:tbl>
              <a:tblPr firstRow="1"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71027">
                <a:tc gridSpan="2">
                  <a:txBody>
                    <a:bodyPr/>
                    <a:lstStyle/>
                    <a:p>
                      <a:pPr algn="ctr"/>
                      <a:r>
                        <a:rPr kumimoji="1" lang="ja-JP" altLang="en-US" sz="1200" dirty="0"/>
                        <a:t>目的・課題２</a:t>
                      </a:r>
                    </a:p>
                  </a:txBody>
                  <a:tcPr/>
                </a:tc>
                <a:tc hMerge="1">
                  <a:txBody>
                    <a:bodyPr/>
                    <a:lstStyle/>
                    <a:p>
                      <a:pPr marL="171450" indent="-171450">
                        <a:buFont typeface="Arial" panose="020B0604020202020204" pitchFamily="34" charset="0"/>
                        <a:buChar char="•"/>
                      </a:pPr>
                      <a:endParaRPr kumimoji="1" lang="ja-JP" altLang="en-US" sz="1200" dirty="0"/>
                    </a:p>
                  </a:txBody>
                  <a:tcPr/>
                </a:tc>
                <a:extLst>
                  <a:ext uri="{0D108BD9-81ED-4DB2-BD59-A6C34878D82A}">
                    <a16:rowId xmlns:a16="http://schemas.microsoft.com/office/drawing/2014/main" val="4129749602"/>
                  </a:ext>
                </a:extLst>
              </a:tr>
              <a:tr h="171027">
                <a:tc>
                  <a:txBody>
                    <a:bodyPr/>
                    <a:lstStyle/>
                    <a:p>
                      <a:r>
                        <a:rPr kumimoji="1" lang="ja-JP" altLang="en-US" sz="1200" dirty="0"/>
                        <a:t>ロボット等の</a:t>
                      </a:r>
                      <a:endParaRPr kumimoji="1" lang="en-US" altLang="ja-JP" sz="1200" dirty="0"/>
                    </a:p>
                    <a:p>
                      <a:r>
                        <a:rPr kumimoji="1" lang="ja-JP" altLang="en-US" sz="1200" dirty="0"/>
                        <a:t>試用目的</a:t>
                      </a:r>
                    </a:p>
                  </a:txBody>
                  <a:tcPr/>
                </a:tc>
                <a:tc>
                  <a:txBody>
                    <a:bodyPr/>
                    <a:lstStyle/>
                    <a:p>
                      <a:pPr marL="171450" indent="-171450">
                        <a:buFont typeface="Arial" panose="020B0604020202020204" pitchFamily="34" charset="0"/>
                        <a:buChar char="•"/>
                      </a:pPr>
                      <a:r>
                        <a:rPr kumimoji="1" lang="en-US" altLang="ja-JP" sz="1200" dirty="0"/>
                        <a:t>XXX</a:t>
                      </a: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1667623431"/>
                  </a:ext>
                </a:extLst>
              </a:tr>
              <a:tr h="171027">
                <a:tc>
                  <a:txBody>
                    <a:bodyPr/>
                    <a:lstStyle/>
                    <a:p>
                      <a:r>
                        <a:rPr kumimoji="1" lang="ja-JP" altLang="en-US" sz="1200" dirty="0"/>
                        <a:t>解決したい課題</a:t>
                      </a:r>
                      <a:endParaRPr kumimoji="1" lang="en-US" altLang="ja-JP" sz="1200" dirty="0"/>
                    </a:p>
                    <a:p>
                      <a:r>
                        <a:rPr kumimoji="1" lang="ja-JP" altLang="en-US" sz="1200" dirty="0"/>
                        <a:t>（現在の状況）</a:t>
                      </a:r>
                    </a:p>
                  </a:txBody>
                  <a:tcPr/>
                </a:tc>
                <a:tc>
                  <a:txBody>
                    <a:bodyPr/>
                    <a:lstStyle/>
                    <a:p>
                      <a:pPr marL="171450" indent="-171450">
                        <a:buFont typeface="Arial" panose="020B0604020202020204" pitchFamily="34" charset="0"/>
                        <a:buChar char="•"/>
                      </a:pPr>
                      <a:r>
                        <a:rPr kumimoji="1" lang="en-US" altLang="ja-JP" sz="1200" dirty="0"/>
                        <a:t>XXX</a:t>
                      </a: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2963437166"/>
                  </a:ext>
                </a:extLst>
              </a:tr>
              <a:tr h="171027">
                <a:tc>
                  <a:txBody>
                    <a:bodyPr/>
                    <a:lstStyle/>
                    <a:p>
                      <a:r>
                        <a:rPr kumimoji="1" lang="ja-JP" altLang="en-US" sz="1200" dirty="0"/>
                        <a:t>目指す施設の姿</a:t>
                      </a:r>
                    </a:p>
                  </a:txBody>
                  <a:tcPr/>
                </a:tc>
                <a:tc>
                  <a:txBody>
                    <a:bodyPr/>
                    <a:lstStyle/>
                    <a:p>
                      <a:pPr marL="171450" indent="-171450">
                        <a:buFont typeface="Arial" panose="020B0604020202020204" pitchFamily="34" charset="0"/>
                        <a:buChar char="•"/>
                      </a:pPr>
                      <a:r>
                        <a:rPr kumimoji="1" lang="en-US" altLang="ja-JP" sz="1200" dirty="0"/>
                        <a:t>XXX</a:t>
                      </a: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2416194959"/>
                  </a:ext>
                </a:extLst>
              </a:tr>
            </a:tbl>
          </a:graphicData>
        </a:graphic>
      </p:graphicFrame>
      <p:sp>
        <p:nvSpPr>
          <p:cNvPr id="8" name="Rectangle 3">
            <a:extLst>
              <a:ext uri="{FF2B5EF4-FFF2-40B4-BE49-F238E27FC236}">
                <a16:creationId xmlns:a16="http://schemas.microsoft.com/office/drawing/2014/main" id="{274E8222-77E0-4119-8C19-D7603A0F2FB3}"/>
              </a:ext>
            </a:extLst>
          </p:cNvPr>
          <p:cNvSpPr txBox="1">
            <a:spLocks noChangeArrowheads="1"/>
          </p:cNvSpPr>
          <p:nvPr/>
        </p:nvSpPr>
        <p:spPr bwMode="auto">
          <a:xfrm>
            <a:off x="596899" y="5955125"/>
            <a:ext cx="8503559" cy="36856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sz="1050" kern="0" dirty="0">
                <a:solidFill>
                  <a:schemeClr val="tx1"/>
                </a:solidFill>
              </a:rPr>
              <a:t>必要に応じて、適宜、表を追加してください。</a:t>
            </a:r>
            <a:endParaRPr lang="en-US" altLang="ja-JP" sz="1050" kern="0" dirty="0">
              <a:solidFill>
                <a:schemeClr val="tx1"/>
              </a:solidFill>
            </a:endParaRPr>
          </a:p>
          <a:p>
            <a:pPr marL="177800" indent="-177800" eaLnBrk="1" hangingPunct="1">
              <a:spcBef>
                <a:spcPct val="0"/>
              </a:spcBef>
              <a:buClr>
                <a:srgbClr val="5A5A5A"/>
              </a:buClr>
              <a:buSzPct val="100000"/>
              <a:buFont typeface="Arial" panose="020B0604020202020204" pitchFamily="34" charset="0"/>
              <a:buChar char="•"/>
            </a:pPr>
            <a:r>
              <a:rPr lang="ja-JP" altLang="en-US" sz="1050" kern="0" dirty="0">
                <a:solidFill>
                  <a:schemeClr val="tx1"/>
                </a:solidFill>
              </a:rPr>
              <a:t>複数の施設で申請する場合、いずれの施設に関する記述かわかるように記載してください。</a:t>
            </a:r>
          </a:p>
        </p:txBody>
      </p:sp>
    </p:spTree>
    <p:extLst>
      <p:ext uri="{BB962C8B-B14F-4D97-AF65-F5344CB8AC3E}">
        <p14:creationId xmlns:p14="http://schemas.microsoft.com/office/powerpoint/2010/main" val="3325317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a:xfrm>
            <a:off x="406400" y="662087"/>
            <a:ext cx="9061450" cy="307777"/>
          </a:xfrm>
        </p:spPr>
        <p:txBody>
          <a:bodyPr/>
          <a:lstStyle/>
          <a:p>
            <a:r>
              <a:rPr kumimoji="1" lang="ja-JP" altLang="en-US" dirty="0"/>
              <a:t>４．ロボットお試し利用の実施体制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貴施設における本事業の実施体制（担当者名／役職など）、各メンバーの役割分担を記載してください。</a:t>
            </a:r>
            <a:endParaRPr lang="en-US" altLang="ja-JP" sz="1200" b="1"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851803"/>
            <a:ext cx="2426912" cy="1005604"/>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latin typeface="Arial" panose="020B0604020202020204" pitchFamily="34" charset="0"/>
                <a:ea typeface="ＭＳ Ｐゴシック" panose="020B0600070205080204" pitchFamily="50" charset="-128"/>
              </a:rPr>
              <a:t>本事業のプロジェクトリーダー</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施設長</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＜役割＞本プロジェクトの企画・</a:t>
            </a:r>
            <a:br>
              <a:rPr lang="en-US" altLang="ja-JP" sz="1200" dirty="0">
                <a:solidFill>
                  <a:srgbClr val="FF0000"/>
                </a:solidFill>
                <a:latin typeface="Arial" panose="020B0604020202020204" pitchFamily="34" charset="0"/>
                <a:ea typeface="ＭＳ Ｐゴシック" panose="020B0600070205080204" pitchFamily="50" charset="-128"/>
              </a:rPr>
            </a:br>
            <a:r>
              <a:rPr lang="ja-JP" altLang="en-US" sz="1200" dirty="0">
                <a:solidFill>
                  <a:srgbClr val="FF0000"/>
                </a:solidFill>
                <a:latin typeface="Arial" panose="020B0604020202020204" pitchFamily="34" charset="0"/>
                <a:ea typeface="ＭＳ Ｐゴシック" panose="020B0600070205080204" pitchFamily="50" charset="-128"/>
              </a:rPr>
              <a:t>実施等の全体統括</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4014544"/>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部門副担当</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＜役割＞ロボット企業との調整、導入するロボット等の運用の円滑化を目的とした</a:t>
            </a:r>
            <a:br>
              <a:rPr lang="en-US" altLang="ja-JP" sz="1200" dirty="0">
                <a:solidFill>
                  <a:srgbClr val="FF0000"/>
                </a:solidFill>
                <a:latin typeface="Arial" panose="020B0604020202020204" pitchFamily="34" charset="0"/>
                <a:ea typeface="ＭＳ Ｐゴシック" panose="020B0600070205080204" pitchFamily="50" charset="-128"/>
              </a:rPr>
            </a:br>
            <a:r>
              <a:rPr lang="ja-JP" altLang="en-US" sz="1200" dirty="0">
                <a:solidFill>
                  <a:srgbClr val="FF0000"/>
                </a:solidFill>
                <a:latin typeface="Arial" panose="020B0604020202020204" pitchFamily="34" charset="0"/>
                <a:ea typeface="ＭＳ Ｐゴシック" panose="020B0600070205080204" pitchFamily="50" charset="-128"/>
              </a:rPr>
              <a:t>現場スタッフ向けの研修の企画・実施</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85156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latin typeface="Arial" panose="020B0604020202020204" pitchFamily="34" charset="0"/>
                <a:ea typeface="ＭＳ Ｐゴシック" panose="020B0600070205080204" pitchFamily="50" charset="-128"/>
              </a:rPr>
              <a:t>本事業では○○を担当</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部門担当長</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＜役割＞ロボット企業との調整、導入実証期間中の進捗管理</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graphicFrame>
        <p:nvGraphicFramePr>
          <p:cNvPr id="16" name="表 16">
            <a:extLst>
              <a:ext uri="{FF2B5EF4-FFF2-40B4-BE49-F238E27FC236}">
                <a16:creationId xmlns:a16="http://schemas.microsoft.com/office/drawing/2014/main" id="{3F6D2C1A-136E-49EB-9B8A-742BA0AD0EAB}"/>
              </a:ext>
            </a:extLst>
          </p:cNvPr>
          <p:cNvGraphicFramePr>
            <a:graphicFrameLocks noGrp="1"/>
          </p:cNvGraphicFramePr>
          <p:nvPr>
            <p:extLst>
              <p:ext uri="{D42A27DB-BD31-4B8C-83A1-F6EECF244321}">
                <p14:modId xmlns:p14="http://schemas.microsoft.com/office/powerpoint/2010/main" val="3862779255"/>
              </p:ext>
            </p:extLst>
          </p:nvPr>
        </p:nvGraphicFramePr>
        <p:xfrm>
          <a:off x="406401" y="1541699"/>
          <a:ext cx="8854102" cy="1005840"/>
        </p:xfrm>
        <a:graphic>
          <a:graphicData uri="http://schemas.openxmlformats.org/drawingml/2006/table">
            <a:tbl>
              <a:tblPr>
                <a:tableStyleId>{21E4AEA4-8DFA-4A89-87EB-49C32662AFE0}</a:tableStyleId>
              </a:tblPr>
              <a:tblGrid>
                <a:gridCol w="8854102">
                  <a:extLst>
                    <a:ext uri="{9D8B030D-6E8A-4147-A177-3AD203B41FA5}">
                      <a16:colId xmlns:a16="http://schemas.microsoft.com/office/drawing/2014/main" val="3736332730"/>
                    </a:ext>
                  </a:extLst>
                </a:gridCol>
              </a:tblGrid>
              <a:tr h="0">
                <a:tc>
                  <a:txBody>
                    <a:bodyPr/>
                    <a:lstStyle/>
                    <a:p>
                      <a:pPr marL="0" indent="0">
                        <a:buFont typeface="Arial" panose="020B0604020202020204" pitchFamily="34" charset="0"/>
                        <a:buNone/>
                      </a:pPr>
                      <a:r>
                        <a:rPr kumimoji="1" lang="ja-JP" altLang="en-US" sz="1200" dirty="0">
                          <a:solidFill>
                            <a:srgbClr val="FF0000"/>
                          </a:solidFill>
                        </a:rPr>
                        <a:t>（記入例）ロボットお試し利用に</a:t>
                      </a:r>
                      <a:r>
                        <a:rPr kumimoji="1" lang="en-US" altLang="ja-JP" sz="1200" dirty="0">
                          <a:solidFill>
                            <a:srgbClr val="FF0000"/>
                          </a:solidFill>
                        </a:rPr>
                        <a:t>XX</a:t>
                      </a:r>
                      <a:r>
                        <a:rPr kumimoji="1" lang="ja-JP" altLang="en-US" sz="1200" dirty="0">
                          <a:solidFill>
                            <a:srgbClr val="FF0000"/>
                          </a:solidFill>
                        </a:rPr>
                        <a:t>名のスタッフが関わり、プロジェクトリーダーは</a:t>
                      </a:r>
                      <a:r>
                        <a:rPr kumimoji="1" lang="en-US" altLang="ja-JP" sz="1200" dirty="0">
                          <a:solidFill>
                            <a:srgbClr val="FF0000"/>
                          </a:solidFill>
                        </a:rPr>
                        <a:t>XX</a:t>
                      </a:r>
                      <a:r>
                        <a:rPr kumimoji="1" lang="ja-JP" altLang="en-US" sz="1200" dirty="0">
                          <a:solidFill>
                            <a:srgbClr val="FF0000"/>
                          </a:solidFill>
                        </a:rPr>
                        <a:t>が務める。</a:t>
                      </a:r>
                      <a:br>
                        <a:rPr kumimoji="1" lang="en-US" altLang="ja-JP" sz="1200" dirty="0">
                          <a:solidFill>
                            <a:srgbClr val="FF0000"/>
                          </a:solidFill>
                        </a:rPr>
                      </a:br>
                      <a:r>
                        <a:rPr kumimoji="1" lang="ja-JP" altLang="en-US" sz="1200" dirty="0">
                          <a:solidFill>
                            <a:srgbClr val="FF0000"/>
                          </a:solidFill>
                        </a:rPr>
                        <a:t>　　　　　　</a:t>
                      </a:r>
                      <a:r>
                        <a:rPr kumimoji="1" lang="en-US" altLang="ja-JP" sz="1200" dirty="0">
                          <a:solidFill>
                            <a:srgbClr val="FF0000"/>
                          </a:solidFill>
                        </a:rPr>
                        <a:t>XX</a:t>
                      </a:r>
                      <a:r>
                        <a:rPr kumimoji="1" lang="ja-JP" altLang="en-US" sz="1200" dirty="0">
                          <a:solidFill>
                            <a:srgbClr val="FF0000"/>
                          </a:solidFill>
                        </a:rPr>
                        <a:t>は施設内で</a:t>
                      </a:r>
                      <a:r>
                        <a:rPr kumimoji="1" lang="en-US" altLang="ja-JP" sz="1200" dirty="0">
                          <a:solidFill>
                            <a:srgbClr val="FF0000"/>
                          </a:solidFill>
                        </a:rPr>
                        <a:t>XX</a:t>
                      </a:r>
                      <a:r>
                        <a:rPr kumimoji="1" lang="ja-JP" altLang="en-US" sz="1200" dirty="0">
                          <a:solidFill>
                            <a:srgbClr val="FF0000"/>
                          </a:solidFill>
                        </a:rPr>
                        <a:t>の業務の責任者・リーダーを担当しており、今後のロボット等の導入（実装）検討を主導する中心者である。</a:t>
                      </a:r>
                      <a:endParaRPr kumimoji="1" lang="en-US" altLang="ja-JP" sz="1200" dirty="0">
                        <a:solidFill>
                          <a:srgbClr val="FF0000"/>
                        </a:solidFill>
                      </a:endParaRPr>
                    </a:p>
                    <a:p>
                      <a:pPr marL="0" indent="0">
                        <a:buFont typeface="Arial" panose="020B0604020202020204" pitchFamily="34" charset="0"/>
                        <a:buNone/>
                      </a:pPr>
                      <a:endParaRPr kumimoji="1" lang="en-US" altLang="ja-JP" sz="1200" dirty="0"/>
                    </a:p>
                    <a:p>
                      <a:pPr marL="171450" indent="-171450">
                        <a:buFont typeface="Arial" panose="020B0604020202020204" pitchFamily="34" charset="0"/>
                        <a:buChar char="•"/>
                      </a:pPr>
                      <a:r>
                        <a:rPr kumimoji="1" lang="en-US" altLang="ja-JP" sz="1200" dirty="0"/>
                        <a:t>XXXX</a:t>
                      </a:r>
                    </a:p>
                    <a:p>
                      <a:pPr marL="171450" indent="-171450">
                        <a:buFont typeface="Arial" panose="020B0604020202020204" pitchFamily="34" charset="0"/>
                        <a:buChar char="•"/>
                      </a:pPr>
                      <a:r>
                        <a:rPr kumimoji="1" lang="en-US" altLang="ja-JP" sz="1200" dirty="0"/>
                        <a:t>XXXX</a:t>
                      </a:r>
                      <a:endParaRPr kumimoji="1" lang="ja-JP" altLang="en-US" sz="1200" dirty="0"/>
                    </a:p>
                  </a:txBody>
                  <a:tcPr/>
                </a:tc>
                <a:extLst>
                  <a:ext uri="{0D108BD9-81ED-4DB2-BD59-A6C34878D82A}">
                    <a16:rowId xmlns:a16="http://schemas.microsoft.com/office/drawing/2014/main" val="2263883458"/>
                  </a:ext>
                </a:extLst>
              </a:tr>
            </a:tbl>
          </a:graphicData>
        </a:graphic>
      </p:graphicFrame>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5227213"/>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200" dirty="0">
                <a:solidFill>
                  <a:srgbClr val="FF0000"/>
                </a:solidFill>
                <a:latin typeface="Arial" panose="020B0604020202020204" pitchFamily="34" charset="0"/>
                <a:ea typeface="ＭＳ Ｐゴシック" panose="020B0600070205080204" pitchFamily="50" charset="-128"/>
              </a:rPr>
            </a:br>
            <a:r>
              <a:rPr lang="en-US" altLang="ja-JP" sz="1200" dirty="0">
                <a:solidFill>
                  <a:srgbClr val="FF0000"/>
                </a:solidFill>
                <a:latin typeface="Arial" panose="020B0604020202020204" pitchFamily="34" charset="0"/>
                <a:ea typeface="ＭＳ Ｐゴシック" panose="020B0600070205080204" pitchFamily="50" charset="-128"/>
              </a:rPr>
              <a:t>XXXX</a:t>
            </a:r>
            <a:r>
              <a:rPr lang="ja-JP" altLang="en-US" sz="1200" dirty="0">
                <a:solidFill>
                  <a:srgbClr val="FF0000"/>
                </a:solidFill>
                <a:latin typeface="Arial" panose="020B0604020202020204" pitchFamily="34" charset="0"/>
                <a:ea typeface="ＭＳ Ｐゴシック" panose="020B0600070205080204" pitchFamily="50" charset="-128"/>
              </a:rPr>
              <a:t>　広報担当</a:t>
            </a:r>
            <a:endParaRPr lang="en-US" altLang="ja-JP" sz="1200" dirty="0">
              <a:solidFill>
                <a:srgbClr val="FF0000"/>
              </a:solidFill>
              <a:latin typeface="Arial" panose="020B0604020202020204" pitchFamily="34" charset="0"/>
              <a:ea typeface="ＭＳ Ｐゴシック" panose="020B0600070205080204" pitchFamily="50" charset="-128"/>
            </a:endParaRPr>
          </a:p>
          <a:p>
            <a:pPr algn="l"/>
            <a:r>
              <a:rPr lang="ja-JP" altLang="en-US" sz="1200" dirty="0">
                <a:solidFill>
                  <a:srgbClr val="FF0000"/>
                </a:solidFill>
                <a:latin typeface="Arial" panose="020B0604020202020204" pitchFamily="34" charset="0"/>
                <a:ea typeface="ＭＳ Ｐゴシック" panose="020B0600070205080204" pitchFamily="50" charset="-128"/>
              </a:rPr>
              <a:t>＜役割＞ロボット等の導入実証にあたり、事前に来館者への周知を企画・実施</a:t>
            </a:r>
            <a:endParaRPr lang="en-US" altLang="ja-JP" sz="12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flipV="1">
            <a:off x="2833312" y="3354487"/>
            <a:ext cx="875087" cy="118"/>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2" name="直線コネクタ 21">
            <a:extLst>
              <a:ext uri="{FF2B5EF4-FFF2-40B4-BE49-F238E27FC236}">
                <a16:creationId xmlns:a16="http://schemas.microsoft.com/office/drawing/2014/main" id="{5085E3A7-10FC-4610-8845-19A21F56DB86}"/>
              </a:ext>
            </a:extLst>
          </p:cNvPr>
          <p:cNvCxnSpPr>
            <a:cxnSpLocks/>
          </p:cNvCxnSpPr>
          <p:nvPr/>
        </p:nvCxnSpPr>
        <p:spPr bwMode="auto">
          <a:xfrm>
            <a:off x="3087312" y="3354605"/>
            <a:ext cx="0" cy="2375528"/>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5" name="直線コネクタ 24">
            <a:extLst>
              <a:ext uri="{FF2B5EF4-FFF2-40B4-BE49-F238E27FC236}">
                <a16:creationId xmlns:a16="http://schemas.microsoft.com/office/drawing/2014/main" id="{8541436E-D28B-4408-A097-F4CDAC48FB66}"/>
              </a:ext>
            </a:extLst>
          </p:cNvPr>
          <p:cNvCxnSpPr>
            <a:cxnSpLocks/>
          </p:cNvCxnSpPr>
          <p:nvPr/>
        </p:nvCxnSpPr>
        <p:spPr bwMode="auto">
          <a:xfrm>
            <a:off x="3087312" y="4525756"/>
            <a:ext cx="621088" cy="0"/>
          </a:xfrm>
          <a:prstGeom prst="line">
            <a:avLst/>
          </a:prstGeom>
          <a:solidFill>
            <a:schemeClr val="accent1"/>
          </a:solidFill>
          <a:ln w="12700" cap="flat" cmpd="sng" algn="ctr">
            <a:solidFill>
              <a:schemeClr val="bg2"/>
            </a:solidFill>
            <a:prstDash val="solid"/>
            <a:round/>
            <a:headEnd type="none" w="med" len="med"/>
            <a:tailEnd type="none" w="med" len="med"/>
          </a:ln>
          <a:effectLst/>
        </p:spPr>
      </p:cxnSp>
      <p:cxnSp>
        <p:nvCxnSpPr>
          <p:cNvPr id="27" name="直線コネクタ 26">
            <a:extLst>
              <a:ext uri="{FF2B5EF4-FFF2-40B4-BE49-F238E27FC236}">
                <a16:creationId xmlns:a16="http://schemas.microsoft.com/office/drawing/2014/main" id="{B67C3B83-64B7-4D23-A5B7-F04F79E7C28F}"/>
              </a:ext>
            </a:extLst>
          </p:cNvPr>
          <p:cNvCxnSpPr>
            <a:cxnSpLocks/>
          </p:cNvCxnSpPr>
          <p:nvPr/>
        </p:nvCxnSpPr>
        <p:spPr bwMode="auto">
          <a:xfrm>
            <a:off x="3087312" y="5738319"/>
            <a:ext cx="621088" cy="0"/>
          </a:xfrm>
          <a:prstGeom prst="line">
            <a:avLst/>
          </a:prstGeom>
          <a:solidFill>
            <a:schemeClr val="accent1"/>
          </a:solidFill>
          <a:ln w="12700" cap="flat" cmpd="sng" algn="ctr">
            <a:solidFill>
              <a:schemeClr val="bg2"/>
            </a:solidFill>
            <a:prstDash val="solid"/>
            <a:round/>
            <a:headEnd type="none" w="med" len="med"/>
            <a:tailEnd type="none" w="med" len="med"/>
          </a:ln>
          <a:effectLst/>
        </p:spPr>
      </p:cxnSp>
      <p:sp>
        <p:nvSpPr>
          <p:cNvPr id="13" name="Rectangle 3">
            <a:extLst>
              <a:ext uri="{FF2B5EF4-FFF2-40B4-BE49-F238E27FC236}">
                <a16:creationId xmlns:a16="http://schemas.microsoft.com/office/drawing/2014/main" id="{61FFFAD9-1B4E-4EA5-B3A5-333E3802AE92}"/>
              </a:ext>
            </a:extLst>
          </p:cNvPr>
          <p:cNvSpPr txBox="1">
            <a:spLocks noChangeArrowheads="1"/>
          </p:cNvSpPr>
          <p:nvPr/>
        </p:nvSpPr>
        <p:spPr bwMode="auto">
          <a:xfrm>
            <a:off x="596899" y="6530320"/>
            <a:ext cx="8503559" cy="17466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sz="1050" kern="0" dirty="0">
                <a:solidFill>
                  <a:schemeClr val="tx1"/>
                </a:solidFill>
              </a:rPr>
              <a:t>複数の施設で申請する場合、適宜、スライドを追加してください。</a:t>
            </a:r>
            <a:endParaRPr lang="en-US" altLang="ja-JP" sz="1050" kern="0" dirty="0">
              <a:solidFill>
                <a:schemeClr val="tx1"/>
              </a:solidFill>
            </a:endParaRPr>
          </a:p>
        </p:txBody>
      </p:sp>
    </p:spTree>
    <p:extLst>
      <p:ext uri="{BB962C8B-B14F-4D97-AF65-F5344CB8AC3E}">
        <p14:creationId xmlns:p14="http://schemas.microsoft.com/office/powerpoint/2010/main" val="452785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kumimoji="1" lang="ja-JP" altLang="en-US" dirty="0"/>
              <a:t>５．ロボットお試し利用の実施環境</a:t>
            </a:r>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174528"/>
            <a:ext cx="9061450"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ロボットお試し利用の目的、解決したい課題が複数ある場合、目的・課題ごとに表をわけて記載してください。</a:t>
            </a:r>
            <a:endParaRPr lang="en-US" altLang="ja-JP" sz="1200" b="1" kern="0" dirty="0">
              <a:solidFill>
                <a:schemeClr val="tx1"/>
              </a:solidFill>
            </a:endParaRPr>
          </a:p>
        </p:txBody>
      </p:sp>
      <p:graphicFrame>
        <p:nvGraphicFramePr>
          <p:cNvPr id="7" name="表 6">
            <a:extLst>
              <a:ext uri="{FF2B5EF4-FFF2-40B4-BE49-F238E27FC236}">
                <a16:creationId xmlns:a16="http://schemas.microsoft.com/office/drawing/2014/main" id="{A0EF9342-EAFB-4CAA-85C9-31E20A163861}"/>
              </a:ext>
            </a:extLst>
          </p:cNvPr>
          <p:cNvGraphicFramePr>
            <a:graphicFrameLocks noGrp="1"/>
          </p:cNvGraphicFramePr>
          <p:nvPr>
            <p:extLst>
              <p:ext uri="{D42A27DB-BD31-4B8C-83A1-F6EECF244321}">
                <p14:modId xmlns:p14="http://schemas.microsoft.com/office/powerpoint/2010/main" val="810388386"/>
              </p:ext>
            </p:extLst>
          </p:nvPr>
        </p:nvGraphicFramePr>
        <p:xfrm>
          <a:off x="406401" y="1476518"/>
          <a:ext cx="8889999" cy="4754880"/>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0">
                <a:tc rowSpan="3">
                  <a:txBody>
                    <a:bodyPr/>
                    <a:lstStyle/>
                    <a:p>
                      <a:r>
                        <a:rPr kumimoji="1" lang="ja-JP" altLang="en-US" sz="1200" dirty="0"/>
                        <a:t>ロボット等の</a:t>
                      </a:r>
                      <a:endParaRPr kumimoji="1" lang="en-US" altLang="ja-JP" sz="1200" dirty="0"/>
                    </a:p>
                    <a:p>
                      <a:r>
                        <a:rPr kumimoji="1" lang="ja-JP" altLang="en-US" sz="1200" dirty="0"/>
                        <a:t>活用イメージ</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活用時間帯</a:t>
                      </a:r>
                    </a:p>
                  </a:txBody>
                  <a:tcPr>
                    <a:solidFill>
                      <a:schemeClr val="accent2"/>
                    </a:solidFill>
                  </a:tcPr>
                </a:tc>
                <a:tc>
                  <a:txBody>
                    <a:bodyPr/>
                    <a:lstStyle/>
                    <a:p>
                      <a:r>
                        <a:rPr kumimoji="1" lang="ja-JP" altLang="en-US" sz="1200" dirty="0">
                          <a:solidFill>
                            <a:srgbClr val="FF0000"/>
                          </a:solidFill>
                        </a:rPr>
                        <a:t>（記入例）施設の営業時間のうち来館者の少ない</a:t>
                      </a:r>
                      <a:r>
                        <a:rPr kumimoji="1" lang="en-US" altLang="ja-JP" sz="1200" dirty="0">
                          <a:solidFill>
                            <a:srgbClr val="FF0000"/>
                          </a:solidFill>
                        </a:rPr>
                        <a:t>XX</a:t>
                      </a:r>
                      <a:r>
                        <a:rPr kumimoji="1" lang="ja-JP" altLang="en-US" sz="1200" dirty="0">
                          <a:solidFill>
                            <a:srgbClr val="FF0000"/>
                          </a:solidFill>
                        </a:rPr>
                        <a:t>の時間帯を中心に、１日</a:t>
                      </a:r>
                      <a:r>
                        <a:rPr kumimoji="1" lang="en-US" altLang="ja-JP" sz="1200" dirty="0">
                          <a:solidFill>
                            <a:srgbClr val="FF0000"/>
                          </a:solidFill>
                        </a:rPr>
                        <a:t>XX</a:t>
                      </a:r>
                      <a:r>
                        <a:rPr kumimoji="1" lang="ja-JP" altLang="en-US" sz="1200" dirty="0">
                          <a:solidFill>
                            <a:srgbClr val="FF0000"/>
                          </a:solidFill>
                        </a:rPr>
                        <a:t>時間程度活用したい</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245908089"/>
                  </a:ext>
                </a:extLst>
              </a:tr>
              <a:tr h="0">
                <a:tc vMerge="1">
                  <a:txBody>
                    <a:bodyPr/>
                    <a:lstStyle/>
                    <a:p>
                      <a:endParaRPr kumimoji="1" lang="ja-JP" altLang="en-US"/>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活用頻度</a:t>
                      </a:r>
                    </a:p>
                  </a:txBody>
                  <a:tcPr>
                    <a:solidFill>
                      <a:schemeClr val="accent2"/>
                    </a:solidFill>
                  </a:tcPr>
                </a:tc>
                <a:tc>
                  <a:txBody>
                    <a:bodyPr/>
                    <a:lstStyle/>
                    <a:p>
                      <a:pPr marL="0" indent="0">
                        <a:buFont typeface="Arial" panose="020B0604020202020204" pitchFamily="34" charset="0"/>
                        <a:buNone/>
                      </a:pPr>
                      <a:r>
                        <a:rPr kumimoji="1" lang="ja-JP" altLang="en-US" sz="1200" dirty="0">
                          <a:solidFill>
                            <a:srgbClr val="FF0000"/>
                          </a:solidFill>
                        </a:rPr>
                        <a:t>（記入例）原則、毎日利用予定</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858155962"/>
                  </a:ext>
                </a:extLst>
              </a:tr>
              <a:tr h="0">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施設スタッフとの協同作業</a:t>
                      </a:r>
                      <a:endParaRPr kumimoji="1" lang="ja-JP" altLang="en-US" dirty="0"/>
                    </a:p>
                  </a:txBody>
                  <a:tcPr>
                    <a:solidFill>
                      <a:schemeClr val="accent2"/>
                    </a:solidFill>
                  </a:tcPr>
                </a:tc>
                <a:tc>
                  <a:txBody>
                    <a:bodyPr/>
                    <a:lstStyle/>
                    <a:p>
                      <a:r>
                        <a:rPr kumimoji="1" lang="ja-JP" altLang="en-US" sz="1200" dirty="0">
                          <a:solidFill>
                            <a:srgbClr val="FF0000"/>
                          </a:solidFill>
                        </a:rPr>
                        <a:t>（記入例）施設スタッフとは離れた場所で、ロボット等が自律的に作業を担う形で運用したい</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3794272216"/>
                  </a:ext>
                </a:extLst>
              </a:tr>
              <a:tr h="0">
                <a:tc rowSpan="4">
                  <a:txBody>
                    <a:bodyPr/>
                    <a:lstStyle/>
                    <a:p>
                      <a:r>
                        <a:rPr kumimoji="1" lang="ja-JP" altLang="en-US" sz="1200" dirty="0"/>
                        <a:t>ロボット等の</a:t>
                      </a:r>
                      <a:endParaRPr kumimoji="1" lang="en-US" altLang="ja-JP" sz="1200" dirty="0"/>
                    </a:p>
                    <a:p>
                      <a:r>
                        <a:rPr kumimoji="1" lang="ja-JP" altLang="en-US" sz="1200" dirty="0"/>
                        <a:t>設置・活用場所</a:t>
                      </a:r>
                      <a:endParaRPr kumimoji="1" lang="en-US" altLang="ja-JP" sz="1200" dirty="0"/>
                    </a:p>
                    <a:p>
                      <a:r>
                        <a:rPr kumimoji="1" lang="ja-JP" altLang="en-US" sz="1200" dirty="0"/>
                        <a:t>のイメージ</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設置・活用</a:t>
                      </a:r>
                      <a:endParaRPr kumimoji="1" lang="en-US" altLang="ja-JP" sz="1200" b="1" kern="1200" dirty="0">
                        <a:solidFill>
                          <a:schemeClr val="lt1"/>
                        </a:solidFill>
                        <a:latin typeface="+mn-lt"/>
                        <a:ea typeface="+mn-ea"/>
                        <a:cs typeface="+mn-cs"/>
                      </a:endParaRPr>
                    </a:p>
                    <a:p>
                      <a:pPr marL="0" algn="l" defTabSz="914400" rtl="0" eaLnBrk="1" latinLnBrk="0" hangingPunct="1"/>
                      <a:r>
                        <a:rPr kumimoji="1" lang="ja-JP" altLang="en-US" sz="1200" b="1" kern="1200" dirty="0">
                          <a:solidFill>
                            <a:schemeClr val="lt1"/>
                          </a:solidFill>
                          <a:latin typeface="+mn-lt"/>
                          <a:ea typeface="+mn-ea"/>
                          <a:cs typeface="+mn-cs"/>
                        </a:rPr>
                        <a:t>場所</a:t>
                      </a:r>
                    </a:p>
                  </a:txBody>
                  <a:tcPr>
                    <a:solidFill>
                      <a:schemeClr val="accent2"/>
                    </a:solidFill>
                  </a:tcPr>
                </a:tc>
                <a:tc>
                  <a:txBody>
                    <a:bodyPr/>
                    <a:lstStyle/>
                    <a:p>
                      <a:r>
                        <a:rPr kumimoji="1" lang="ja-JP" altLang="en-US" sz="1200" dirty="0">
                          <a:solidFill>
                            <a:srgbClr val="FF0000"/>
                          </a:solidFill>
                        </a:rPr>
                        <a:t>（記入例）来館者も立ち入る広さ</a:t>
                      </a:r>
                      <a:r>
                        <a:rPr kumimoji="1" lang="en-US" altLang="ja-JP" sz="1200" dirty="0">
                          <a:solidFill>
                            <a:srgbClr val="FF0000"/>
                          </a:solidFill>
                        </a:rPr>
                        <a:t>XX</a:t>
                      </a:r>
                      <a:r>
                        <a:rPr kumimoji="1" lang="ja-JP" altLang="en-US" sz="1200" dirty="0">
                          <a:solidFill>
                            <a:srgbClr val="FF0000"/>
                          </a:solidFill>
                        </a:rPr>
                        <a:t>㎡のフロアの半分程度の</a:t>
                      </a:r>
                      <a:r>
                        <a:rPr kumimoji="1" lang="en-US" altLang="ja-JP" sz="1200" dirty="0">
                          <a:solidFill>
                            <a:srgbClr val="FF0000"/>
                          </a:solidFill>
                        </a:rPr>
                        <a:t>XX</a:t>
                      </a:r>
                      <a:r>
                        <a:rPr kumimoji="1" lang="ja-JP" altLang="en-US" sz="1200" dirty="0">
                          <a:solidFill>
                            <a:srgbClr val="FF0000"/>
                          </a:solidFill>
                        </a:rPr>
                        <a:t>㎡のエリアでロボット等を活用したい</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200" dirty="0">
                          <a:solidFill>
                            <a:srgbClr val="FF0000"/>
                          </a:solidFill>
                        </a:rPr>
                        <a:t>（記入例）未利用時は活用予定エリアの奥にある施設スタッフの休憩スペースに保管し、充電予定</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2422430200"/>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200" dirty="0">
                          <a:solidFill>
                            <a:srgbClr val="FF0000"/>
                          </a:solidFill>
                        </a:rPr>
                        <a:t>（記入例）ロボット等を活用したいエリアの床面に傾斜はないが、一部エリアに点字ブロックの設置あり</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1190937483"/>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200" dirty="0">
                          <a:solidFill>
                            <a:srgbClr val="FF0000"/>
                          </a:solidFill>
                        </a:rPr>
                        <a:t>（記入例）施設内に</a:t>
                      </a:r>
                      <a:r>
                        <a:rPr kumimoji="1" lang="en-US" altLang="ja-JP" sz="1200" dirty="0" err="1">
                          <a:solidFill>
                            <a:srgbClr val="FF0000"/>
                          </a:solidFill>
                        </a:rPr>
                        <a:t>wifi</a:t>
                      </a:r>
                      <a:r>
                        <a:rPr kumimoji="1" lang="ja-JP" altLang="en-US" sz="1200" dirty="0">
                          <a:solidFill>
                            <a:srgbClr val="FF0000"/>
                          </a:solidFill>
                        </a:rPr>
                        <a:t>環境を整備済。ロボットの運用にあたり活用可能</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45336957"/>
                  </a:ext>
                </a:extLst>
              </a:tr>
              <a:tr h="0">
                <a:tc rowSpan="2">
                  <a:txBody>
                    <a:bodyPr/>
                    <a:lstStyle/>
                    <a:p>
                      <a:r>
                        <a:rPr kumimoji="1" lang="ja-JP" altLang="en-US" sz="1200" dirty="0"/>
                        <a:t>施設内の設備、</a:t>
                      </a:r>
                      <a:endParaRPr kumimoji="1" lang="en-US" altLang="ja-JP" sz="1200" dirty="0"/>
                    </a:p>
                    <a:p>
                      <a:r>
                        <a:rPr kumimoji="1" lang="ja-JP" altLang="en-US" sz="1200" dirty="0"/>
                        <a:t>システムとの</a:t>
                      </a:r>
                      <a:endParaRPr kumimoji="1" lang="en-US" altLang="ja-JP" sz="1200" dirty="0"/>
                    </a:p>
                    <a:p>
                      <a:r>
                        <a:rPr kumimoji="1" lang="ja-JP" altLang="en-US" sz="1200" dirty="0"/>
                        <a:t>連携イメージ</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エレベーター</a:t>
                      </a:r>
                    </a:p>
                  </a:txBody>
                  <a:tcPr>
                    <a:solidFill>
                      <a:schemeClr val="accent2"/>
                    </a:solidFill>
                  </a:tcPr>
                </a:tc>
                <a:tc>
                  <a:txBody>
                    <a:bodyPr/>
                    <a:lstStyle/>
                    <a:p>
                      <a:pPr marL="623888" indent="-623888"/>
                      <a:r>
                        <a:rPr kumimoji="1" lang="ja-JP" altLang="en-US" sz="1200" dirty="0">
                          <a:solidFill>
                            <a:srgbClr val="FF0000"/>
                          </a:solidFill>
                        </a:rPr>
                        <a:t>（記入例）可能であれば</a:t>
                      </a:r>
                      <a:r>
                        <a:rPr kumimoji="1" lang="en-US" altLang="ja-JP" sz="1200" dirty="0">
                          <a:solidFill>
                            <a:srgbClr val="FF0000"/>
                          </a:solidFill>
                        </a:rPr>
                        <a:t>XX</a:t>
                      </a:r>
                      <a:r>
                        <a:rPr kumimoji="1" lang="ja-JP" altLang="en-US" sz="1200" dirty="0">
                          <a:solidFill>
                            <a:srgbClr val="FF0000"/>
                          </a:solidFill>
                        </a:rPr>
                        <a:t>社製の業務用エレベーターとロボット等を連携させ、ロボット等の稼働エリアを広げたい （稼働エリアを広げることができた場合、全体で</a:t>
                      </a:r>
                      <a:r>
                        <a:rPr kumimoji="1" lang="en-US" altLang="ja-JP" sz="1200" dirty="0">
                          <a:solidFill>
                            <a:srgbClr val="FF0000"/>
                          </a:solidFill>
                        </a:rPr>
                        <a:t>XX</a:t>
                      </a:r>
                      <a:r>
                        <a:rPr kumimoji="1" lang="ja-JP" altLang="en-US" sz="1200" dirty="0">
                          <a:solidFill>
                            <a:srgbClr val="FF0000"/>
                          </a:solidFill>
                        </a:rPr>
                        <a:t>㎡のエリアで運用予定）</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1912027308"/>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その他</a:t>
                      </a:r>
                    </a:p>
                  </a:txBody>
                  <a:tcPr>
                    <a:solidFill>
                      <a:schemeClr val="accent2"/>
                    </a:solidFill>
                  </a:tcPr>
                </a:tc>
                <a:tc>
                  <a:txBody>
                    <a:bodyPr/>
                    <a:lstStyle/>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3598992883"/>
                  </a:ext>
                </a:extLst>
              </a:tr>
              <a:tr h="0">
                <a:tc gridSpan="2">
                  <a:txBody>
                    <a:bodyPr/>
                    <a:lstStyle/>
                    <a:p>
                      <a:r>
                        <a:rPr kumimoji="1" lang="ja-JP" altLang="en-US" sz="1200" dirty="0"/>
                        <a:t>ロボット等の活用にあたり、</a:t>
                      </a:r>
                      <a:endParaRPr kumimoji="1" lang="en-US" altLang="ja-JP" sz="1200" dirty="0"/>
                    </a:p>
                    <a:p>
                      <a:r>
                        <a:rPr kumimoji="1" lang="ja-JP" altLang="en-US" sz="1200" dirty="0"/>
                        <a:t>施設の仕様・設備などの面で</a:t>
                      </a:r>
                      <a:endParaRPr kumimoji="1" lang="en-US" altLang="ja-JP" sz="1200" dirty="0"/>
                    </a:p>
                    <a:p>
                      <a:r>
                        <a:rPr kumimoji="1" lang="ja-JP" altLang="en-US" sz="12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200" dirty="0">
                          <a:solidFill>
                            <a:srgbClr val="FF0000"/>
                          </a:solidFill>
                        </a:rPr>
                        <a:t>※</a:t>
                      </a:r>
                      <a:r>
                        <a:rPr kumimoji="1" lang="ja-JP" altLang="en-US" sz="1200" dirty="0">
                          <a:solidFill>
                            <a:srgbClr val="FF0000"/>
                          </a:solidFill>
                        </a:rPr>
                        <a:t>該当があれば記載をしてください</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3885795845"/>
                  </a:ext>
                </a:extLst>
              </a:tr>
            </a:tbl>
          </a:graphicData>
        </a:graphic>
      </p:graphicFrame>
      <p:sp>
        <p:nvSpPr>
          <p:cNvPr id="5" name="Rectangle 3">
            <a:extLst>
              <a:ext uri="{FF2B5EF4-FFF2-40B4-BE49-F238E27FC236}">
                <a16:creationId xmlns:a16="http://schemas.microsoft.com/office/drawing/2014/main" id="{56B6409D-4792-4C65-961E-A3E1AA1647A4}"/>
              </a:ext>
            </a:extLst>
          </p:cNvPr>
          <p:cNvSpPr txBox="1">
            <a:spLocks noChangeArrowheads="1"/>
          </p:cNvSpPr>
          <p:nvPr/>
        </p:nvSpPr>
        <p:spPr bwMode="auto">
          <a:xfrm>
            <a:off x="406401" y="6483476"/>
            <a:ext cx="8503559" cy="17466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sz="1050" kern="0" dirty="0">
                <a:solidFill>
                  <a:schemeClr val="tx1"/>
                </a:solidFill>
              </a:rPr>
              <a:t>複数の施設で申請する場合、適宜、スライドを追加してください。</a:t>
            </a:r>
            <a:endParaRPr lang="en-US" altLang="ja-JP" sz="1050" kern="0" dirty="0">
              <a:solidFill>
                <a:schemeClr val="tx1"/>
              </a:solidFill>
            </a:endParaRPr>
          </a:p>
        </p:txBody>
      </p:sp>
    </p:spTree>
    <p:extLst>
      <p:ext uri="{BB962C8B-B14F-4D97-AF65-F5344CB8AC3E}">
        <p14:creationId xmlns:p14="http://schemas.microsoft.com/office/powerpoint/2010/main" val="367664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8737F5-2FF9-AD14-DA9D-306A0DA8E76B}"/>
              </a:ext>
            </a:extLst>
          </p:cNvPr>
          <p:cNvSpPr>
            <a:spLocks noGrp="1"/>
          </p:cNvSpPr>
          <p:nvPr>
            <p:ph type="title"/>
          </p:nvPr>
        </p:nvSpPr>
        <p:spPr/>
        <p:txBody>
          <a:bodyPr/>
          <a:lstStyle/>
          <a:p>
            <a:r>
              <a:rPr lang="ja-JP" altLang="en-US" dirty="0"/>
              <a:t>６．ロボットお試し利用に用いるロボットの概要</a:t>
            </a:r>
          </a:p>
        </p:txBody>
      </p:sp>
      <p:graphicFrame>
        <p:nvGraphicFramePr>
          <p:cNvPr id="3" name="表 4">
            <a:extLst>
              <a:ext uri="{FF2B5EF4-FFF2-40B4-BE49-F238E27FC236}">
                <a16:creationId xmlns:a16="http://schemas.microsoft.com/office/drawing/2014/main" id="{441BCB39-BC3B-0966-E940-1113C3B18B66}"/>
              </a:ext>
            </a:extLst>
          </p:cNvPr>
          <p:cNvGraphicFramePr>
            <a:graphicFrameLocks noGrp="1"/>
          </p:cNvGraphicFramePr>
          <p:nvPr>
            <p:extLst>
              <p:ext uri="{D42A27DB-BD31-4B8C-83A1-F6EECF244321}">
                <p14:modId xmlns:p14="http://schemas.microsoft.com/office/powerpoint/2010/main" val="1038502367"/>
              </p:ext>
            </p:extLst>
          </p:nvPr>
        </p:nvGraphicFramePr>
        <p:xfrm>
          <a:off x="377372" y="1258510"/>
          <a:ext cx="9055001" cy="1845297"/>
        </p:xfrm>
        <a:graphic>
          <a:graphicData uri="http://schemas.openxmlformats.org/drawingml/2006/table">
            <a:tbl>
              <a:tblPr firstCol="1">
                <a:tableStyleId>{21E4AEA4-8DFA-4A89-87EB-49C32662AFE0}</a:tableStyleId>
              </a:tblPr>
              <a:tblGrid>
                <a:gridCol w="2438400">
                  <a:extLst>
                    <a:ext uri="{9D8B030D-6E8A-4147-A177-3AD203B41FA5}">
                      <a16:colId xmlns:a16="http://schemas.microsoft.com/office/drawing/2014/main" val="1714642985"/>
                    </a:ext>
                  </a:extLst>
                </a:gridCol>
                <a:gridCol w="702128">
                  <a:extLst>
                    <a:ext uri="{9D8B030D-6E8A-4147-A177-3AD203B41FA5}">
                      <a16:colId xmlns:a16="http://schemas.microsoft.com/office/drawing/2014/main" val="2585763277"/>
                    </a:ext>
                  </a:extLst>
                </a:gridCol>
                <a:gridCol w="5914473">
                  <a:extLst>
                    <a:ext uri="{9D8B030D-6E8A-4147-A177-3AD203B41FA5}">
                      <a16:colId xmlns:a16="http://schemas.microsoft.com/office/drawing/2014/main" val="3297259533"/>
                    </a:ext>
                  </a:extLst>
                </a:gridCol>
              </a:tblGrid>
              <a:tr h="290817">
                <a:tc>
                  <a:txBody>
                    <a:bodyPr/>
                    <a:lstStyle/>
                    <a:p>
                      <a:r>
                        <a:rPr kumimoji="1" lang="ja-JP" altLang="en-US" sz="1200" b="1" dirty="0">
                          <a:solidFill>
                            <a:schemeClr val="bg1"/>
                          </a:solidFill>
                        </a:rPr>
                        <a:t>ロボットの名称 （製品名）</a:t>
                      </a:r>
                    </a:p>
                  </a:txBody>
                  <a:tcPr anchor="ctr"/>
                </a:tc>
                <a:tc>
                  <a:txBody>
                    <a:bodyPr/>
                    <a:lstStyle/>
                    <a:p>
                      <a:r>
                        <a:rPr kumimoji="1" lang="ja-JP" altLang="en-US" sz="1200" dirty="0"/>
                        <a:t>製品名</a:t>
                      </a:r>
                    </a:p>
                  </a:txBody>
                  <a:tcPr>
                    <a:solidFill>
                      <a:srgbClr val="E8EBF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rgbClr val="FF0000"/>
                        </a:solidFill>
                      </a:endParaRPr>
                    </a:p>
                  </a:txBody>
                  <a:tcPr>
                    <a:solidFill>
                      <a:schemeClr val="accent1">
                        <a:lumMod val="60000"/>
                        <a:lumOff val="40000"/>
                      </a:schemeClr>
                    </a:solidFill>
                  </a:tcPr>
                </a:tc>
                <a:extLst>
                  <a:ext uri="{0D108BD9-81ED-4DB2-BD59-A6C34878D82A}">
                    <a16:rowId xmlns:a16="http://schemas.microsoft.com/office/drawing/2014/main" val="2326333312"/>
                  </a:ext>
                </a:extLst>
              </a:tr>
              <a:tr h="1454086">
                <a:tc>
                  <a:txBody>
                    <a:bodyPr/>
                    <a:lstStyle/>
                    <a:p>
                      <a:r>
                        <a:rPr kumimoji="1" lang="ja-JP" altLang="en-US" sz="1200" b="1" dirty="0">
                          <a:solidFill>
                            <a:schemeClr val="bg1"/>
                          </a:solidFill>
                        </a:rPr>
                        <a:t>ロボットの概要・特徴 （</a:t>
                      </a:r>
                      <a:r>
                        <a:rPr kumimoji="1" lang="en-US" altLang="ja-JP" sz="1200" b="1" dirty="0">
                          <a:solidFill>
                            <a:schemeClr val="bg1"/>
                          </a:solidFill>
                        </a:rPr>
                        <a:t>200</a:t>
                      </a:r>
                      <a:r>
                        <a:rPr kumimoji="1" lang="ja-JP" altLang="en-US" sz="1200" b="1" dirty="0">
                          <a:solidFill>
                            <a:schemeClr val="bg1"/>
                          </a:solidFill>
                        </a:rPr>
                        <a:t>字程度）</a:t>
                      </a:r>
                      <a:endParaRPr kumimoji="1" lang="en-US" altLang="ja-JP" sz="1200" b="1" dirty="0">
                        <a:solidFill>
                          <a:schemeClr val="bg1"/>
                        </a:solidFill>
                      </a:endParaRPr>
                    </a:p>
                    <a:p>
                      <a:endParaRPr kumimoji="1" lang="en-US" altLang="ja-JP" sz="1200" b="1" dirty="0">
                        <a:solidFill>
                          <a:schemeClr val="bg1"/>
                        </a:solidFill>
                      </a:endParaRPr>
                    </a:p>
                    <a:p>
                      <a:r>
                        <a:rPr kumimoji="1" lang="en-US" altLang="ja-JP" sz="900" dirty="0"/>
                        <a:t> * </a:t>
                      </a:r>
                      <a:r>
                        <a:rPr kumimoji="1" lang="ja-JP" altLang="en-US" sz="900" dirty="0"/>
                        <a:t> 対象のロボットの概要がか分かるように記載してください</a:t>
                      </a:r>
                      <a:endParaRPr kumimoji="1" lang="ja-JP" altLang="en-US" sz="900" b="1" dirty="0">
                        <a:solidFill>
                          <a:schemeClr val="bg1"/>
                        </a:solidFill>
                      </a:endParaRPr>
                    </a:p>
                  </a:txBody>
                  <a:tcPr anchor="ctr"/>
                </a:tc>
                <a:tc gridSpan="2">
                  <a:txBody>
                    <a:bodyPr/>
                    <a:lstStyle/>
                    <a:p>
                      <a:r>
                        <a:rPr kumimoji="1" lang="en-US" altLang="ja-JP" sz="1200" dirty="0">
                          <a:solidFill>
                            <a:srgbClr val="FF0000"/>
                          </a:solidFill>
                        </a:rPr>
                        <a:t>※</a:t>
                      </a:r>
                      <a:r>
                        <a:rPr kumimoji="1" lang="ja-JP" altLang="en-US" sz="1200" dirty="0">
                          <a:solidFill>
                            <a:srgbClr val="FF0000"/>
                          </a:solidFill>
                        </a:rPr>
                        <a:t>申請時にお試し利用に用いるロボットが確定していない場合、希望するロボットの概要・特徴を記載ください。</a:t>
                      </a:r>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extLst>
                  <a:ext uri="{0D108BD9-81ED-4DB2-BD59-A6C34878D82A}">
                    <a16:rowId xmlns:a16="http://schemas.microsoft.com/office/drawing/2014/main" val="2253735272"/>
                  </a:ext>
                </a:extLst>
              </a:tr>
            </a:tbl>
          </a:graphicData>
        </a:graphic>
      </p:graphicFrame>
      <p:sp>
        <p:nvSpPr>
          <p:cNvPr id="7" name="Rectangle 3">
            <a:extLst>
              <a:ext uri="{FF2B5EF4-FFF2-40B4-BE49-F238E27FC236}">
                <a16:creationId xmlns:a16="http://schemas.microsoft.com/office/drawing/2014/main" id="{D93FB026-E78D-6B7B-BB1B-A476677ECBA3}"/>
              </a:ext>
            </a:extLst>
          </p:cNvPr>
          <p:cNvSpPr txBox="1">
            <a:spLocks noChangeArrowheads="1"/>
          </p:cNvSpPr>
          <p:nvPr/>
        </p:nvSpPr>
        <p:spPr bwMode="auto">
          <a:xfrm>
            <a:off x="451758" y="6420009"/>
            <a:ext cx="8503559" cy="31585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77800" indent="-177800" eaLnBrk="1" hangingPunct="1">
              <a:spcBef>
                <a:spcPct val="0"/>
              </a:spcBef>
              <a:buClr>
                <a:srgbClr val="5A5A5A"/>
              </a:buClr>
              <a:buSzPct val="100000"/>
              <a:buFont typeface="Arial" panose="020B0604020202020204" pitchFamily="34" charset="0"/>
              <a:buChar char="•"/>
            </a:pPr>
            <a:r>
              <a:rPr lang="ja-JP" altLang="en-US" sz="900" kern="0" dirty="0">
                <a:solidFill>
                  <a:schemeClr val="tx1"/>
                </a:solidFill>
              </a:rPr>
              <a:t>複数のロボットで応募する場合、適宜、スライドを追加してください。</a:t>
            </a:r>
            <a:endParaRPr lang="en-US" altLang="ja-JP" sz="900" kern="0" dirty="0">
              <a:solidFill>
                <a:schemeClr val="tx1"/>
              </a:solidFill>
            </a:endParaRPr>
          </a:p>
          <a:p>
            <a:pPr marL="177800" indent="-177800" eaLnBrk="1" hangingPunct="1">
              <a:spcBef>
                <a:spcPct val="0"/>
              </a:spcBef>
              <a:buClr>
                <a:srgbClr val="5A5A5A"/>
              </a:buClr>
              <a:buSzPct val="100000"/>
              <a:buFont typeface="Arial" panose="020B0604020202020204" pitchFamily="34" charset="0"/>
              <a:buChar char="•"/>
            </a:pPr>
            <a:r>
              <a:rPr lang="ja-JP" altLang="en-US" sz="900" kern="0" dirty="0">
                <a:solidFill>
                  <a:schemeClr val="tx1"/>
                </a:solidFill>
              </a:rPr>
              <a:t>ロボットの製品パンフレット、ユーザー向けの操作マニュアル（説明書）があれば、あわせてご提出ください。</a:t>
            </a:r>
            <a:endParaRPr lang="en-US" altLang="ja-JP" sz="900" kern="0" dirty="0">
              <a:solidFill>
                <a:schemeClr val="tx1"/>
              </a:solidFill>
            </a:endParaRPr>
          </a:p>
        </p:txBody>
      </p:sp>
      <p:sp>
        <p:nvSpPr>
          <p:cNvPr id="6" name="正方形/長方形 5">
            <a:extLst>
              <a:ext uri="{FF2B5EF4-FFF2-40B4-BE49-F238E27FC236}">
                <a16:creationId xmlns:a16="http://schemas.microsoft.com/office/drawing/2014/main" id="{239CB5A3-79DC-338B-8812-C0FA55881027}"/>
              </a:ext>
            </a:extLst>
          </p:cNvPr>
          <p:cNvSpPr/>
          <p:nvPr/>
        </p:nvSpPr>
        <p:spPr bwMode="auto">
          <a:xfrm>
            <a:off x="377372" y="3081320"/>
            <a:ext cx="774700" cy="3114035"/>
          </a:xfrm>
          <a:prstGeom prst="rect">
            <a:avLst/>
          </a:prstGeom>
          <a:solidFill>
            <a:schemeClr val="accent2"/>
          </a:solidFill>
          <a:ln w="12700" cap="flat" cmpd="sng" algn="ctr">
            <a:solidFill>
              <a:schemeClr val="bg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fontAlgn="auto">
              <a:lnSpc>
                <a:spcPct val="100000"/>
              </a:lnSpc>
              <a:spcBef>
                <a:spcPts val="0"/>
              </a:spcBef>
              <a:spcAft>
                <a:spcPts val="0"/>
              </a:spcAft>
              <a:buClrTx/>
            </a:pPr>
            <a:r>
              <a:rPr lang="ja-JP" altLang="en-US" sz="1200" b="1" dirty="0">
                <a:solidFill>
                  <a:schemeClr val="lt1"/>
                </a:solidFill>
                <a:latin typeface="+mn-lt"/>
                <a:ea typeface="+mn-ea"/>
              </a:rPr>
              <a:t>ロボット</a:t>
            </a:r>
            <a:endParaRPr lang="en-US" altLang="ja-JP" sz="1200" b="1" dirty="0">
              <a:solidFill>
                <a:schemeClr val="lt1"/>
              </a:solidFill>
              <a:latin typeface="+mn-lt"/>
              <a:ea typeface="+mn-ea"/>
            </a:endParaRPr>
          </a:p>
          <a:p>
            <a:pPr fontAlgn="auto">
              <a:lnSpc>
                <a:spcPct val="100000"/>
              </a:lnSpc>
              <a:spcBef>
                <a:spcPts val="0"/>
              </a:spcBef>
              <a:spcAft>
                <a:spcPts val="0"/>
              </a:spcAft>
              <a:buClrTx/>
            </a:pPr>
            <a:r>
              <a:rPr lang="ja-JP" altLang="en-US" sz="1200" b="1" dirty="0">
                <a:solidFill>
                  <a:schemeClr val="lt1"/>
                </a:solidFill>
                <a:latin typeface="+mn-lt"/>
                <a:ea typeface="+mn-ea"/>
              </a:rPr>
              <a:t>の画像</a:t>
            </a:r>
            <a:endParaRPr lang="en-US" altLang="ja-JP" sz="1200" b="1" dirty="0">
              <a:solidFill>
                <a:schemeClr val="lt1"/>
              </a:solidFill>
              <a:latin typeface="+mn-lt"/>
              <a:ea typeface="+mn-ea"/>
            </a:endParaRPr>
          </a:p>
        </p:txBody>
      </p:sp>
      <p:sp>
        <p:nvSpPr>
          <p:cNvPr id="8" name="正方形/長方形 7">
            <a:extLst>
              <a:ext uri="{FF2B5EF4-FFF2-40B4-BE49-F238E27FC236}">
                <a16:creationId xmlns:a16="http://schemas.microsoft.com/office/drawing/2014/main" id="{8D36C1FD-7F45-5649-BCB6-64BE7CF5B26C}"/>
              </a:ext>
            </a:extLst>
          </p:cNvPr>
          <p:cNvSpPr/>
          <p:nvPr/>
        </p:nvSpPr>
        <p:spPr bwMode="auto">
          <a:xfrm>
            <a:off x="1381710" y="3080970"/>
            <a:ext cx="3910512" cy="3114385"/>
          </a:xfrm>
          <a:prstGeom prst="rect">
            <a:avLst/>
          </a:prstGeom>
          <a:no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000000"/>
                </a:solidFill>
                <a:effectLst/>
                <a:latin typeface="Arial" charset="0"/>
                <a:ea typeface="ＭＳ Ｐゴシック" charset="-128"/>
              </a:rPr>
              <a:t>画像１ （こちらに添付してください）</a:t>
            </a:r>
          </a:p>
        </p:txBody>
      </p:sp>
      <p:sp>
        <p:nvSpPr>
          <p:cNvPr id="9" name="正方形/長方形 8">
            <a:extLst>
              <a:ext uri="{FF2B5EF4-FFF2-40B4-BE49-F238E27FC236}">
                <a16:creationId xmlns:a16="http://schemas.microsoft.com/office/drawing/2014/main" id="{28B8AAE1-00F6-1264-AC4E-830FBB4F821B}"/>
              </a:ext>
            </a:extLst>
          </p:cNvPr>
          <p:cNvSpPr/>
          <p:nvPr/>
        </p:nvSpPr>
        <p:spPr bwMode="auto">
          <a:xfrm>
            <a:off x="5521861" y="3080970"/>
            <a:ext cx="3910512" cy="3114385"/>
          </a:xfrm>
          <a:prstGeom prst="rect">
            <a:avLst/>
          </a:prstGeom>
          <a:no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000000"/>
                </a:solidFill>
                <a:effectLst/>
                <a:latin typeface="Arial" charset="0"/>
                <a:ea typeface="ＭＳ Ｐゴシック" charset="-128"/>
              </a:rPr>
              <a:t>画像２（こちらに添付してください）</a:t>
            </a:r>
          </a:p>
        </p:txBody>
      </p:sp>
    </p:spTree>
    <p:extLst>
      <p:ext uri="{BB962C8B-B14F-4D97-AF65-F5344CB8AC3E}">
        <p14:creationId xmlns:p14="http://schemas.microsoft.com/office/powerpoint/2010/main" val="2792094839"/>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1277</Words>
  <Application>Microsoft Office PowerPoint</Application>
  <PresentationFormat>A4 210 x 297 mm</PresentationFormat>
  <Paragraphs>156</Paragraphs>
  <Slides>7</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ＭＳ Ｐゴシック</vt:lpstr>
      <vt:lpstr>ＭＳ Ｐ明朝</vt:lpstr>
      <vt:lpstr>Arial</vt:lpstr>
      <vt:lpstr>Times New Roman</vt:lpstr>
      <vt:lpstr>Wingdings</vt:lpstr>
      <vt:lpstr>1_新しいﾌﾟﾚｾﾞﾝﾃｰｼｮﾝ</vt:lpstr>
      <vt:lpstr>PowerPoint プレゼンテーション</vt:lpstr>
      <vt:lpstr>１．利用申請者の概要</vt:lpstr>
      <vt:lpstr>２．ロボットお試し利用を希望する施設</vt:lpstr>
      <vt:lpstr>３．ロボットお試し利用の目的</vt:lpstr>
      <vt:lpstr>４．ロボットお試し利用の実施体制</vt:lpstr>
      <vt:lpstr>５．ロボットお試し利用の実施環境</vt:lpstr>
      <vt:lpstr>６．ロボットお試し利用に用いるロボットの概要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2025-06-25T05:42:54Z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