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trictFirstAndLastChars="0" saveSubsetFonts="1" autoCompressPictures="0">
  <p:sldMasterIdLst>
    <p:sldMasterId id="2147483648" r:id="rId1"/>
  </p:sldMasterIdLst>
  <p:notesMasterIdLst>
    <p:notesMasterId r:id="rId20"/>
  </p:notesMasterIdLst>
  <p:handoutMasterIdLst>
    <p:handoutMasterId r:id="rId21"/>
  </p:handoutMasterIdLst>
  <p:sldIdLst>
    <p:sldId id="256" r:id="rId2"/>
    <p:sldId id="274" r:id="rId3"/>
    <p:sldId id="286" r:id="rId4"/>
    <p:sldId id="287" r:id="rId5"/>
    <p:sldId id="263" r:id="rId6"/>
    <p:sldId id="276" r:id="rId7"/>
    <p:sldId id="284" r:id="rId8"/>
    <p:sldId id="285" r:id="rId9"/>
    <p:sldId id="283" r:id="rId10"/>
    <p:sldId id="275" r:id="rId11"/>
    <p:sldId id="288" r:id="rId12"/>
    <p:sldId id="12131" r:id="rId13"/>
    <p:sldId id="12132" r:id="rId14"/>
    <p:sldId id="12134" r:id="rId15"/>
    <p:sldId id="264" r:id="rId16"/>
    <p:sldId id="12133" r:id="rId17"/>
    <p:sldId id="282" r:id="rId18"/>
    <p:sldId id="280" r:id="rId19"/>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26" roundtripDataSignature="AMtx7mhnaHkHEzxuUviXP5Pb2EYft+6Fn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A86507B8-675F-48A1-ADBA-009B0F54B5CB}">
  <a:tblStyle styleId="{A86507B8-675F-48A1-ADBA-009B0F54B5CB}" styleName="Table_0">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BF5"/>
          </a:solidFill>
        </a:fill>
      </a:tcStyle>
    </a:wholeTbl>
    <a:band1H>
      <a:tcTxStyle/>
      <a:tcStyle>
        <a:tcBdr/>
        <a:fill>
          <a:solidFill>
            <a:srgbClr val="CDD4EA"/>
          </a:solidFill>
        </a:fill>
      </a:tcStyle>
    </a:band1H>
    <a:band2H>
      <a:tcTxStyle/>
      <a:tcStyle>
        <a:tcBdr/>
      </a:tcStyle>
    </a:band2H>
    <a:band1V>
      <a:tcTxStyle/>
      <a:tcStyle>
        <a:tcBdr/>
        <a:fill>
          <a:solidFill>
            <a:srgbClr val="CDD4EA"/>
          </a:solidFill>
        </a:fill>
      </a:tcStyle>
    </a:band1V>
    <a:band2V>
      <a:tcTxStyle/>
      <a:tcStyle>
        <a:tcBdr/>
      </a:tcStyle>
    </a:band2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306" autoAdjust="0"/>
    <p:restoredTop sz="86265"/>
  </p:normalViewPr>
  <p:slideViewPr>
    <p:cSldViewPr snapToGrid="0" snapToObjects="1">
      <p:cViewPr varScale="1">
        <p:scale>
          <a:sx n="114" d="100"/>
          <a:sy n="114" d="100"/>
        </p:scale>
        <p:origin x="160" y="864"/>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80" d="100"/>
        <a:sy n="80" d="100"/>
      </p:scale>
      <p:origin x="0" y="0"/>
    </p:cViewPr>
  </p:sorterViewPr>
  <p:notesViewPr>
    <p:cSldViewPr snapToGrid="0" snapToObjects="1">
      <p:cViewPr varScale="1">
        <p:scale>
          <a:sx n="110" d="100"/>
          <a:sy n="110" d="100"/>
        </p:scale>
        <p:origin x="3104"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customschemas.google.com/relationships/presentationmetadata" Target="NUL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0379E7A1-A863-AB53-72D3-1C9C11C056B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a:extLst>
              <a:ext uri="{FF2B5EF4-FFF2-40B4-BE49-F238E27FC236}">
                <a16:creationId xmlns:a16="http://schemas.microsoft.com/office/drawing/2014/main" id="{7A2861FC-AFEA-0544-72F7-9F8FC64FF785}"/>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A1AA443-651D-904F-AD29-FEF5DB4AD837}" type="datetimeFigureOut">
              <a:rPr kumimoji="1" lang="ja-JP" altLang="en-US" smtClean="0"/>
              <a:t>2024/4/18</a:t>
            </a:fld>
            <a:endParaRPr kumimoji="1" lang="ja-JP" altLang="en-US"/>
          </a:p>
        </p:txBody>
      </p:sp>
      <p:sp>
        <p:nvSpPr>
          <p:cNvPr id="4" name="フッター プレースホルダー 3">
            <a:extLst>
              <a:ext uri="{FF2B5EF4-FFF2-40B4-BE49-F238E27FC236}">
                <a16:creationId xmlns:a16="http://schemas.microsoft.com/office/drawing/2014/main" id="{E7661B29-086B-74EF-44F4-311C2BAFE192}"/>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a:extLst>
              <a:ext uri="{FF2B5EF4-FFF2-40B4-BE49-F238E27FC236}">
                <a16:creationId xmlns:a16="http://schemas.microsoft.com/office/drawing/2014/main" id="{23154F61-9E3A-D053-C95D-F05FFF71BAEA}"/>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E1C0083-9B26-B348-9F88-1A63D96F3903}" type="slidenum">
              <a:rPr kumimoji="1" lang="ja-JP" altLang="en-US" smtClean="0"/>
              <a:t>‹#›</a:t>
            </a:fld>
            <a:endParaRPr kumimoji="1" lang="ja-JP" altLang="en-US"/>
          </a:p>
        </p:txBody>
      </p:sp>
    </p:spTree>
    <p:extLst>
      <p:ext uri="{BB962C8B-B14F-4D97-AF65-F5344CB8AC3E}">
        <p14:creationId xmlns:p14="http://schemas.microsoft.com/office/powerpoint/2010/main" val="25844288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L="914400" marR="0" lvl="1"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2pPr>
            <a:lvl3pPr marL="1371600" marR="0" lvl="2"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3pPr>
            <a:lvl4pPr marL="1828800" marR="0" lvl="3"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4pPr>
            <a:lvl5pPr marL="2286000" marR="0" lvl="4"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5pPr>
            <a:lvl6pPr marL="2743200" marR="0" lvl="5"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6pPr>
            <a:lvl7pPr marL="3200400" marR="0" lvl="6"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7pPr>
            <a:lvl8pPr marL="3657600" marR="0" lvl="7"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8pPr>
            <a:lvl9pPr marL="4114800" marR="0" lvl="8"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ja-JP"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3774680923"/>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8" name="Google Shape;98;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365285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p:txBody>
      </p:sp>
      <p:sp>
        <p:nvSpPr>
          <p:cNvPr id="4" name="スライド番号プレースホルダー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altLang="ja-JP" sz="1200" b="0" i="0" u="none" strike="noStrike" cap="none" smtClean="0">
                <a:solidFill>
                  <a:schemeClr val="dk1"/>
                </a:solidFill>
                <a:latin typeface="Arial"/>
                <a:ea typeface="Arial"/>
                <a:cs typeface="Arial"/>
                <a:sym typeface="Arial"/>
              </a:rPr>
              <a:t>4</a:t>
            </a:fld>
            <a:endParaRPr lang="ja-JP" altLang="en-US"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12940880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altLang="ja-JP" sz="1200" b="0" i="0" u="none" strike="noStrike" cap="none" smtClean="0">
                <a:solidFill>
                  <a:schemeClr val="dk1"/>
                </a:solidFill>
                <a:latin typeface="Arial"/>
                <a:ea typeface="Arial"/>
                <a:cs typeface="Arial"/>
                <a:sym typeface="Arial"/>
              </a:rPr>
              <a:t>5</a:t>
            </a:fld>
            <a:endParaRPr lang="ja-JP" altLang="en-US"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18846579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タイトル スライド">
    <p:spTree>
      <p:nvGrpSpPr>
        <p:cNvPr id="1" name=""/>
        <p:cNvGrpSpPr/>
        <p:nvPr/>
      </p:nvGrpSpPr>
      <p:grpSpPr>
        <a:xfrm>
          <a:off x="0" y="0"/>
          <a:ext cx="0" cy="0"/>
          <a:chOff x="0" y="0"/>
          <a:chExt cx="0" cy="0"/>
        </a:xfrm>
      </p:grpSpPr>
      <p:sp>
        <p:nvSpPr>
          <p:cNvPr id="7" name="タイトル 6">
            <a:extLst>
              <a:ext uri="{FF2B5EF4-FFF2-40B4-BE49-F238E27FC236}">
                <a16:creationId xmlns:a16="http://schemas.microsoft.com/office/drawing/2014/main" id="{8016CCF4-FB4C-D24A-980F-5F8CA172B2DC}"/>
              </a:ext>
            </a:extLst>
          </p:cNvPr>
          <p:cNvSpPr>
            <a:spLocks noGrp="1"/>
          </p:cNvSpPr>
          <p:nvPr>
            <p:ph type="title" hasCustomPrompt="1"/>
          </p:nvPr>
        </p:nvSpPr>
        <p:spPr>
          <a:xfrm>
            <a:off x="1143000" y="2007534"/>
            <a:ext cx="6858000" cy="1325563"/>
          </a:xfrm>
        </p:spPr>
        <p:txBody>
          <a:bodyPr/>
          <a:lstStyle>
            <a:lvl1pPr algn="ctr">
              <a:lnSpc>
                <a:spcPct val="100000"/>
              </a:lnSpc>
              <a:defRPr>
                <a:latin typeface="Arial" panose="020B0604020202020204" pitchFamily="34" charset="0"/>
                <a:cs typeface="Arial" panose="020B0604020202020204" pitchFamily="34" charset="0"/>
              </a:defRPr>
            </a:lvl1pPr>
          </a:lstStyle>
          <a:p>
            <a:r>
              <a:rPr kumimoji="1" lang="ja-JP" altLang="en-US"/>
              <a:t>会社名</a:t>
            </a:r>
            <a:r>
              <a:rPr kumimoji="1" lang="en-US" altLang="ja-JP" dirty="0"/>
              <a:t>/</a:t>
            </a:r>
            <a:r>
              <a:rPr kumimoji="1" lang="ja-JP" altLang="en-US"/>
              <a:t>屋号</a:t>
            </a:r>
            <a:r>
              <a:rPr kumimoji="1" lang="en-US" altLang="ja-JP" dirty="0"/>
              <a:t>(</a:t>
            </a:r>
            <a:r>
              <a:rPr kumimoji="1" lang="ja-JP" altLang="en-US"/>
              <a:t>または事業名</a:t>
            </a:r>
            <a:r>
              <a:rPr kumimoji="1" lang="en-US" altLang="ja-JP" dirty="0"/>
              <a:t>)</a:t>
            </a:r>
            <a:endParaRPr kumimoji="1" lang="ja-JP" altLang="en-US"/>
          </a:p>
        </p:txBody>
      </p:sp>
      <p:sp>
        <p:nvSpPr>
          <p:cNvPr id="8" name="日付プレースホルダー 7">
            <a:extLst>
              <a:ext uri="{FF2B5EF4-FFF2-40B4-BE49-F238E27FC236}">
                <a16:creationId xmlns:a16="http://schemas.microsoft.com/office/drawing/2014/main" id="{A26C9A5B-BAD3-1742-B7D4-DD6964348F11}"/>
              </a:ext>
            </a:extLst>
          </p:cNvPr>
          <p:cNvSpPr>
            <a:spLocks noGrp="1"/>
          </p:cNvSpPr>
          <p:nvPr>
            <p:ph type="dt" sz="half" idx="10"/>
          </p:nvPr>
        </p:nvSpPr>
        <p:spPr/>
        <p:txBody>
          <a:bodyPr/>
          <a:lstStyle>
            <a:lvl1pPr>
              <a:lnSpc>
                <a:spcPct val="100000"/>
              </a:lnSpc>
              <a:defRPr/>
            </a:lvl1pPr>
          </a:lstStyle>
          <a:p>
            <a:endParaRPr lang="ja-JP" altLang="en-US"/>
          </a:p>
        </p:txBody>
      </p:sp>
      <p:sp>
        <p:nvSpPr>
          <p:cNvPr id="9" name="フッター プレースホルダー 8">
            <a:extLst>
              <a:ext uri="{FF2B5EF4-FFF2-40B4-BE49-F238E27FC236}">
                <a16:creationId xmlns:a16="http://schemas.microsoft.com/office/drawing/2014/main" id="{B5AF0F29-3282-8B4F-A649-40DD0C646DC4}"/>
              </a:ext>
            </a:extLst>
          </p:cNvPr>
          <p:cNvSpPr>
            <a:spLocks noGrp="1"/>
          </p:cNvSpPr>
          <p:nvPr>
            <p:ph type="ftr" sz="quarter" idx="11"/>
          </p:nvPr>
        </p:nvSpPr>
        <p:spPr/>
        <p:txBody>
          <a:bodyPr/>
          <a:lstStyle>
            <a:lvl1pPr>
              <a:lnSpc>
                <a:spcPct val="100000"/>
              </a:lnSpc>
              <a:defRPr/>
            </a:lvl1pPr>
          </a:lstStyle>
          <a:p>
            <a:r>
              <a:rPr lang="en-US" altLang="ja-JP" dirty="0"/>
              <a:t>KSAP</a:t>
            </a:r>
            <a:r>
              <a:rPr lang="ja-JP" altLang="en-US"/>
              <a:t>事務局</a:t>
            </a:r>
            <a:r>
              <a:rPr lang="en-US" altLang="ja-JP" dirty="0"/>
              <a:t>2024</a:t>
            </a:r>
            <a:endParaRPr lang="ja-JP" altLang="en-US"/>
          </a:p>
        </p:txBody>
      </p:sp>
      <p:sp>
        <p:nvSpPr>
          <p:cNvPr id="10" name="スライド番号プレースホルダー 9">
            <a:extLst>
              <a:ext uri="{FF2B5EF4-FFF2-40B4-BE49-F238E27FC236}">
                <a16:creationId xmlns:a16="http://schemas.microsoft.com/office/drawing/2014/main" id="{9B583619-BC91-5F4A-AA0B-E88C19C24AE3}"/>
              </a:ext>
            </a:extLst>
          </p:cNvPr>
          <p:cNvSpPr>
            <a:spLocks noGrp="1"/>
          </p:cNvSpPr>
          <p:nvPr>
            <p:ph type="sldNum" sz="quarter" idx="12"/>
          </p:nvPr>
        </p:nvSpPr>
        <p:spPr/>
        <p:txBody>
          <a:bodyPr/>
          <a:lstStyle>
            <a:lvl1pPr>
              <a:lnSpc>
                <a:spcPct val="100000"/>
              </a:lnSpc>
              <a:defRPr/>
            </a:lvl1pPr>
          </a:lstStyle>
          <a:p>
            <a:fld id="{AF3FEDC8-09E6-834F-A706-083383C175EB}" type="slidenum">
              <a:rPr lang="ja-JP" altLang="en-US" smtClean="0"/>
              <a:pPr/>
              <a:t>‹#›</a:t>
            </a:fld>
            <a:endParaRPr lang="ja-JP" altLang="en-US"/>
          </a:p>
        </p:txBody>
      </p:sp>
      <p:sp>
        <p:nvSpPr>
          <p:cNvPr id="13" name="コンテンツ プレースホルダー 12">
            <a:extLst>
              <a:ext uri="{FF2B5EF4-FFF2-40B4-BE49-F238E27FC236}">
                <a16:creationId xmlns:a16="http://schemas.microsoft.com/office/drawing/2014/main" id="{3ADAAAB6-D34C-0548-999C-8B713E3F1A2E}"/>
              </a:ext>
            </a:extLst>
          </p:cNvPr>
          <p:cNvSpPr>
            <a:spLocks noGrp="1"/>
          </p:cNvSpPr>
          <p:nvPr>
            <p:ph sz="quarter" idx="14" hasCustomPrompt="1"/>
          </p:nvPr>
        </p:nvSpPr>
        <p:spPr>
          <a:xfrm>
            <a:off x="1143000" y="3876348"/>
            <a:ext cx="6858000" cy="968375"/>
          </a:xfrm>
        </p:spPr>
        <p:txBody>
          <a:bodyPr>
            <a:normAutofit/>
          </a:bodyPr>
          <a:lstStyle>
            <a:lvl1pPr>
              <a:lnSpc>
                <a:spcPct val="100000"/>
              </a:lnSpc>
              <a:defRPr sz="1600">
                <a:latin typeface="Arial" panose="020B0604020202020204" pitchFamily="34" charset="0"/>
                <a:cs typeface="Arial" panose="020B0604020202020204" pitchFamily="34" charset="0"/>
              </a:defRPr>
            </a:lvl1pPr>
          </a:lstStyle>
          <a:p>
            <a:r>
              <a:rPr kumimoji="1" lang="ja-JP" altLang="en-US"/>
              <a:t>代表者氏名
メールアドレス</a:t>
            </a:r>
          </a:p>
        </p:txBody>
      </p:sp>
    </p:spTree>
    <p:extLst>
      <p:ext uri="{BB962C8B-B14F-4D97-AF65-F5344CB8AC3E}">
        <p14:creationId xmlns:p14="http://schemas.microsoft.com/office/powerpoint/2010/main" val="37176953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1_解決する課題">
  <p:cSld name="1_解決する課題">
    <p:spTree>
      <p:nvGrpSpPr>
        <p:cNvPr id="1" name="Shape 14"/>
        <p:cNvGrpSpPr/>
        <p:nvPr/>
      </p:nvGrpSpPr>
      <p:grpSpPr>
        <a:xfrm>
          <a:off x="0" y="0"/>
          <a:ext cx="0" cy="0"/>
          <a:chOff x="0" y="0"/>
          <a:chExt cx="0" cy="0"/>
        </a:xfrm>
      </p:grpSpPr>
      <p:sp>
        <p:nvSpPr>
          <p:cNvPr id="15" name="Google Shape;15;p20"/>
          <p:cNvSpPr txBox="1">
            <a:spLocks noGrp="1"/>
          </p:cNvSpPr>
          <p:nvPr>
            <p:ph type="title"/>
          </p:nvPr>
        </p:nvSpPr>
        <p:spPr>
          <a:xfrm>
            <a:off x="628650" y="89080"/>
            <a:ext cx="7886700" cy="739055"/>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Clr>
                <a:schemeClr val="dk1"/>
              </a:buClr>
              <a:buSzPts val="2800"/>
              <a:buFont typeface="Arial"/>
              <a:buNone/>
              <a:defRPr sz="2800">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6" name="Google Shape;16;p20"/>
          <p:cNvSpPr txBox="1">
            <a:spLocks noGrp="1"/>
          </p:cNvSpPr>
          <p:nvPr>
            <p:ph type="ftr" idx="11"/>
          </p:nvPr>
        </p:nvSpPr>
        <p:spPr>
          <a:xfrm>
            <a:off x="3028950" y="6443292"/>
            <a:ext cx="30861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atin typeface="Arial"/>
                <a:ea typeface="Arial"/>
                <a:cs typeface="Arial"/>
                <a:sym typeface="Aria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dirty="0"/>
              <a:t>KSAP事務局2023</a:t>
            </a:r>
            <a:endParaRPr dirty="0"/>
          </a:p>
        </p:txBody>
      </p:sp>
      <p:sp>
        <p:nvSpPr>
          <p:cNvPr id="17" name="Google Shape;17;p20"/>
          <p:cNvSpPr txBox="1">
            <a:spLocks noGrp="1"/>
          </p:cNvSpPr>
          <p:nvPr>
            <p:ph type="sldNum" idx="12"/>
          </p:nvPr>
        </p:nvSpPr>
        <p:spPr>
          <a:xfrm>
            <a:off x="8482524" y="6443292"/>
            <a:ext cx="558959" cy="365125"/>
          </a:xfrm>
          <a:prstGeom prst="rect">
            <a:avLst/>
          </a:prstGeom>
          <a:noFill/>
          <a:ln>
            <a:noFill/>
          </a:ln>
        </p:spPr>
        <p:txBody>
          <a:bodyPr spcFirstLastPara="1" wrap="square" lIns="91425" tIns="45700" rIns="91425" bIns="45700" anchor="ctr" anchorCtr="0">
            <a:noAutofit/>
          </a:bodyPr>
          <a:lstStyle>
            <a:lvl1pPr marL="0" lvl="0" indent="0" algn="r">
              <a:lnSpc>
                <a:spcPct val="100000"/>
              </a:lnSpc>
              <a:spcBef>
                <a:spcPts val="0"/>
              </a:spcBef>
              <a:buNone/>
              <a:defRPr sz="1200" b="0" i="0" u="none" strike="noStrike" cap="none">
                <a:solidFill>
                  <a:srgbClr val="888888"/>
                </a:solidFill>
                <a:latin typeface="Arial"/>
                <a:ea typeface="Arial"/>
                <a:cs typeface="Arial"/>
                <a:sym typeface="Arial"/>
              </a:defRPr>
            </a:lvl1pPr>
            <a:lvl2pPr marL="0" lvl="1" indent="0" algn="r">
              <a:lnSpc>
                <a:spcPct val="100000"/>
              </a:lnSpc>
              <a:spcBef>
                <a:spcPts val="0"/>
              </a:spcBef>
              <a:buNone/>
              <a:defRPr sz="1200" b="0" i="0" u="none" strike="noStrike" cap="none">
                <a:solidFill>
                  <a:srgbClr val="888888"/>
                </a:solidFill>
                <a:latin typeface="Arial"/>
                <a:ea typeface="Arial"/>
                <a:cs typeface="Arial"/>
                <a:sym typeface="Arial"/>
              </a:defRPr>
            </a:lvl2pPr>
            <a:lvl3pPr marL="0" lvl="2" indent="0" algn="r">
              <a:lnSpc>
                <a:spcPct val="100000"/>
              </a:lnSpc>
              <a:spcBef>
                <a:spcPts val="0"/>
              </a:spcBef>
              <a:buNone/>
              <a:defRPr sz="1200" b="0" i="0" u="none" strike="noStrike" cap="none">
                <a:solidFill>
                  <a:srgbClr val="888888"/>
                </a:solidFill>
                <a:latin typeface="Arial"/>
                <a:ea typeface="Arial"/>
                <a:cs typeface="Arial"/>
                <a:sym typeface="Arial"/>
              </a:defRPr>
            </a:lvl3pPr>
            <a:lvl4pPr marL="0" lvl="3" indent="0" algn="r">
              <a:lnSpc>
                <a:spcPct val="100000"/>
              </a:lnSpc>
              <a:spcBef>
                <a:spcPts val="0"/>
              </a:spcBef>
              <a:buNone/>
              <a:defRPr sz="1200" b="0" i="0" u="none" strike="noStrike" cap="none">
                <a:solidFill>
                  <a:srgbClr val="888888"/>
                </a:solidFill>
                <a:latin typeface="Arial"/>
                <a:ea typeface="Arial"/>
                <a:cs typeface="Arial"/>
                <a:sym typeface="Arial"/>
              </a:defRPr>
            </a:lvl4pPr>
            <a:lvl5pPr marL="0" lvl="4" indent="0" algn="r">
              <a:lnSpc>
                <a:spcPct val="100000"/>
              </a:lnSpc>
              <a:spcBef>
                <a:spcPts val="0"/>
              </a:spcBef>
              <a:buNone/>
              <a:defRPr sz="1200" b="0" i="0" u="none" strike="noStrike" cap="none">
                <a:solidFill>
                  <a:srgbClr val="888888"/>
                </a:solidFill>
                <a:latin typeface="Arial"/>
                <a:ea typeface="Arial"/>
                <a:cs typeface="Arial"/>
                <a:sym typeface="Arial"/>
              </a:defRPr>
            </a:lvl5pPr>
            <a:lvl6pPr marL="0" lvl="5" indent="0" algn="r">
              <a:lnSpc>
                <a:spcPct val="100000"/>
              </a:lnSpc>
              <a:spcBef>
                <a:spcPts val="0"/>
              </a:spcBef>
              <a:buNone/>
              <a:defRPr sz="1200" b="0" i="0" u="none" strike="noStrike" cap="none">
                <a:solidFill>
                  <a:srgbClr val="888888"/>
                </a:solidFill>
                <a:latin typeface="Arial"/>
                <a:ea typeface="Arial"/>
                <a:cs typeface="Arial"/>
                <a:sym typeface="Arial"/>
              </a:defRPr>
            </a:lvl6pPr>
            <a:lvl7pPr marL="0" lvl="6" indent="0" algn="r">
              <a:lnSpc>
                <a:spcPct val="100000"/>
              </a:lnSpc>
              <a:spcBef>
                <a:spcPts val="0"/>
              </a:spcBef>
              <a:buNone/>
              <a:defRPr sz="1200" b="0" i="0" u="none" strike="noStrike" cap="none">
                <a:solidFill>
                  <a:srgbClr val="888888"/>
                </a:solidFill>
                <a:latin typeface="Arial"/>
                <a:ea typeface="Arial"/>
                <a:cs typeface="Arial"/>
                <a:sym typeface="Arial"/>
              </a:defRPr>
            </a:lvl7pPr>
            <a:lvl8pPr marL="0" lvl="7" indent="0" algn="r">
              <a:lnSpc>
                <a:spcPct val="100000"/>
              </a:lnSpc>
              <a:spcBef>
                <a:spcPts val="0"/>
              </a:spcBef>
              <a:buNone/>
              <a:defRPr sz="1200" b="0" i="0" u="none" strike="noStrike" cap="none">
                <a:solidFill>
                  <a:srgbClr val="888888"/>
                </a:solidFill>
                <a:latin typeface="Arial"/>
                <a:ea typeface="Arial"/>
                <a:cs typeface="Arial"/>
                <a:sym typeface="Arial"/>
              </a:defRPr>
            </a:lvl8pPr>
            <a:lvl9pPr marL="0" lvl="8" indent="0" algn="r">
              <a:lnSpc>
                <a:spcPct val="100000"/>
              </a:lnSpc>
              <a:spcBef>
                <a:spcPts val="0"/>
              </a:spcBef>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ja-JP"/>
              <a:t>‹#›</a:t>
            </a:fld>
            <a:endParaRPr/>
          </a:p>
        </p:txBody>
      </p:sp>
      <p:cxnSp>
        <p:nvCxnSpPr>
          <p:cNvPr id="18" name="Google Shape;18;p20"/>
          <p:cNvCxnSpPr/>
          <p:nvPr/>
        </p:nvCxnSpPr>
        <p:spPr>
          <a:xfrm>
            <a:off x="628650" y="828135"/>
            <a:ext cx="8515350" cy="0"/>
          </a:xfrm>
          <a:prstGeom prst="straightConnector1">
            <a:avLst/>
          </a:prstGeom>
          <a:noFill/>
          <a:ln w="9525" cap="flat" cmpd="sng">
            <a:solidFill>
              <a:schemeClr val="dk1"/>
            </a:solidFill>
            <a:prstDash val="solid"/>
            <a:miter lim="800000"/>
            <a:headEnd type="none" w="sm" len="sm"/>
            <a:tailEnd type="none" w="sm" len="sm"/>
          </a:ln>
        </p:spPr>
      </p:cxnSp>
      <p:cxnSp>
        <p:nvCxnSpPr>
          <p:cNvPr id="19" name="Google Shape;19;p20"/>
          <p:cNvCxnSpPr/>
          <p:nvPr/>
        </p:nvCxnSpPr>
        <p:spPr>
          <a:xfrm>
            <a:off x="0" y="6443292"/>
            <a:ext cx="9144000" cy="0"/>
          </a:xfrm>
          <a:prstGeom prst="straightConnector1">
            <a:avLst/>
          </a:prstGeom>
          <a:noFill/>
          <a:ln w="9525" cap="flat" cmpd="sng">
            <a:solidFill>
              <a:srgbClr val="BFBFBF"/>
            </a:solidFill>
            <a:prstDash val="solid"/>
            <a:miter lim="800000"/>
            <a:headEnd type="none" w="sm" len="sm"/>
            <a:tailEnd type="none" w="sm" len="sm"/>
          </a:ln>
        </p:spPr>
      </p:cxnSp>
      <p:cxnSp>
        <p:nvCxnSpPr>
          <p:cNvPr id="20" name="Google Shape;20;p20"/>
          <p:cNvCxnSpPr/>
          <p:nvPr/>
        </p:nvCxnSpPr>
        <p:spPr>
          <a:xfrm rot="10800000">
            <a:off x="8477433" y="6443293"/>
            <a:ext cx="0" cy="414707"/>
          </a:xfrm>
          <a:prstGeom prst="straightConnector1">
            <a:avLst/>
          </a:prstGeom>
          <a:noFill/>
          <a:ln w="9525" cap="flat" cmpd="sng">
            <a:solidFill>
              <a:srgbClr val="BFBFBF"/>
            </a:solidFill>
            <a:prstDash val="solid"/>
            <a:miter lim="800000"/>
            <a:headEnd type="none" w="sm" len="sm"/>
            <a:tailEnd type="none" w="sm" len="sm"/>
          </a:ln>
        </p:spPr>
      </p:cxnSp>
      <p:sp>
        <p:nvSpPr>
          <p:cNvPr id="21" name="Google Shape;21;p20"/>
          <p:cNvSpPr txBox="1">
            <a:spLocks noGrp="1"/>
          </p:cNvSpPr>
          <p:nvPr>
            <p:ph type="body" idx="1"/>
          </p:nvPr>
        </p:nvSpPr>
        <p:spPr>
          <a:xfrm>
            <a:off x="628393" y="1105984"/>
            <a:ext cx="7920038" cy="5115522"/>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1000"/>
              </a:spcBef>
              <a:spcAft>
                <a:spcPts val="0"/>
              </a:spcAft>
              <a:buClr>
                <a:schemeClr val="dk1"/>
              </a:buClr>
              <a:buSzPts val="1200"/>
              <a:buNone/>
              <a:defRPr sz="1200">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14554916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事業の概要">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8650" y="89080"/>
            <a:ext cx="7886700" cy="739055"/>
          </a:xfrm>
        </p:spPr>
        <p:txBody>
          <a:bodyPr>
            <a:normAutofit/>
          </a:bodyPr>
          <a:lstStyle>
            <a:lvl1pPr>
              <a:lnSpc>
                <a:spcPct val="100000"/>
              </a:lnSpc>
              <a:defRPr sz="2800">
                <a:latin typeface="Arial" panose="020B0604020202020204" pitchFamily="34" charset="0"/>
                <a:cs typeface="Arial" panose="020B0604020202020204" pitchFamily="34" charset="0"/>
              </a:defRPr>
            </a:lvl1pPr>
          </a:lstStyle>
          <a:p>
            <a:r>
              <a:rPr lang="ja-JP" altLang="en-US" sz="2800"/>
              <a:t>事業の概要</a:t>
            </a:r>
          </a:p>
        </p:txBody>
      </p:sp>
      <p:sp>
        <p:nvSpPr>
          <p:cNvPr id="5" name="Footer Placeholder 4"/>
          <p:cNvSpPr>
            <a:spLocks noGrp="1"/>
          </p:cNvSpPr>
          <p:nvPr>
            <p:ph type="ftr" sz="quarter" idx="11"/>
          </p:nvPr>
        </p:nvSpPr>
        <p:spPr>
          <a:xfrm>
            <a:off x="3028950" y="6443292"/>
            <a:ext cx="3086100" cy="365125"/>
          </a:xfrm>
        </p:spPr>
        <p:txBody>
          <a:bodyPr/>
          <a:lstStyle>
            <a:lvl1pPr>
              <a:lnSpc>
                <a:spcPct val="100000"/>
              </a:lnSpc>
              <a:defRPr>
                <a:latin typeface="Arial" panose="020B0604020202020204" pitchFamily="34" charset="0"/>
                <a:cs typeface="Arial" panose="020B0604020202020204" pitchFamily="34" charset="0"/>
              </a:defRPr>
            </a:lvl1pPr>
          </a:lstStyle>
          <a:p>
            <a:r>
              <a:rPr lang="en-US" altLang="ja-JP" dirty="0"/>
              <a:t>KSAP</a:t>
            </a:r>
            <a:r>
              <a:rPr lang="ja-JP" altLang="en-US"/>
              <a:t>事務局</a:t>
            </a:r>
            <a:r>
              <a:rPr lang="en-US" altLang="ja-JP" dirty="0"/>
              <a:t>2024</a:t>
            </a:r>
            <a:endParaRPr lang="ja-JP" altLang="en-US"/>
          </a:p>
        </p:txBody>
      </p:sp>
      <p:sp>
        <p:nvSpPr>
          <p:cNvPr id="6" name="Slide Number Placeholder 5"/>
          <p:cNvSpPr>
            <a:spLocks noGrp="1"/>
          </p:cNvSpPr>
          <p:nvPr>
            <p:ph type="sldNum" sz="quarter" idx="12"/>
          </p:nvPr>
        </p:nvSpPr>
        <p:spPr>
          <a:xfrm>
            <a:off x="8482524" y="6443292"/>
            <a:ext cx="558959" cy="365125"/>
          </a:xfrm>
        </p:spPr>
        <p:txBody>
          <a:bodyPr/>
          <a:lstStyle>
            <a:lvl1pPr>
              <a:lnSpc>
                <a:spcPct val="100000"/>
              </a:lnSpc>
              <a:defRPr>
                <a:latin typeface="Arial" panose="020B0604020202020204" pitchFamily="34" charset="0"/>
                <a:cs typeface="Arial" panose="020B0604020202020204" pitchFamily="34" charset="0"/>
              </a:defRPr>
            </a:lvl1pPr>
          </a:lstStyle>
          <a:p>
            <a:fld id="{AF3FEDC8-09E6-834F-A706-083383C175EB}" type="slidenum">
              <a:rPr lang="ja-JP" altLang="en-US" smtClean="0"/>
              <a:pPr/>
              <a:t>‹#›</a:t>
            </a:fld>
            <a:endParaRPr lang="ja-JP" altLang="en-US"/>
          </a:p>
        </p:txBody>
      </p:sp>
      <p:cxnSp>
        <p:nvCxnSpPr>
          <p:cNvPr id="8" name="直線コネクタ 7">
            <a:extLst>
              <a:ext uri="{FF2B5EF4-FFF2-40B4-BE49-F238E27FC236}">
                <a16:creationId xmlns:a16="http://schemas.microsoft.com/office/drawing/2014/main" id="{FEFD9678-081B-014E-8D39-2255C0AFF04E}"/>
              </a:ext>
            </a:extLst>
          </p:cNvPr>
          <p:cNvCxnSpPr>
            <a:cxnSpLocks/>
          </p:cNvCxnSpPr>
          <p:nvPr userDrawn="1"/>
        </p:nvCxnSpPr>
        <p:spPr>
          <a:xfrm>
            <a:off x="628650" y="828135"/>
            <a:ext cx="851535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直線コネクタ 9">
            <a:extLst>
              <a:ext uri="{FF2B5EF4-FFF2-40B4-BE49-F238E27FC236}">
                <a16:creationId xmlns:a16="http://schemas.microsoft.com/office/drawing/2014/main" id="{F65F004A-5365-2C43-8098-E759AF1ECC31}"/>
              </a:ext>
            </a:extLst>
          </p:cNvPr>
          <p:cNvCxnSpPr>
            <a:cxnSpLocks/>
          </p:cNvCxnSpPr>
          <p:nvPr userDrawn="1"/>
        </p:nvCxnSpPr>
        <p:spPr>
          <a:xfrm>
            <a:off x="0" y="6443292"/>
            <a:ext cx="9144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直線コネクタ 11">
            <a:extLst>
              <a:ext uri="{FF2B5EF4-FFF2-40B4-BE49-F238E27FC236}">
                <a16:creationId xmlns:a16="http://schemas.microsoft.com/office/drawing/2014/main" id="{677A6831-A4FD-8149-AC28-9BA649AA79C8}"/>
              </a:ext>
            </a:extLst>
          </p:cNvPr>
          <p:cNvCxnSpPr>
            <a:cxnSpLocks/>
          </p:cNvCxnSpPr>
          <p:nvPr userDrawn="1"/>
        </p:nvCxnSpPr>
        <p:spPr>
          <a:xfrm flipV="1">
            <a:off x="8477433" y="6443293"/>
            <a:ext cx="0" cy="41470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3" name="テキスト プレースホルダー 15">
            <a:extLst>
              <a:ext uri="{FF2B5EF4-FFF2-40B4-BE49-F238E27FC236}">
                <a16:creationId xmlns:a16="http://schemas.microsoft.com/office/drawing/2014/main" id="{AE2BFC4E-9E57-B245-8FF6-D2CA13209E1F}"/>
              </a:ext>
            </a:extLst>
          </p:cNvPr>
          <p:cNvSpPr>
            <a:spLocks noGrp="1"/>
          </p:cNvSpPr>
          <p:nvPr>
            <p:ph type="body" sz="quarter" idx="15" hasCustomPrompt="1"/>
          </p:nvPr>
        </p:nvSpPr>
        <p:spPr>
          <a:xfrm>
            <a:off x="628393" y="1105984"/>
            <a:ext cx="7920038" cy="1009687"/>
          </a:xfrm>
        </p:spPr>
        <p:txBody>
          <a:bodyPr>
            <a:normAutofit/>
          </a:bodyPr>
          <a:lstStyle>
            <a:lvl1pPr marL="0" indent="0">
              <a:lnSpc>
                <a:spcPct val="100000"/>
              </a:lnSpc>
              <a:buNone/>
              <a:defRPr sz="1200">
                <a:latin typeface="Arial" panose="020B0604020202020204" pitchFamily="34" charset="0"/>
                <a:cs typeface="Arial" panose="020B0604020202020204" pitchFamily="34" charset="0"/>
              </a:defRPr>
            </a:lvl1pPr>
          </a:lstStyle>
          <a:p>
            <a:r>
              <a:rPr kumimoji="1" lang="ja-JP" altLang="en-US"/>
              <a:t>事業の概要を数十文字程度で記載してください。</a:t>
            </a:r>
            <a:br>
              <a:rPr kumimoji="1" lang="en-US" altLang="ja-JP" dirty="0"/>
            </a:br>
            <a:r>
              <a:rPr kumimoji="1" lang="ja-JP" altLang="en-US"/>
              <a:t>＜例＞</a:t>
            </a:r>
            <a:br>
              <a:rPr kumimoji="1" lang="en-US" altLang="ja-JP" dirty="0"/>
            </a:br>
            <a:r>
              <a:rPr lang="ja-JP" altLang="en-US" b="0" i="0">
                <a:solidFill>
                  <a:srgbClr val="1D1C1D"/>
                </a:solidFill>
                <a:effectLst/>
                <a:latin typeface="NotoSansJP"/>
              </a:rPr>
              <a:t>◯◯の◯◯を解決するサービス◯◯</a:t>
            </a:r>
            <a:endParaRPr kumimoji="1" lang="en-US" altLang="ja-JP" dirty="0"/>
          </a:p>
        </p:txBody>
      </p:sp>
      <p:sp>
        <p:nvSpPr>
          <p:cNvPr id="11" name="テキスト プレースホルダー 15">
            <a:extLst>
              <a:ext uri="{FF2B5EF4-FFF2-40B4-BE49-F238E27FC236}">
                <a16:creationId xmlns:a16="http://schemas.microsoft.com/office/drawing/2014/main" id="{FF006A40-E320-4241-B8C1-171216EC09EB}"/>
              </a:ext>
            </a:extLst>
          </p:cNvPr>
          <p:cNvSpPr>
            <a:spLocks noGrp="1"/>
          </p:cNvSpPr>
          <p:nvPr>
            <p:ph type="body" sz="quarter" idx="16" hasCustomPrompt="1"/>
          </p:nvPr>
        </p:nvSpPr>
        <p:spPr>
          <a:xfrm>
            <a:off x="628393" y="2393519"/>
            <a:ext cx="7920038" cy="3684649"/>
          </a:xfrm>
        </p:spPr>
        <p:txBody>
          <a:bodyPr>
            <a:normAutofit/>
          </a:bodyPr>
          <a:lstStyle>
            <a:lvl1pPr marL="0" indent="0">
              <a:lnSpc>
                <a:spcPct val="100000"/>
              </a:lnSpc>
              <a:buNone/>
              <a:defRPr sz="1200">
                <a:latin typeface="Arial" panose="020B0604020202020204" pitchFamily="34" charset="0"/>
                <a:cs typeface="Arial" panose="020B0604020202020204" pitchFamily="34" charset="0"/>
              </a:defRPr>
            </a:lvl1pPr>
          </a:lstStyle>
          <a:p>
            <a:r>
              <a:rPr lang="ja-JP" altLang="en-US" b="0" i="0">
                <a:solidFill>
                  <a:srgbClr val="1D1C1D"/>
                </a:solidFill>
                <a:effectLst/>
                <a:latin typeface="NotoSansJP"/>
              </a:rPr>
              <a:t>事業の全体像がわかるように以下のポイントについて簡潔に記載してください。</a:t>
            </a:r>
            <a:br>
              <a:rPr kumimoji="1" lang="en-US" altLang="ja-JP" dirty="0"/>
            </a:br>
            <a:br>
              <a:rPr kumimoji="1" lang="en-US" altLang="ja-JP" dirty="0"/>
            </a:br>
            <a:r>
              <a:rPr kumimoji="1" lang="ja-JP" altLang="en-US"/>
              <a:t>＜ポイント＞</a:t>
            </a:r>
            <a:br>
              <a:rPr kumimoji="1" lang="en-US" altLang="ja-JP" dirty="0"/>
            </a:br>
            <a:r>
              <a:rPr kumimoji="1" lang="ja-JP" altLang="en-US"/>
              <a:t>・誰がどのように利用するのか</a:t>
            </a:r>
            <a:br>
              <a:rPr kumimoji="1" lang="en-US" altLang="ja-JP" dirty="0"/>
            </a:br>
            <a:r>
              <a:rPr kumimoji="1" lang="ja-JP" altLang="en-US"/>
              <a:t>・どのような価値を提供するのか</a:t>
            </a:r>
            <a:br>
              <a:rPr kumimoji="1" lang="en-US" altLang="ja-JP" dirty="0"/>
            </a:br>
            <a:r>
              <a:rPr kumimoji="1" lang="ja-JP" altLang="en-US"/>
              <a:t>・どのような商品・サービスを提供するのかなどを簡潔にご記入ください。</a:t>
            </a:r>
          </a:p>
        </p:txBody>
      </p:sp>
    </p:spTree>
    <p:extLst>
      <p:ext uri="{BB962C8B-B14F-4D97-AF65-F5344CB8AC3E}">
        <p14:creationId xmlns:p14="http://schemas.microsoft.com/office/powerpoint/2010/main" val="31424479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ビジョンと社会的なインパクト">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8650" y="89080"/>
            <a:ext cx="7886700" cy="739055"/>
          </a:xfrm>
        </p:spPr>
        <p:txBody>
          <a:bodyPr>
            <a:normAutofit/>
          </a:bodyPr>
          <a:lstStyle>
            <a:lvl1pPr>
              <a:lnSpc>
                <a:spcPct val="100000"/>
              </a:lnSpc>
              <a:defRPr sz="2800">
                <a:latin typeface="Arial" panose="020B0604020202020204" pitchFamily="34" charset="0"/>
                <a:cs typeface="Arial" panose="020B0604020202020204" pitchFamily="34" charset="0"/>
              </a:defRPr>
            </a:lvl1pPr>
          </a:lstStyle>
          <a:p>
            <a:r>
              <a:rPr lang="ja-JP" altLang="en-US" sz="2800"/>
              <a:t>解決したい社会課題とビジョン</a:t>
            </a:r>
            <a:endParaRPr lang="en-US" dirty="0"/>
          </a:p>
        </p:txBody>
      </p:sp>
      <p:sp>
        <p:nvSpPr>
          <p:cNvPr id="5" name="Footer Placeholder 4"/>
          <p:cNvSpPr>
            <a:spLocks noGrp="1"/>
          </p:cNvSpPr>
          <p:nvPr>
            <p:ph type="ftr" sz="quarter" idx="11"/>
          </p:nvPr>
        </p:nvSpPr>
        <p:spPr>
          <a:xfrm>
            <a:off x="3028950" y="6443292"/>
            <a:ext cx="3086100" cy="365125"/>
          </a:xfrm>
        </p:spPr>
        <p:txBody>
          <a:bodyPr/>
          <a:lstStyle>
            <a:lvl1pPr>
              <a:lnSpc>
                <a:spcPct val="100000"/>
              </a:lnSpc>
              <a:defRPr>
                <a:latin typeface="Arial" panose="020B0604020202020204" pitchFamily="34" charset="0"/>
                <a:cs typeface="Arial" panose="020B0604020202020204" pitchFamily="34" charset="0"/>
              </a:defRPr>
            </a:lvl1pPr>
          </a:lstStyle>
          <a:p>
            <a:r>
              <a:rPr lang="en-US" altLang="ja-JP" dirty="0"/>
              <a:t>KSAP</a:t>
            </a:r>
            <a:r>
              <a:rPr lang="ja-JP" altLang="en-US"/>
              <a:t>事務局</a:t>
            </a:r>
            <a:r>
              <a:rPr lang="en-US" altLang="ja-JP" dirty="0"/>
              <a:t>2024</a:t>
            </a:r>
            <a:endParaRPr lang="ja-JP" altLang="en-US"/>
          </a:p>
        </p:txBody>
      </p:sp>
      <p:sp>
        <p:nvSpPr>
          <p:cNvPr id="6" name="Slide Number Placeholder 5"/>
          <p:cNvSpPr>
            <a:spLocks noGrp="1"/>
          </p:cNvSpPr>
          <p:nvPr>
            <p:ph type="sldNum" sz="quarter" idx="12"/>
          </p:nvPr>
        </p:nvSpPr>
        <p:spPr>
          <a:xfrm>
            <a:off x="8482524" y="6443292"/>
            <a:ext cx="558959" cy="365125"/>
          </a:xfrm>
        </p:spPr>
        <p:txBody>
          <a:bodyPr/>
          <a:lstStyle>
            <a:lvl1pPr>
              <a:lnSpc>
                <a:spcPct val="100000"/>
              </a:lnSpc>
              <a:defRPr>
                <a:latin typeface="Arial" panose="020B0604020202020204" pitchFamily="34" charset="0"/>
                <a:cs typeface="Arial" panose="020B0604020202020204" pitchFamily="34" charset="0"/>
              </a:defRPr>
            </a:lvl1pPr>
          </a:lstStyle>
          <a:p>
            <a:fld id="{AF3FEDC8-09E6-834F-A706-083383C175EB}" type="slidenum">
              <a:rPr lang="ja-JP" altLang="en-US" smtClean="0"/>
              <a:pPr/>
              <a:t>‹#›</a:t>
            </a:fld>
            <a:endParaRPr lang="ja-JP" altLang="en-US"/>
          </a:p>
        </p:txBody>
      </p:sp>
      <p:cxnSp>
        <p:nvCxnSpPr>
          <p:cNvPr id="8" name="直線コネクタ 7">
            <a:extLst>
              <a:ext uri="{FF2B5EF4-FFF2-40B4-BE49-F238E27FC236}">
                <a16:creationId xmlns:a16="http://schemas.microsoft.com/office/drawing/2014/main" id="{FEFD9678-081B-014E-8D39-2255C0AFF04E}"/>
              </a:ext>
            </a:extLst>
          </p:cNvPr>
          <p:cNvCxnSpPr>
            <a:cxnSpLocks/>
          </p:cNvCxnSpPr>
          <p:nvPr userDrawn="1"/>
        </p:nvCxnSpPr>
        <p:spPr>
          <a:xfrm>
            <a:off x="628650" y="828135"/>
            <a:ext cx="851535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直線コネクタ 9">
            <a:extLst>
              <a:ext uri="{FF2B5EF4-FFF2-40B4-BE49-F238E27FC236}">
                <a16:creationId xmlns:a16="http://schemas.microsoft.com/office/drawing/2014/main" id="{F65F004A-5365-2C43-8098-E759AF1ECC31}"/>
              </a:ext>
            </a:extLst>
          </p:cNvPr>
          <p:cNvCxnSpPr>
            <a:cxnSpLocks/>
          </p:cNvCxnSpPr>
          <p:nvPr userDrawn="1"/>
        </p:nvCxnSpPr>
        <p:spPr>
          <a:xfrm>
            <a:off x="0" y="6443292"/>
            <a:ext cx="9144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直線コネクタ 11">
            <a:extLst>
              <a:ext uri="{FF2B5EF4-FFF2-40B4-BE49-F238E27FC236}">
                <a16:creationId xmlns:a16="http://schemas.microsoft.com/office/drawing/2014/main" id="{677A6831-A4FD-8149-AC28-9BA649AA79C8}"/>
              </a:ext>
            </a:extLst>
          </p:cNvPr>
          <p:cNvCxnSpPr>
            <a:cxnSpLocks/>
          </p:cNvCxnSpPr>
          <p:nvPr userDrawn="1"/>
        </p:nvCxnSpPr>
        <p:spPr>
          <a:xfrm flipV="1">
            <a:off x="8477433" y="6443293"/>
            <a:ext cx="0" cy="41470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3" name="テキスト プレースホルダー 15">
            <a:extLst>
              <a:ext uri="{FF2B5EF4-FFF2-40B4-BE49-F238E27FC236}">
                <a16:creationId xmlns:a16="http://schemas.microsoft.com/office/drawing/2014/main" id="{AE2BFC4E-9E57-B245-8FF6-D2CA13209E1F}"/>
              </a:ext>
            </a:extLst>
          </p:cNvPr>
          <p:cNvSpPr>
            <a:spLocks noGrp="1"/>
          </p:cNvSpPr>
          <p:nvPr>
            <p:ph type="body" sz="quarter" idx="15" hasCustomPrompt="1"/>
          </p:nvPr>
        </p:nvSpPr>
        <p:spPr>
          <a:xfrm>
            <a:off x="628393" y="1105984"/>
            <a:ext cx="7920038" cy="5115522"/>
          </a:xfrm>
        </p:spPr>
        <p:txBody>
          <a:bodyPr>
            <a:normAutofit/>
          </a:bodyPr>
          <a:lstStyle>
            <a:lvl1pPr marL="0" indent="0">
              <a:lnSpc>
                <a:spcPct val="100000"/>
              </a:lnSpc>
              <a:buNone/>
              <a:defRPr sz="1200">
                <a:latin typeface="Arial" panose="020B0604020202020204" pitchFamily="34" charset="0"/>
                <a:cs typeface="Arial" panose="020B0604020202020204" pitchFamily="34" charset="0"/>
              </a:defRPr>
            </a:lvl1pPr>
          </a:lstStyle>
          <a:p>
            <a:r>
              <a:rPr kumimoji="1" lang="ja-JP" altLang="en-US"/>
              <a:t>解決したい社会的な課題と事業を通じて実現したいことや社会の状態を記載してください。
</a:t>
            </a:r>
            <a:br>
              <a:rPr kumimoji="1" lang="en-US" altLang="ja-JP" dirty="0"/>
            </a:br>
            <a:r>
              <a:rPr kumimoji="1" lang="ja-JP" altLang="en-US"/>
              <a:t>＜</a:t>
            </a:r>
            <a:r>
              <a:rPr kumimoji="1" lang="ja-JP" altLang="en-US" dirty="0"/>
              <a:t>ポイント＞</a:t>
            </a:r>
            <a:r>
              <a:rPr kumimoji="1" lang="ja-JP" altLang="en-US"/>
              <a:t>
・どの</a:t>
            </a:r>
            <a:r>
              <a:rPr kumimoji="1" lang="ja-JP" altLang="en-US" dirty="0"/>
              <a:t>ような社会課題である</a:t>
            </a:r>
            <a:r>
              <a:rPr kumimoji="1" lang="ja-JP" altLang="en-US"/>
              <a:t>のか</a:t>
            </a:r>
            <a:br>
              <a:rPr kumimoji="1" lang="en-US" altLang="ja-JP" dirty="0"/>
            </a:br>
            <a:r>
              <a:rPr kumimoji="1" lang="ja-JP" altLang="en-US"/>
              <a:t>・誰のどんな課題を解決したいのか</a:t>
            </a:r>
            <a:br>
              <a:rPr kumimoji="1" lang="en-US" altLang="ja-JP" dirty="0"/>
            </a:br>
            <a:r>
              <a:rPr kumimoji="1" lang="ja-JP" altLang="en-US"/>
              <a:t>・どのような社会の状態</a:t>
            </a:r>
            <a:r>
              <a:rPr kumimoji="1" lang="ja-JP" altLang="en-US" dirty="0"/>
              <a:t>を実現したい</a:t>
            </a:r>
            <a:r>
              <a:rPr kumimoji="1" lang="ja-JP" altLang="en-US"/>
              <a:t>のか</a:t>
            </a:r>
            <a:br>
              <a:rPr kumimoji="1" lang="en-US" altLang="ja-JP" dirty="0"/>
            </a:br>
            <a:r>
              <a:rPr kumimoji="1" lang="ja-JP" altLang="en-US"/>
              <a:t>・なぜ</a:t>
            </a:r>
            <a:r>
              <a:rPr kumimoji="1" lang="ja-JP" altLang="en-US" dirty="0"/>
              <a:t>あなたがこの課題に取り組む</a:t>
            </a:r>
            <a:r>
              <a:rPr kumimoji="1" lang="ja-JP" altLang="en-US"/>
              <a:t>のかなど</a:t>
            </a:r>
            <a:endParaRPr kumimoji="1" lang="en-US" altLang="ja-JP" dirty="0"/>
          </a:p>
          <a:p>
            <a:endParaRPr kumimoji="1" lang="ja-JP" altLang="en-US" dirty="0"/>
          </a:p>
        </p:txBody>
      </p:sp>
    </p:spTree>
    <p:extLst>
      <p:ext uri="{BB962C8B-B14F-4D97-AF65-F5344CB8AC3E}">
        <p14:creationId xmlns:p14="http://schemas.microsoft.com/office/powerpoint/2010/main" val="24733373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対象とするターゲットと課題">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8650" y="89080"/>
            <a:ext cx="7886700" cy="739055"/>
          </a:xfrm>
        </p:spPr>
        <p:txBody>
          <a:bodyPr>
            <a:normAutofit/>
          </a:bodyPr>
          <a:lstStyle>
            <a:lvl1pPr>
              <a:lnSpc>
                <a:spcPct val="100000"/>
              </a:lnSpc>
              <a:defRPr sz="2800">
                <a:latin typeface="Arial" panose="020B0604020202020204" pitchFamily="34" charset="0"/>
                <a:cs typeface="Arial" panose="020B0604020202020204" pitchFamily="34" charset="0"/>
              </a:defRPr>
            </a:lvl1pPr>
          </a:lstStyle>
          <a:p>
            <a:pPr marL="0" marR="0" lvl="0" indent="0" algn="l" defTabSz="914400" rtl="0" eaLnBrk="1" fontAlgn="auto" latinLnBrk="0" hangingPunct="1">
              <a:lnSpc>
                <a:spcPct val="100000"/>
              </a:lnSpc>
              <a:spcBef>
                <a:spcPts val="0"/>
              </a:spcBef>
              <a:spcAft>
                <a:spcPts val="0"/>
              </a:spcAft>
              <a:buClr>
                <a:schemeClr val="dk1"/>
              </a:buClr>
              <a:buSzPts val="4400"/>
              <a:buFont typeface="Calibri"/>
              <a:buNone/>
              <a:tabLst/>
              <a:defRPr/>
            </a:pPr>
            <a:r>
              <a:rPr lang="ja-JP" altLang="en-US">
                <a:effectLst/>
                <a:latin typeface="Helvetica" pitchFamily="2" charset="0"/>
              </a:rPr>
              <a:t>対象とするターゲットと顧客課題</a:t>
            </a:r>
            <a:endParaRPr lang="en-US" dirty="0"/>
          </a:p>
        </p:txBody>
      </p:sp>
      <p:sp>
        <p:nvSpPr>
          <p:cNvPr id="5" name="Footer Placeholder 4"/>
          <p:cNvSpPr>
            <a:spLocks noGrp="1"/>
          </p:cNvSpPr>
          <p:nvPr>
            <p:ph type="ftr" sz="quarter" idx="11"/>
          </p:nvPr>
        </p:nvSpPr>
        <p:spPr>
          <a:xfrm>
            <a:off x="3028950" y="6443292"/>
            <a:ext cx="3086100" cy="365125"/>
          </a:xfrm>
        </p:spPr>
        <p:txBody>
          <a:bodyPr/>
          <a:lstStyle>
            <a:lvl1pPr>
              <a:lnSpc>
                <a:spcPct val="100000"/>
              </a:lnSpc>
              <a:defRPr>
                <a:latin typeface="Arial" panose="020B0604020202020204" pitchFamily="34" charset="0"/>
                <a:cs typeface="Arial" panose="020B0604020202020204" pitchFamily="34" charset="0"/>
              </a:defRPr>
            </a:lvl1pPr>
          </a:lstStyle>
          <a:p>
            <a:r>
              <a:rPr lang="en-US" altLang="ja-JP" dirty="0"/>
              <a:t>KSAP</a:t>
            </a:r>
            <a:r>
              <a:rPr lang="ja-JP" altLang="en-US"/>
              <a:t>事務局</a:t>
            </a:r>
            <a:r>
              <a:rPr lang="en-US" altLang="ja-JP" dirty="0"/>
              <a:t>2024</a:t>
            </a:r>
            <a:endParaRPr lang="ja-JP" altLang="en-US"/>
          </a:p>
        </p:txBody>
      </p:sp>
      <p:sp>
        <p:nvSpPr>
          <p:cNvPr id="6" name="Slide Number Placeholder 5"/>
          <p:cNvSpPr>
            <a:spLocks noGrp="1"/>
          </p:cNvSpPr>
          <p:nvPr>
            <p:ph type="sldNum" sz="quarter" idx="12"/>
          </p:nvPr>
        </p:nvSpPr>
        <p:spPr>
          <a:xfrm>
            <a:off x="8482524" y="6443292"/>
            <a:ext cx="558959" cy="365125"/>
          </a:xfrm>
        </p:spPr>
        <p:txBody>
          <a:bodyPr/>
          <a:lstStyle>
            <a:lvl1pPr>
              <a:lnSpc>
                <a:spcPct val="100000"/>
              </a:lnSpc>
              <a:defRPr>
                <a:latin typeface="Arial" panose="020B0604020202020204" pitchFamily="34" charset="0"/>
                <a:cs typeface="Arial" panose="020B0604020202020204" pitchFamily="34" charset="0"/>
              </a:defRPr>
            </a:lvl1pPr>
          </a:lstStyle>
          <a:p>
            <a:fld id="{AF3FEDC8-09E6-834F-A706-083383C175EB}" type="slidenum">
              <a:rPr lang="ja-JP" altLang="en-US" smtClean="0"/>
              <a:pPr/>
              <a:t>‹#›</a:t>
            </a:fld>
            <a:endParaRPr lang="ja-JP" altLang="en-US"/>
          </a:p>
        </p:txBody>
      </p:sp>
      <p:cxnSp>
        <p:nvCxnSpPr>
          <p:cNvPr id="8" name="直線コネクタ 7">
            <a:extLst>
              <a:ext uri="{FF2B5EF4-FFF2-40B4-BE49-F238E27FC236}">
                <a16:creationId xmlns:a16="http://schemas.microsoft.com/office/drawing/2014/main" id="{FEFD9678-081B-014E-8D39-2255C0AFF04E}"/>
              </a:ext>
            </a:extLst>
          </p:cNvPr>
          <p:cNvCxnSpPr>
            <a:cxnSpLocks/>
          </p:cNvCxnSpPr>
          <p:nvPr userDrawn="1"/>
        </p:nvCxnSpPr>
        <p:spPr>
          <a:xfrm>
            <a:off x="628650" y="828135"/>
            <a:ext cx="851535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直線コネクタ 9">
            <a:extLst>
              <a:ext uri="{FF2B5EF4-FFF2-40B4-BE49-F238E27FC236}">
                <a16:creationId xmlns:a16="http://schemas.microsoft.com/office/drawing/2014/main" id="{F65F004A-5365-2C43-8098-E759AF1ECC31}"/>
              </a:ext>
            </a:extLst>
          </p:cNvPr>
          <p:cNvCxnSpPr>
            <a:cxnSpLocks/>
          </p:cNvCxnSpPr>
          <p:nvPr userDrawn="1"/>
        </p:nvCxnSpPr>
        <p:spPr>
          <a:xfrm>
            <a:off x="0" y="6443292"/>
            <a:ext cx="9144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直線コネクタ 11">
            <a:extLst>
              <a:ext uri="{FF2B5EF4-FFF2-40B4-BE49-F238E27FC236}">
                <a16:creationId xmlns:a16="http://schemas.microsoft.com/office/drawing/2014/main" id="{677A6831-A4FD-8149-AC28-9BA649AA79C8}"/>
              </a:ext>
            </a:extLst>
          </p:cNvPr>
          <p:cNvCxnSpPr>
            <a:cxnSpLocks/>
          </p:cNvCxnSpPr>
          <p:nvPr userDrawn="1"/>
        </p:nvCxnSpPr>
        <p:spPr>
          <a:xfrm flipV="1">
            <a:off x="8477433" y="6443293"/>
            <a:ext cx="0" cy="41470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7" name="コンテンツ プレースホルダー 6">
            <a:extLst>
              <a:ext uri="{FF2B5EF4-FFF2-40B4-BE49-F238E27FC236}">
                <a16:creationId xmlns:a16="http://schemas.microsoft.com/office/drawing/2014/main" id="{37C56A50-B2BD-B647-A082-0155D86CDE1E}"/>
              </a:ext>
            </a:extLst>
          </p:cNvPr>
          <p:cNvSpPr>
            <a:spLocks noGrp="1"/>
          </p:cNvSpPr>
          <p:nvPr>
            <p:ph sz="quarter" idx="17" hasCustomPrompt="1"/>
          </p:nvPr>
        </p:nvSpPr>
        <p:spPr>
          <a:xfrm>
            <a:off x="611981" y="1098116"/>
            <a:ext cx="7920038" cy="4980052"/>
          </a:xfrm>
        </p:spPr>
        <p:txBody>
          <a:bodyPr>
            <a:normAutofit/>
          </a:bodyPr>
          <a:lstStyle>
            <a:lvl1pPr marL="0" indent="0">
              <a:lnSpc>
                <a:spcPct val="100000"/>
              </a:lnSpc>
              <a:buNone/>
              <a:defRPr sz="1200">
                <a:latin typeface="Arial" panose="020B0604020202020204" pitchFamily="34" charset="0"/>
                <a:cs typeface="Arial" panose="020B0604020202020204" pitchFamily="34" charset="0"/>
              </a:defRPr>
            </a:lvl1pPr>
          </a:lstStyle>
          <a:p>
            <a:pPr marL="0" marR="0" lvl="0" indent="0" algn="l" defTabSz="914400" rtl="0" eaLnBrk="1" fontAlgn="auto" latinLnBrk="0" hangingPunct="1">
              <a:lnSpc>
                <a:spcPct val="100000"/>
              </a:lnSpc>
              <a:spcBef>
                <a:spcPts val="1000"/>
              </a:spcBef>
              <a:spcAft>
                <a:spcPts val="0"/>
              </a:spcAft>
              <a:buClr>
                <a:schemeClr val="dk1"/>
              </a:buClr>
              <a:buSzPts val="2800"/>
              <a:buFont typeface="Arial"/>
              <a:buNone/>
              <a:tabLst/>
              <a:defRPr/>
            </a:pPr>
            <a:r>
              <a:rPr lang="ja-JP" altLang="en-US">
                <a:effectLst/>
                <a:latin typeface="Helvetica" pitchFamily="2" charset="0"/>
              </a:rPr>
              <a:t>誰またはどんな企業を対象としているのか、初見の人でもわかるように記載してください。</a:t>
            </a:r>
            <a:br>
              <a:rPr lang="en-US" altLang="ja-JP" dirty="0">
                <a:effectLst/>
                <a:latin typeface="Helvetica" pitchFamily="2" charset="0"/>
              </a:rPr>
            </a:br>
            <a:r>
              <a:rPr lang="ja-JP" altLang="en-US">
                <a:effectLst/>
                <a:latin typeface="Helvetica" pitchFamily="2" charset="0"/>
              </a:rPr>
              <a:t>また、購買者と利用者が違う場合（</a:t>
            </a:r>
            <a:r>
              <a:rPr lang="en-US" altLang="ja-JP" dirty="0" err="1">
                <a:effectLst/>
                <a:latin typeface="Helvetica" pitchFamily="2" charset="0"/>
              </a:rPr>
              <a:t>toB</a:t>
            </a:r>
            <a:r>
              <a:rPr lang="ja-JP" altLang="en-US">
                <a:effectLst/>
                <a:latin typeface="Helvetica" pitchFamily="2" charset="0"/>
              </a:rPr>
              <a:t>事業、子ども向けサービス等）はそれぞれ分けてください。</a:t>
            </a:r>
            <a:br>
              <a:rPr lang="en-US" altLang="ja-JP" dirty="0">
                <a:effectLst/>
                <a:latin typeface="Helvetica" pitchFamily="2" charset="0"/>
              </a:rPr>
            </a:br>
            <a:br>
              <a:rPr lang="en-US" altLang="ja-JP" dirty="0">
                <a:effectLst/>
                <a:latin typeface="Helvetica" pitchFamily="2" charset="0"/>
              </a:rPr>
            </a:br>
            <a:r>
              <a:rPr kumimoji="1" lang="ja-JP" altLang="en-US"/>
              <a:t>＜ポイント＞
</a:t>
            </a:r>
            <a:r>
              <a:rPr lang="ja-JP" altLang="en-US">
                <a:effectLst/>
                <a:latin typeface="Helvetica" pitchFamily="2" charset="0"/>
              </a:rPr>
              <a:t>・ターゲットの属性だけでなく、抱える痛みや願望を、背景も含めて具体的に記載してください。</a:t>
            </a:r>
            <a:br>
              <a:rPr lang="en-US" altLang="ja-JP" dirty="0">
                <a:effectLst/>
                <a:latin typeface="Helvetica" pitchFamily="2" charset="0"/>
              </a:rPr>
            </a:br>
            <a:r>
              <a:rPr lang="ja-JP" altLang="en-US">
                <a:effectLst/>
                <a:latin typeface="Helvetica" pitchFamily="2" charset="0"/>
              </a:rPr>
              <a:t>・なぜ、そのターゲットを選定しているのか理由も記載してください。</a:t>
            </a:r>
          </a:p>
        </p:txBody>
      </p:sp>
    </p:spTree>
    <p:extLst>
      <p:ext uri="{BB962C8B-B14F-4D97-AF65-F5344CB8AC3E}">
        <p14:creationId xmlns:p14="http://schemas.microsoft.com/office/powerpoint/2010/main" val="6002689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己紹介">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8650" y="89080"/>
            <a:ext cx="7886700" cy="739055"/>
          </a:xfrm>
        </p:spPr>
        <p:txBody>
          <a:bodyPr>
            <a:normAutofit/>
          </a:bodyPr>
          <a:lstStyle>
            <a:lvl1pPr>
              <a:lnSpc>
                <a:spcPct val="100000"/>
              </a:lnSpc>
              <a:defRPr sz="2800">
                <a:latin typeface="Arial" panose="020B0604020202020204" pitchFamily="34" charset="0"/>
                <a:cs typeface="Arial" panose="020B0604020202020204" pitchFamily="34" charset="0"/>
              </a:defRPr>
            </a:lvl1pPr>
          </a:lstStyle>
          <a:p>
            <a:r>
              <a:rPr lang="en-US" dirty="0" err="1"/>
              <a:t>自己紹介</a:t>
            </a:r>
            <a:endParaRPr lang="en-US" dirty="0"/>
          </a:p>
        </p:txBody>
      </p:sp>
      <p:sp>
        <p:nvSpPr>
          <p:cNvPr id="5" name="Footer Placeholder 4"/>
          <p:cNvSpPr>
            <a:spLocks noGrp="1"/>
          </p:cNvSpPr>
          <p:nvPr>
            <p:ph type="ftr" sz="quarter" idx="11"/>
          </p:nvPr>
        </p:nvSpPr>
        <p:spPr>
          <a:xfrm>
            <a:off x="3028950" y="6443292"/>
            <a:ext cx="3086100" cy="365125"/>
          </a:xfrm>
        </p:spPr>
        <p:txBody>
          <a:bodyPr/>
          <a:lstStyle>
            <a:lvl1pPr>
              <a:lnSpc>
                <a:spcPct val="100000"/>
              </a:lnSpc>
              <a:defRPr>
                <a:latin typeface="Arial" panose="020B0604020202020204" pitchFamily="34" charset="0"/>
                <a:cs typeface="Arial" panose="020B0604020202020204" pitchFamily="34" charset="0"/>
              </a:defRPr>
            </a:lvl1pPr>
          </a:lstStyle>
          <a:p>
            <a:r>
              <a:rPr lang="en-US" altLang="ja-JP" dirty="0"/>
              <a:t>KSAP</a:t>
            </a:r>
            <a:r>
              <a:rPr lang="ja-JP" altLang="en-US"/>
              <a:t>事務局</a:t>
            </a:r>
            <a:r>
              <a:rPr lang="en-US" altLang="ja-JP" dirty="0"/>
              <a:t>2024</a:t>
            </a:r>
            <a:endParaRPr lang="ja-JP" altLang="en-US"/>
          </a:p>
        </p:txBody>
      </p:sp>
      <p:sp>
        <p:nvSpPr>
          <p:cNvPr id="6" name="Slide Number Placeholder 5"/>
          <p:cNvSpPr>
            <a:spLocks noGrp="1"/>
          </p:cNvSpPr>
          <p:nvPr>
            <p:ph type="sldNum" sz="quarter" idx="12"/>
          </p:nvPr>
        </p:nvSpPr>
        <p:spPr>
          <a:xfrm>
            <a:off x="8482524" y="6443292"/>
            <a:ext cx="558959" cy="365125"/>
          </a:xfrm>
        </p:spPr>
        <p:txBody>
          <a:bodyPr/>
          <a:lstStyle>
            <a:lvl1pPr>
              <a:lnSpc>
                <a:spcPct val="100000"/>
              </a:lnSpc>
              <a:defRPr>
                <a:latin typeface="Arial" panose="020B0604020202020204" pitchFamily="34" charset="0"/>
                <a:cs typeface="Arial" panose="020B0604020202020204" pitchFamily="34" charset="0"/>
              </a:defRPr>
            </a:lvl1pPr>
          </a:lstStyle>
          <a:p>
            <a:fld id="{AF3FEDC8-09E6-834F-A706-083383C175EB}" type="slidenum">
              <a:rPr lang="ja-JP" altLang="en-US" smtClean="0"/>
              <a:pPr/>
              <a:t>‹#›</a:t>
            </a:fld>
            <a:endParaRPr lang="ja-JP" altLang="en-US"/>
          </a:p>
        </p:txBody>
      </p:sp>
      <p:cxnSp>
        <p:nvCxnSpPr>
          <p:cNvPr id="8" name="直線コネクタ 7">
            <a:extLst>
              <a:ext uri="{FF2B5EF4-FFF2-40B4-BE49-F238E27FC236}">
                <a16:creationId xmlns:a16="http://schemas.microsoft.com/office/drawing/2014/main" id="{FEFD9678-081B-014E-8D39-2255C0AFF04E}"/>
              </a:ext>
            </a:extLst>
          </p:cNvPr>
          <p:cNvCxnSpPr>
            <a:cxnSpLocks/>
          </p:cNvCxnSpPr>
          <p:nvPr userDrawn="1"/>
        </p:nvCxnSpPr>
        <p:spPr>
          <a:xfrm>
            <a:off x="628650" y="828135"/>
            <a:ext cx="851535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直線コネクタ 9">
            <a:extLst>
              <a:ext uri="{FF2B5EF4-FFF2-40B4-BE49-F238E27FC236}">
                <a16:creationId xmlns:a16="http://schemas.microsoft.com/office/drawing/2014/main" id="{F65F004A-5365-2C43-8098-E759AF1ECC31}"/>
              </a:ext>
            </a:extLst>
          </p:cNvPr>
          <p:cNvCxnSpPr>
            <a:cxnSpLocks/>
          </p:cNvCxnSpPr>
          <p:nvPr userDrawn="1"/>
        </p:nvCxnSpPr>
        <p:spPr>
          <a:xfrm>
            <a:off x="0" y="6443292"/>
            <a:ext cx="9144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直線コネクタ 11">
            <a:extLst>
              <a:ext uri="{FF2B5EF4-FFF2-40B4-BE49-F238E27FC236}">
                <a16:creationId xmlns:a16="http://schemas.microsoft.com/office/drawing/2014/main" id="{677A6831-A4FD-8149-AC28-9BA649AA79C8}"/>
              </a:ext>
            </a:extLst>
          </p:cNvPr>
          <p:cNvCxnSpPr>
            <a:cxnSpLocks/>
          </p:cNvCxnSpPr>
          <p:nvPr userDrawn="1"/>
        </p:nvCxnSpPr>
        <p:spPr>
          <a:xfrm flipV="1">
            <a:off x="8477433" y="6443293"/>
            <a:ext cx="0" cy="41470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3" name="テキスト プレースホルダー 15">
            <a:extLst>
              <a:ext uri="{FF2B5EF4-FFF2-40B4-BE49-F238E27FC236}">
                <a16:creationId xmlns:a16="http://schemas.microsoft.com/office/drawing/2014/main" id="{AE2BFC4E-9E57-B245-8FF6-D2CA13209E1F}"/>
              </a:ext>
            </a:extLst>
          </p:cNvPr>
          <p:cNvSpPr>
            <a:spLocks noGrp="1"/>
          </p:cNvSpPr>
          <p:nvPr>
            <p:ph type="body" sz="quarter" idx="15" hasCustomPrompt="1"/>
          </p:nvPr>
        </p:nvSpPr>
        <p:spPr>
          <a:xfrm>
            <a:off x="628393" y="1105984"/>
            <a:ext cx="7920038" cy="5115522"/>
          </a:xfrm>
        </p:spPr>
        <p:txBody>
          <a:bodyPr>
            <a:normAutofit/>
          </a:bodyPr>
          <a:lstStyle>
            <a:lvl1pPr marL="0" indent="0">
              <a:lnSpc>
                <a:spcPct val="100000"/>
              </a:lnSpc>
              <a:buNone/>
              <a:defRPr sz="1200">
                <a:latin typeface="Arial" panose="020B0604020202020204" pitchFamily="34" charset="0"/>
                <a:cs typeface="Arial" panose="020B0604020202020204" pitchFamily="34" charset="0"/>
              </a:defRPr>
            </a:lvl1pPr>
          </a:lstStyle>
          <a:p>
            <a:r>
              <a:rPr kumimoji="1" lang="ja-JP" altLang="en-US"/>
              <a:t>経歴などをご記入ください。</a:t>
            </a:r>
            <a:endParaRPr kumimoji="1" lang="ja-JP" altLang="en-US" dirty="0"/>
          </a:p>
        </p:txBody>
      </p:sp>
    </p:spTree>
    <p:extLst>
      <p:ext uri="{BB962C8B-B14F-4D97-AF65-F5344CB8AC3E}">
        <p14:creationId xmlns:p14="http://schemas.microsoft.com/office/powerpoint/2010/main" val="3154519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課題を解決するための商品/サービスの概要">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8650" y="89080"/>
            <a:ext cx="7886700" cy="739055"/>
          </a:xfrm>
        </p:spPr>
        <p:txBody>
          <a:bodyPr>
            <a:normAutofit/>
          </a:bodyPr>
          <a:lstStyle>
            <a:lvl1pPr>
              <a:lnSpc>
                <a:spcPct val="100000"/>
              </a:lnSpc>
              <a:defRPr sz="2800">
                <a:latin typeface="Arial" panose="020B0604020202020204" pitchFamily="34" charset="0"/>
                <a:cs typeface="Arial" panose="020B0604020202020204" pitchFamily="34" charset="0"/>
              </a:defRPr>
            </a:lvl1pPr>
          </a:lstStyle>
          <a:p>
            <a:pPr marL="0" marR="0" lvl="0" indent="0" algn="l" defTabSz="914400" rtl="0" eaLnBrk="1" fontAlgn="auto" latinLnBrk="0" hangingPunct="1">
              <a:lnSpc>
                <a:spcPct val="100000"/>
              </a:lnSpc>
              <a:spcBef>
                <a:spcPts val="0"/>
              </a:spcBef>
              <a:spcAft>
                <a:spcPts val="0"/>
              </a:spcAft>
              <a:buClr>
                <a:schemeClr val="dk1"/>
              </a:buClr>
              <a:buSzPts val="4400"/>
              <a:buFont typeface="Calibri"/>
              <a:buNone/>
              <a:tabLst/>
              <a:defRPr/>
            </a:pPr>
            <a:r>
              <a:rPr lang="ja-JP" altLang="en-US">
                <a:effectLst/>
                <a:latin typeface="Helvetica" pitchFamily="2" charset="0"/>
              </a:rPr>
              <a:t>課題を解決するための商品</a:t>
            </a:r>
            <a:r>
              <a:rPr lang="en-US" altLang="ja-JP" dirty="0">
                <a:effectLst/>
                <a:latin typeface="Helvetica" pitchFamily="2" charset="0"/>
              </a:rPr>
              <a:t>/</a:t>
            </a:r>
            <a:r>
              <a:rPr lang="ja-JP" altLang="en-US">
                <a:effectLst/>
                <a:latin typeface="Helvetica" pitchFamily="2" charset="0"/>
              </a:rPr>
              <a:t>サービスの概要</a:t>
            </a:r>
            <a:endParaRPr lang="en-US" dirty="0"/>
          </a:p>
        </p:txBody>
      </p:sp>
      <p:sp>
        <p:nvSpPr>
          <p:cNvPr id="5" name="Footer Placeholder 4"/>
          <p:cNvSpPr>
            <a:spLocks noGrp="1"/>
          </p:cNvSpPr>
          <p:nvPr>
            <p:ph type="ftr" sz="quarter" idx="11"/>
          </p:nvPr>
        </p:nvSpPr>
        <p:spPr>
          <a:xfrm>
            <a:off x="3028950" y="6443292"/>
            <a:ext cx="3086100" cy="365125"/>
          </a:xfrm>
        </p:spPr>
        <p:txBody>
          <a:bodyPr/>
          <a:lstStyle>
            <a:lvl1pPr>
              <a:lnSpc>
                <a:spcPct val="100000"/>
              </a:lnSpc>
              <a:defRPr>
                <a:latin typeface="Arial" panose="020B0604020202020204" pitchFamily="34" charset="0"/>
                <a:cs typeface="Arial" panose="020B0604020202020204" pitchFamily="34" charset="0"/>
              </a:defRPr>
            </a:lvl1pPr>
          </a:lstStyle>
          <a:p>
            <a:r>
              <a:rPr lang="en-US" altLang="ja-JP" dirty="0"/>
              <a:t>KSAP</a:t>
            </a:r>
            <a:r>
              <a:rPr lang="ja-JP" altLang="en-US"/>
              <a:t>事務局</a:t>
            </a:r>
            <a:r>
              <a:rPr lang="en-US" altLang="ja-JP" dirty="0"/>
              <a:t>2024</a:t>
            </a:r>
            <a:endParaRPr lang="ja-JP" altLang="en-US"/>
          </a:p>
        </p:txBody>
      </p:sp>
      <p:sp>
        <p:nvSpPr>
          <p:cNvPr id="6" name="Slide Number Placeholder 5"/>
          <p:cNvSpPr>
            <a:spLocks noGrp="1"/>
          </p:cNvSpPr>
          <p:nvPr>
            <p:ph type="sldNum" sz="quarter" idx="12"/>
          </p:nvPr>
        </p:nvSpPr>
        <p:spPr>
          <a:xfrm>
            <a:off x="8482524" y="6443292"/>
            <a:ext cx="558959" cy="365125"/>
          </a:xfrm>
        </p:spPr>
        <p:txBody>
          <a:bodyPr/>
          <a:lstStyle>
            <a:lvl1pPr>
              <a:lnSpc>
                <a:spcPct val="100000"/>
              </a:lnSpc>
              <a:defRPr>
                <a:latin typeface="Arial" panose="020B0604020202020204" pitchFamily="34" charset="0"/>
                <a:cs typeface="Arial" panose="020B0604020202020204" pitchFamily="34" charset="0"/>
              </a:defRPr>
            </a:lvl1pPr>
          </a:lstStyle>
          <a:p>
            <a:fld id="{AF3FEDC8-09E6-834F-A706-083383C175EB}" type="slidenum">
              <a:rPr lang="ja-JP" altLang="en-US" smtClean="0"/>
              <a:pPr/>
              <a:t>‹#›</a:t>
            </a:fld>
            <a:endParaRPr lang="ja-JP" altLang="en-US"/>
          </a:p>
        </p:txBody>
      </p:sp>
      <p:cxnSp>
        <p:nvCxnSpPr>
          <p:cNvPr id="8" name="直線コネクタ 7">
            <a:extLst>
              <a:ext uri="{FF2B5EF4-FFF2-40B4-BE49-F238E27FC236}">
                <a16:creationId xmlns:a16="http://schemas.microsoft.com/office/drawing/2014/main" id="{FEFD9678-081B-014E-8D39-2255C0AFF04E}"/>
              </a:ext>
            </a:extLst>
          </p:cNvPr>
          <p:cNvCxnSpPr>
            <a:cxnSpLocks/>
          </p:cNvCxnSpPr>
          <p:nvPr userDrawn="1"/>
        </p:nvCxnSpPr>
        <p:spPr>
          <a:xfrm>
            <a:off x="628650" y="828135"/>
            <a:ext cx="851535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直線コネクタ 9">
            <a:extLst>
              <a:ext uri="{FF2B5EF4-FFF2-40B4-BE49-F238E27FC236}">
                <a16:creationId xmlns:a16="http://schemas.microsoft.com/office/drawing/2014/main" id="{F65F004A-5365-2C43-8098-E759AF1ECC31}"/>
              </a:ext>
            </a:extLst>
          </p:cNvPr>
          <p:cNvCxnSpPr>
            <a:cxnSpLocks/>
          </p:cNvCxnSpPr>
          <p:nvPr userDrawn="1"/>
        </p:nvCxnSpPr>
        <p:spPr>
          <a:xfrm>
            <a:off x="0" y="6443292"/>
            <a:ext cx="9144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直線コネクタ 11">
            <a:extLst>
              <a:ext uri="{FF2B5EF4-FFF2-40B4-BE49-F238E27FC236}">
                <a16:creationId xmlns:a16="http://schemas.microsoft.com/office/drawing/2014/main" id="{677A6831-A4FD-8149-AC28-9BA649AA79C8}"/>
              </a:ext>
            </a:extLst>
          </p:cNvPr>
          <p:cNvCxnSpPr>
            <a:cxnSpLocks/>
          </p:cNvCxnSpPr>
          <p:nvPr userDrawn="1"/>
        </p:nvCxnSpPr>
        <p:spPr>
          <a:xfrm flipV="1">
            <a:off x="8477433" y="6443293"/>
            <a:ext cx="0" cy="41470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7" name="コンテンツ プレースホルダー 6">
            <a:extLst>
              <a:ext uri="{FF2B5EF4-FFF2-40B4-BE49-F238E27FC236}">
                <a16:creationId xmlns:a16="http://schemas.microsoft.com/office/drawing/2014/main" id="{37C56A50-B2BD-B647-A082-0155D86CDE1E}"/>
              </a:ext>
            </a:extLst>
          </p:cNvPr>
          <p:cNvSpPr>
            <a:spLocks noGrp="1"/>
          </p:cNvSpPr>
          <p:nvPr>
            <p:ph sz="quarter" idx="17" hasCustomPrompt="1"/>
          </p:nvPr>
        </p:nvSpPr>
        <p:spPr>
          <a:xfrm>
            <a:off x="611981" y="1098116"/>
            <a:ext cx="7920038" cy="4980052"/>
          </a:xfrm>
        </p:spPr>
        <p:txBody>
          <a:bodyPr>
            <a:normAutofit/>
          </a:bodyPr>
          <a:lstStyle>
            <a:lvl1pPr marL="0" indent="0">
              <a:lnSpc>
                <a:spcPct val="100000"/>
              </a:lnSpc>
              <a:buNone/>
              <a:defRPr sz="1200">
                <a:latin typeface="Arial" panose="020B0604020202020204" pitchFamily="34" charset="0"/>
                <a:cs typeface="Arial" panose="020B0604020202020204" pitchFamily="34" charset="0"/>
              </a:defRPr>
            </a:lvl1pPr>
          </a:lstStyle>
          <a:p>
            <a:pPr marL="0" marR="0" lvl="0" indent="0" algn="l" defTabSz="914400" rtl="0" eaLnBrk="1" fontAlgn="auto" latinLnBrk="0" hangingPunct="1">
              <a:lnSpc>
                <a:spcPct val="100000"/>
              </a:lnSpc>
              <a:spcBef>
                <a:spcPts val="1000"/>
              </a:spcBef>
              <a:spcAft>
                <a:spcPts val="0"/>
              </a:spcAft>
              <a:buClr>
                <a:schemeClr val="dk1"/>
              </a:buClr>
              <a:buSzPts val="2800"/>
              <a:buFont typeface="Arial"/>
              <a:buNone/>
              <a:tabLst/>
              <a:defRPr/>
            </a:pPr>
            <a:r>
              <a:rPr lang="ja-JP" altLang="en-US">
                <a:effectLst/>
                <a:latin typeface="Helvetica" pitchFamily="2" charset="0"/>
              </a:rPr>
              <a:t>どのような商品・サービスか初めて読んだ人でもわかるように、概要や機能等を具体的に記載してください。</a:t>
            </a:r>
            <a:r>
              <a:rPr kumimoji="1" lang="ja-JP" altLang="en-US"/>
              <a:t>
</a:t>
            </a:r>
            <a:br>
              <a:rPr kumimoji="1" lang="en-US" altLang="ja-JP" dirty="0"/>
            </a:br>
            <a:r>
              <a:rPr kumimoji="1" lang="ja-JP" altLang="en-US"/>
              <a:t>＜ポイント＞
</a:t>
            </a:r>
            <a:r>
              <a:rPr lang="ja-JP" altLang="en-US">
                <a:effectLst/>
                <a:latin typeface="Helvetica" pitchFamily="2" charset="0"/>
              </a:rPr>
              <a:t>・商品</a:t>
            </a:r>
            <a:r>
              <a:rPr lang="en-US" altLang="ja-JP" dirty="0">
                <a:effectLst/>
                <a:latin typeface="Helvetica" pitchFamily="2" charset="0"/>
              </a:rPr>
              <a:t>/</a:t>
            </a:r>
            <a:r>
              <a:rPr lang="ja-JP" altLang="en-US">
                <a:effectLst/>
                <a:latin typeface="Helvetica" pitchFamily="2" charset="0"/>
              </a:rPr>
              <a:t>サービスの特徴を具体的に記載してください。</a:t>
            </a:r>
            <a:br>
              <a:rPr lang="en-US" altLang="ja-JP" dirty="0">
                <a:effectLst/>
                <a:latin typeface="Helvetica" pitchFamily="2" charset="0"/>
              </a:rPr>
            </a:br>
            <a:r>
              <a:rPr lang="ja-JP" altLang="en-US">
                <a:effectLst/>
                <a:latin typeface="Helvetica" pitchFamily="2" charset="0"/>
              </a:rPr>
              <a:t>・どのようなシーンで商品</a:t>
            </a:r>
            <a:r>
              <a:rPr lang="en-US" altLang="ja-JP" dirty="0">
                <a:effectLst/>
                <a:latin typeface="Helvetica" pitchFamily="2" charset="0"/>
              </a:rPr>
              <a:t>/</a:t>
            </a:r>
            <a:r>
              <a:rPr lang="ja-JP" altLang="en-US">
                <a:effectLst/>
                <a:latin typeface="Helvetica" pitchFamily="2" charset="0"/>
              </a:rPr>
              <a:t>サービス利用するのか具体的に記載してください。</a:t>
            </a:r>
          </a:p>
        </p:txBody>
      </p:sp>
    </p:spTree>
    <p:extLst>
      <p:ext uri="{BB962C8B-B14F-4D97-AF65-F5344CB8AC3E}">
        <p14:creationId xmlns:p14="http://schemas.microsoft.com/office/powerpoint/2010/main" val="25523749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これまでの活動内容">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8650" y="89080"/>
            <a:ext cx="7886700" cy="739055"/>
          </a:xfrm>
        </p:spPr>
        <p:txBody>
          <a:bodyPr>
            <a:normAutofit/>
          </a:bodyPr>
          <a:lstStyle>
            <a:lvl1pPr>
              <a:lnSpc>
                <a:spcPct val="100000"/>
              </a:lnSpc>
              <a:defRPr sz="2800">
                <a:latin typeface="Arial" panose="020B0604020202020204" pitchFamily="34" charset="0"/>
                <a:cs typeface="Arial" panose="020B0604020202020204" pitchFamily="34" charset="0"/>
              </a:defRPr>
            </a:lvl1pPr>
          </a:lstStyle>
          <a:p>
            <a:r>
              <a:rPr lang="en-US" dirty="0" err="1"/>
              <a:t>これまでの活動内容</a:t>
            </a:r>
            <a:endParaRPr lang="en-US" dirty="0"/>
          </a:p>
        </p:txBody>
      </p:sp>
      <p:sp>
        <p:nvSpPr>
          <p:cNvPr id="5" name="Footer Placeholder 4"/>
          <p:cNvSpPr>
            <a:spLocks noGrp="1"/>
          </p:cNvSpPr>
          <p:nvPr>
            <p:ph type="ftr" sz="quarter" idx="11"/>
          </p:nvPr>
        </p:nvSpPr>
        <p:spPr>
          <a:xfrm>
            <a:off x="3028950" y="6443292"/>
            <a:ext cx="3086100" cy="365125"/>
          </a:xfrm>
        </p:spPr>
        <p:txBody>
          <a:bodyPr/>
          <a:lstStyle>
            <a:lvl1pPr>
              <a:lnSpc>
                <a:spcPct val="100000"/>
              </a:lnSpc>
              <a:defRPr>
                <a:latin typeface="Arial" panose="020B0604020202020204" pitchFamily="34" charset="0"/>
                <a:cs typeface="Arial" panose="020B0604020202020204" pitchFamily="34" charset="0"/>
              </a:defRPr>
            </a:lvl1pPr>
          </a:lstStyle>
          <a:p>
            <a:r>
              <a:rPr lang="en-US" altLang="ja-JP" dirty="0"/>
              <a:t>KSAP</a:t>
            </a:r>
            <a:r>
              <a:rPr lang="ja-JP" altLang="en-US"/>
              <a:t>事務局</a:t>
            </a:r>
            <a:r>
              <a:rPr lang="en-US" altLang="ja-JP" dirty="0"/>
              <a:t>2024</a:t>
            </a:r>
            <a:endParaRPr lang="ja-JP" altLang="en-US"/>
          </a:p>
        </p:txBody>
      </p:sp>
      <p:sp>
        <p:nvSpPr>
          <p:cNvPr id="6" name="Slide Number Placeholder 5"/>
          <p:cNvSpPr>
            <a:spLocks noGrp="1"/>
          </p:cNvSpPr>
          <p:nvPr>
            <p:ph type="sldNum" sz="quarter" idx="12"/>
          </p:nvPr>
        </p:nvSpPr>
        <p:spPr>
          <a:xfrm>
            <a:off x="8482524" y="6443292"/>
            <a:ext cx="558959" cy="365125"/>
          </a:xfrm>
        </p:spPr>
        <p:txBody>
          <a:bodyPr/>
          <a:lstStyle>
            <a:lvl1pPr>
              <a:lnSpc>
                <a:spcPct val="100000"/>
              </a:lnSpc>
              <a:defRPr>
                <a:latin typeface="Arial" panose="020B0604020202020204" pitchFamily="34" charset="0"/>
                <a:cs typeface="Arial" panose="020B0604020202020204" pitchFamily="34" charset="0"/>
              </a:defRPr>
            </a:lvl1pPr>
          </a:lstStyle>
          <a:p>
            <a:fld id="{AF3FEDC8-09E6-834F-A706-083383C175EB}" type="slidenum">
              <a:rPr lang="ja-JP" altLang="en-US" smtClean="0"/>
              <a:pPr/>
              <a:t>‹#›</a:t>
            </a:fld>
            <a:endParaRPr lang="ja-JP" altLang="en-US"/>
          </a:p>
        </p:txBody>
      </p:sp>
      <p:cxnSp>
        <p:nvCxnSpPr>
          <p:cNvPr id="8" name="直線コネクタ 7">
            <a:extLst>
              <a:ext uri="{FF2B5EF4-FFF2-40B4-BE49-F238E27FC236}">
                <a16:creationId xmlns:a16="http://schemas.microsoft.com/office/drawing/2014/main" id="{FEFD9678-081B-014E-8D39-2255C0AFF04E}"/>
              </a:ext>
            </a:extLst>
          </p:cNvPr>
          <p:cNvCxnSpPr>
            <a:cxnSpLocks/>
          </p:cNvCxnSpPr>
          <p:nvPr userDrawn="1"/>
        </p:nvCxnSpPr>
        <p:spPr>
          <a:xfrm>
            <a:off x="628650" y="828135"/>
            <a:ext cx="851535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直線コネクタ 9">
            <a:extLst>
              <a:ext uri="{FF2B5EF4-FFF2-40B4-BE49-F238E27FC236}">
                <a16:creationId xmlns:a16="http://schemas.microsoft.com/office/drawing/2014/main" id="{F65F004A-5365-2C43-8098-E759AF1ECC31}"/>
              </a:ext>
            </a:extLst>
          </p:cNvPr>
          <p:cNvCxnSpPr>
            <a:cxnSpLocks/>
          </p:cNvCxnSpPr>
          <p:nvPr userDrawn="1"/>
        </p:nvCxnSpPr>
        <p:spPr>
          <a:xfrm>
            <a:off x="0" y="6443292"/>
            <a:ext cx="9144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直線コネクタ 11">
            <a:extLst>
              <a:ext uri="{FF2B5EF4-FFF2-40B4-BE49-F238E27FC236}">
                <a16:creationId xmlns:a16="http://schemas.microsoft.com/office/drawing/2014/main" id="{677A6831-A4FD-8149-AC28-9BA649AA79C8}"/>
              </a:ext>
            </a:extLst>
          </p:cNvPr>
          <p:cNvCxnSpPr>
            <a:cxnSpLocks/>
          </p:cNvCxnSpPr>
          <p:nvPr userDrawn="1"/>
        </p:nvCxnSpPr>
        <p:spPr>
          <a:xfrm flipV="1">
            <a:off x="8477433" y="6443293"/>
            <a:ext cx="0" cy="41470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7" name="コンテンツ プレースホルダー 6">
            <a:extLst>
              <a:ext uri="{FF2B5EF4-FFF2-40B4-BE49-F238E27FC236}">
                <a16:creationId xmlns:a16="http://schemas.microsoft.com/office/drawing/2014/main" id="{37C56A50-B2BD-B647-A082-0155D86CDE1E}"/>
              </a:ext>
            </a:extLst>
          </p:cNvPr>
          <p:cNvSpPr>
            <a:spLocks noGrp="1"/>
          </p:cNvSpPr>
          <p:nvPr>
            <p:ph sz="quarter" idx="17" hasCustomPrompt="1"/>
          </p:nvPr>
        </p:nvSpPr>
        <p:spPr>
          <a:xfrm>
            <a:off x="611981" y="1098116"/>
            <a:ext cx="7920038" cy="4980052"/>
          </a:xfrm>
        </p:spPr>
        <p:txBody>
          <a:bodyPr>
            <a:normAutofit/>
          </a:bodyPr>
          <a:lstStyle>
            <a:lvl1pPr marL="0" indent="0">
              <a:lnSpc>
                <a:spcPct val="100000"/>
              </a:lnSpc>
              <a:buNone/>
              <a:defRPr sz="1200">
                <a:latin typeface="Arial" panose="020B0604020202020204" pitchFamily="34" charset="0"/>
                <a:cs typeface="Arial" panose="020B0604020202020204" pitchFamily="34" charset="0"/>
              </a:defRPr>
            </a:lvl1pPr>
          </a:lstStyle>
          <a:p>
            <a:pPr marL="0" marR="0" lvl="0" indent="0" algn="l" defTabSz="914400" rtl="0" eaLnBrk="1" fontAlgn="auto" latinLnBrk="0" hangingPunct="1">
              <a:lnSpc>
                <a:spcPct val="100000"/>
              </a:lnSpc>
              <a:spcBef>
                <a:spcPts val="1000"/>
              </a:spcBef>
              <a:spcAft>
                <a:spcPts val="0"/>
              </a:spcAft>
              <a:buClr>
                <a:schemeClr val="dk1"/>
              </a:buClr>
              <a:buSzPts val="2800"/>
              <a:buFont typeface="Arial"/>
              <a:buNone/>
              <a:tabLst/>
              <a:defRPr/>
            </a:pPr>
            <a:r>
              <a:rPr lang="ja-JP" altLang="en-US">
                <a:effectLst/>
                <a:latin typeface="Helvetica" pitchFamily="2" charset="0"/>
              </a:rPr>
              <a:t>事業に関してこれまでどのような活動に取り組んできたのか時期と合わせて具体的にご記載ください。</a:t>
            </a:r>
          </a:p>
        </p:txBody>
      </p:sp>
    </p:spTree>
    <p:extLst>
      <p:ext uri="{BB962C8B-B14F-4D97-AF65-F5344CB8AC3E}">
        <p14:creationId xmlns:p14="http://schemas.microsoft.com/office/powerpoint/2010/main" val="1059522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現在事業を進める上での課題とPre-KSAPで取り組みたいこと">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8650" y="89080"/>
            <a:ext cx="7886700" cy="739055"/>
          </a:xfrm>
        </p:spPr>
        <p:txBody>
          <a:bodyPr>
            <a:normAutofit/>
          </a:bodyPr>
          <a:lstStyle>
            <a:lvl1pPr>
              <a:lnSpc>
                <a:spcPct val="100000"/>
              </a:lnSpc>
              <a:defRPr sz="2800">
                <a:latin typeface="Arial" panose="020B0604020202020204" pitchFamily="34" charset="0"/>
                <a:cs typeface="Arial" panose="020B0604020202020204" pitchFamily="34" charset="0"/>
              </a:defRPr>
            </a:lvl1pPr>
          </a:lstStyle>
          <a:p>
            <a:r>
              <a:rPr lang="en-US" dirty="0" err="1"/>
              <a:t>現在事業を進める上での課題と本プログラムで取り組みたいこと</a:t>
            </a:r>
            <a:endParaRPr lang="en-US" dirty="0"/>
          </a:p>
        </p:txBody>
      </p:sp>
      <p:sp>
        <p:nvSpPr>
          <p:cNvPr id="5" name="Footer Placeholder 4"/>
          <p:cNvSpPr>
            <a:spLocks noGrp="1"/>
          </p:cNvSpPr>
          <p:nvPr>
            <p:ph type="ftr" sz="quarter" idx="11"/>
          </p:nvPr>
        </p:nvSpPr>
        <p:spPr>
          <a:xfrm>
            <a:off x="3028950" y="6443292"/>
            <a:ext cx="3086100" cy="365125"/>
          </a:xfrm>
        </p:spPr>
        <p:txBody>
          <a:bodyPr/>
          <a:lstStyle>
            <a:lvl1pPr>
              <a:lnSpc>
                <a:spcPct val="100000"/>
              </a:lnSpc>
              <a:defRPr>
                <a:latin typeface="Arial" panose="020B0604020202020204" pitchFamily="34" charset="0"/>
                <a:cs typeface="Arial" panose="020B0604020202020204" pitchFamily="34" charset="0"/>
              </a:defRPr>
            </a:lvl1pPr>
          </a:lstStyle>
          <a:p>
            <a:r>
              <a:rPr lang="en-US" altLang="ja-JP" dirty="0"/>
              <a:t>KSAP</a:t>
            </a:r>
            <a:r>
              <a:rPr lang="ja-JP" altLang="en-US"/>
              <a:t>事務局</a:t>
            </a:r>
            <a:r>
              <a:rPr lang="en-US" altLang="ja-JP" dirty="0"/>
              <a:t>2024</a:t>
            </a:r>
            <a:endParaRPr lang="ja-JP" altLang="en-US"/>
          </a:p>
        </p:txBody>
      </p:sp>
      <p:sp>
        <p:nvSpPr>
          <p:cNvPr id="6" name="Slide Number Placeholder 5"/>
          <p:cNvSpPr>
            <a:spLocks noGrp="1"/>
          </p:cNvSpPr>
          <p:nvPr>
            <p:ph type="sldNum" sz="quarter" idx="12"/>
          </p:nvPr>
        </p:nvSpPr>
        <p:spPr>
          <a:xfrm>
            <a:off x="8482524" y="6443292"/>
            <a:ext cx="558959" cy="365125"/>
          </a:xfrm>
        </p:spPr>
        <p:txBody>
          <a:bodyPr/>
          <a:lstStyle>
            <a:lvl1pPr>
              <a:lnSpc>
                <a:spcPct val="100000"/>
              </a:lnSpc>
              <a:defRPr>
                <a:latin typeface="Arial" panose="020B0604020202020204" pitchFamily="34" charset="0"/>
                <a:cs typeface="Arial" panose="020B0604020202020204" pitchFamily="34" charset="0"/>
              </a:defRPr>
            </a:lvl1pPr>
          </a:lstStyle>
          <a:p>
            <a:fld id="{AF3FEDC8-09E6-834F-A706-083383C175EB}" type="slidenum">
              <a:rPr lang="ja-JP" altLang="en-US" smtClean="0"/>
              <a:pPr/>
              <a:t>‹#›</a:t>
            </a:fld>
            <a:endParaRPr lang="ja-JP" altLang="en-US"/>
          </a:p>
        </p:txBody>
      </p:sp>
      <p:cxnSp>
        <p:nvCxnSpPr>
          <p:cNvPr id="8" name="直線コネクタ 7">
            <a:extLst>
              <a:ext uri="{FF2B5EF4-FFF2-40B4-BE49-F238E27FC236}">
                <a16:creationId xmlns:a16="http://schemas.microsoft.com/office/drawing/2014/main" id="{FEFD9678-081B-014E-8D39-2255C0AFF04E}"/>
              </a:ext>
            </a:extLst>
          </p:cNvPr>
          <p:cNvCxnSpPr>
            <a:cxnSpLocks/>
          </p:cNvCxnSpPr>
          <p:nvPr userDrawn="1"/>
        </p:nvCxnSpPr>
        <p:spPr>
          <a:xfrm>
            <a:off x="628650" y="828135"/>
            <a:ext cx="851535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直線コネクタ 9">
            <a:extLst>
              <a:ext uri="{FF2B5EF4-FFF2-40B4-BE49-F238E27FC236}">
                <a16:creationId xmlns:a16="http://schemas.microsoft.com/office/drawing/2014/main" id="{F65F004A-5365-2C43-8098-E759AF1ECC31}"/>
              </a:ext>
            </a:extLst>
          </p:cNvPr>
          <p:cNvCxnSpPr>
            <a:cxnSpLocks/>
          </p:cNvCxnSpPr>
          <p:nvPr userDrawn="1"/>
        </p:nvCxnSpPr>
        <p:spPr>
          <a:xfrm>
            <a:off x="0" y="6443292"/>
            <a:ext cx="9144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直線コネクタ 11">
            <a:extLst>
              <a:ext uri="{FF2B5EF4-FFF2-40B4-BE49-F238E27FC236}">
                <a16:creationId xmlns:a16="http://schemas.microsoft.com/office/drawing/2014/main" id="{677A6831-A4FD-8149-AC28-9BA649AA79C8}"/>
              </a:ext>
            </a:extLst>
          </p:cNvPr>
          <p:cNvCxnSpPr>
            <a:cxnSpLocks/>
          </p:cNvCxnSpPr>
          <p:nvPr userDrawn="1"/>
        </p:nvCxnSpPr>
        <p:spPr>
          <a:xfrm flipV="1">
            <a:off x="8477433" y="6443293"/>
            <a:ext cx="0" cy="41470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7" name="コンテンツ プレースホルダー 6">
            <a:extLst>
              <a:ext uri="{FF2B5EF4-FFF2-40B4-BE49-F238E27FC236}">
                <a16:creationId xmlns:a16="http://schemas.microsoft.com/office/drawing/2014/main" id="{37C56A50-B2BD-B647-A082-0155D86CDE1E}"/>
              </a:ext>
            </a:extLst>
          </p:cNvPr>
          <p:cNvSpPr>
            <a:spLocks noGrp="1"/>
          </p:cNvSpPr>
          <p:nvPr>
            <p:ph sz="quarter" idx="17" hasCustomPrompt="1"/>
          </p:nvPr>
        </p:nvSpPr>
        <p:spPr>
          <a:xfrm>
            <a:off x="611981" y="1098116"/>
            <a:ext cx="7920038" cy="4980052"/>
          </a:xfrm>
        </p:spPr>
        <p:txBody>
          <a:bodyPr>
            <a:normAutofit/>
          </a:bodyPr>
          <a:lstStyle>
            <a:lvl1pPr marL="0" indent="0">
              <a:lnSpc>
                <a:spcPct val="100000"/>
              </a:lnSpc>
              <a:buNone/>
              <a:defRPr sz="1200">
                <a:latin typeface="Arial" panose="020B0604020202020204" pitchFamily="34" charset="0"/>
                <a:cs typeface="Arial" panose="020B0604020202020204" pitchFamily="34" charset="0"/>
              </a:defRPr>
            </a:lvl1pPr>
          </a:lstStyle>
          <a:p>
            <a:pPr marL="0" marR="0" lvl="0" indent="0" algn="l" defTabSz="914400" rtl="0" eaLnBrk="1" fontAlgn="auto" latinLnBrk="0" hangingPunct="1">
              <a:lnSpc>
                <a:spcPct val="100000"/>
              </a:lnSpc>
              <a:spcBef>
                <a:spcPts val="1000"/>
              </a:spcBef>
              <a:spcAft>
                <a:spcPts val="0"/>
              </a:spcAft>
              <a:buClr>
                <a:schemeClr val="dk1"/>
              </a:buClr>
              <a:buSzPts val="2800"/>
              <a:buFont typeface="Arial"/>
              <a:buNone/>
              <a:tabLst/>
              <a:defRPr/>
            </a:pPr>
            <a:r>
              <a:rPr lang="ja-JP" altLang="en-US">
                <a:effectLst/>
                <a:latin typeface="Helvetica" pitchFamily="2" charset="0"/>
              </a:rPr>
              <a:t>これまでの活動内容を踏まえて、現在事業を進める上での課題をご記載ください。本プログラムを通じてどのように成長していきたいのかも合わせてご記入ください。</a:t>
            </a:r>
          </a:p>
        </p:txBody>
      </p:sp>
    </p:spTree>
    <p:extLst>
      <p:ext uri="{BB962C8B-B14F-4D97-AF65-F5344CB8AC3E}">
        <p14:creationId xmlns:p14="http://schemas.microsoft.com/office/powerpoint/2010/main" val="3668995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2_解決する課題">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8650" y="89080"/>
            <a:ext cx="7886700" cy="739055"/>
          </a:xfrm>
        </p:spPr>
        <p:txBody>
          <a:bodyPr>
            <a:normAutofit/>
          </a:bodyPr>
          <a:lstStyle>
            <a:lvl1pPr>
              <a:lnSpc>
                <a:spcPct val="100000"/>
              </a:lnSpc>
              <a:defRPr sz="2800">
                <a:latin typeface="Arial" panose="020B0604020202020204" pitchFamily="34" charset="0"/>
                <a:cs typeface="Arial" panose="020B0604020202020204" pitchFamily="34" charset="0"/>
              </a:defRPr>
            </a:lvl1pPr>
          </a:lstStyle>
          <a:p>
            <a:r>
              <a:rPr lang="ja-JP" altLang="en-US" sz="2800"/>
              <a:t>解決しようとする課題やビジョンとその背景</a:t>
            </a:r>
            <a:endParaRPr lang="en-US" dirty="0"/>
          </a:p>
        </p:txBody>
      </p:sp>
      <p:sp>
        <p:nvSpPr>
          <p:cNvPr id="4" name="Date Placeholder 3"/>
          <p:cNvSpPr>
            <a:spLocks noGrp="1"/>
          </p:cNvSpPr>
          <p:nvPr>
            <p:ph type="dt" sz="half" idx="10"/>
          </p:nvPr>
        </p:nvSpPr>
        <p:spPr>
          <a:xfrm>
            <a:off x="119600" y="6443292"/>
            <a:ext cx="1011616" cy="365125"/>
          </a:xfrm>
        </p:spPr>
        <p:txBody>
          <a:bodyPr/>
          <a:lstStyle>
            <a:lvl1pPr>
              <a:lnSpc>
                <a:spcPct val="100000"/>
              </a:lnSpc>
              <a:defRPr>
                <a:latin typeface="Arial" panose="020B0604020202020204" pitchFamily="34" charset="0"/>
                <a:cs typeface="Arial" panose="020B0604020202020204" pitchFamily="34" charset="0"/>
              </a:defRPr>
            </a:lvl1pPr>
          </a:lstStyle>
          <a:p>
            <a:fld id="{E05AA0DE-D7CE-8648-B166-20522971A7E0}" type="datetime1">
              <a:rPr lang="ja-JP" altLang="en-US" smtClean="0"/>
              <a:pPr/>
              <a:t>2024/4/18</a:t>
            </a:fld>
            <a:endParaRPr lang="ja-JP" altLang="en-US"/>
          </a:p>
        </p:txBody>
      </p:sp>
      <p:sp>
        <p:nvSpPr>
          <p:cNvPr id="5" name="Footer Placeholder 4"/>
          <p:cNvSpPr>
            <a:spLocks noGrp="1"/>
          </p:cNvSpPr>
          <p:nvPr>
            <p:ph type="ftr" sz="quarter" idx="11"/>
          </p:nvPr>
        </p:nvSpPr>
        <p:spPr>
          <a:xfrm>
            <a:off x="3028950" y="6443292"/>
            <a:ext cx="3086100" cy="365125"/>
          </a:xfrm>
        </p:spPr>
        <p:txBody>
          <a:bodyPr/>
          <a:lstStyle>
            <a:lvl1pPr>
              <a:lnSpc>
                <a:spcPct val="100000"/>
              </a:lnSpc>
              <a:defRPr>
                <a:latin typeface="Arial" panose="020B0604020202020204" pitchFamily="34" charset="0"/>
                <a:cs typeface="Arial" panose="020B0604020202020204" pitchFamily="34" charset="0"/>
              </a:defRPr>
            </a:lvl1pPr>
          </a:lstStyle>
          <a:p>
            <a:r>
              <a:rPr lang="en-US" altLang="ja-JP"/>
              <a:t>KSAP2020</a:t>
            </a:r>
            <a:r>
              <a:rPr lang="ja-JP" altLang="en-US"/>
              <a:t>事業情報</a:t>
            </a:r>
          </a:p>
        </p:txBody>
      </p:sp>
      <p:sp>
        <p:nvSpPr>
          <p:cNvPr id="6" name="Slide Number Placeholder 5"/>
          <p:cNvSpPr>
            <a:spLocks noGrp="1"/>
          </p:cNvSpPr>
          <p:nvPr>
            <p:ph type="sldNum" sz="quarter" idx="12"/>
          </p:nvPr>
        </p:nvSpPr>
        <p:spPr>
          <a:xfrm>
            <a:off x="8482524" y="6443292"/>
            <a:ext cx="558959" cy="365125"/>
          </a:xfrm>
        </p:spPr>
        <p:txBody>
          <a:bodyPr/>
          <a:lstStyle>
            <a:lvl1pPr>
              <a:lnSpc>
                <a:spcPct val="100000"/>
              </a:lnSpc>
              <a:defRPr>
                <a:latin typeface="Arial" panose="020B0604020202020204" pitchFamily="34" charset="0"/>
                <a:cs typeface="Arial" panose="020B0604020202020204" pitchFamily="34" charset="0"/>
              </a:defRPr>
            </a:lvl1pPr>
          </a:lstStyle>
          <a:p>
            <a:fld id="{AF3FEDC8-09E6-834F-A706-083383C175EB}" type="slidenum">
              <a:rPr lang="ja-JP" altLang="en-US" smtClean="0"/>
              <a:pPr/>
              <a:t>‹#›</a:t>
            </a:fld>
            <a:endParaRPr lang="ja-JP" altLang="en-US"/>
          </a:p>
        </p:txBody>
      </p:sp>
      <p:cxnSp>
        <p:nvCxnSpPr>
          <p:cNvPr id="8" name="直線コネクタ 7">
            <a:extLst>
              <a:ext uri="{FF2B5EF4-FFF2-40B4-BE49-F238E27FC236}">
                <a16:creationId xmlns:a16="http://schemas.microsoft.com/office/drawing/2014/main" id="{FEFD9678-081B-014E-8D39-2255C0AFF04E}"/>
              </a:ext>
            </a:extLst>
          </p:cNvPr>
          <p:cNvCxnSpPr>
            <a:cxnSpLocks/>
          </p:cNvCxnSpPr>
          <p:nvPr userDrawn="1"/>
        </p:nvCxnSpPr>
        <p:spPr>
          <a:xfrm>
            <a:off x="628650" y="828135"/>
            <a:ext cx="851535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直線コネクタ 9">
            <a:extLst>
              <a:ext uri="{FF2B5EF4-FFF2-40B4-BE49-F238E27FC236}">
                <a16:creationId xmlns:a16="http://schemas.microsoft.com/office/drawing/2014/main" id="{F65F004A-5365-2C43-8098-E759AF1ECC31}"/>
              </a:ext>
            </a:extLst>
          </p:cNvPr>
          <p:cNvCxnSpPr>
            <a:cxnSpLocks/>
          </p:cNvCxnSpPr>
          <p:nvPr userDrawn="1"/>
        </p:nvCxnSpPr>
        <p:spPr>
          <a:xfrm>
            <a:off x="0" y="6443292"/>
            <a:ext cx="9144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直線コネクタ 11">
            <a:extLst>
              <a:ext uri="{FF2B5EF4-FFF2-40B4-BE49-F238E27FC236}">
                <a16:creationId xmlns:a16="http://schemas.microsoft.com/office/drawing/2014/main" id="{677A6831-A4FD-8149-AC28-9BA649AA79C8}"/>
              </a:ext>
            </a:extLst>
          </p:cNvPr>
          <p:cNvCxnSpPr>
            <a:cxnSpLocks/>
          </p:cNvCxnSpPr>
          <p:nvPr userDrawn="1"/>
        </p:nvCxnSpPr>
        <p:spPr>
          <a:xfrm flipV="1">
            <a:off x="8477433" y="6443293"/>
            <a:ext cx="0" cy="41470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 name="直線コネクタ 14">
            <a:extLst>
              <a:ext uri="{FF2B5EF4-FFF2-40B4-BE49-F238E27FC236}">
                <a16:creationId xmlns:a16="http://schemas.microsoft.com/office/drawing/2014/main" id="{741ECBC9-8053-204B-8970-6D39CB38EC91}"/>
              </a:ext>
            </a:extLst>
          </p:cNvPr>
          <p:cNvCxnSpPr>
            <a:cxnSpLocks/>
          </p:cNvCxnSpPr>
          <p:nvPr userDrawn="1"/>
        </p:nvCxnSpPr>
        <p:spPr>
          <a:xfrm flipV="1">
            <a:off x="1133205" y="6444059"/>
            <a:ext cx="0" cy="41470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3" name="テキスト プレースホルダー 15">
            <a:extLst>
              <a:ext uri="{FF2B5EF4-FFF2-40B4-BE49-F238E27FC236}">
                <a16:creationId xmlns:a16="http://schemas.microsoft.com/office/drawing/2014/main" id="{AE2BFC4E-9E57-B245-8FF6-D2CA13209E1F}"/>
              </a:ext>
            </a:extLst>
          </p:cNvPr>
          <p:cNvSpPr>
            <a:spLocks noGrp="1"/>
          </p:cNvSpPr>
          <p:nvPr>
            <p:ph type="body" sz="quarter" idx="15" hasCustomPrompt="1"/>
          </p:nvPr>
        </p:nvSpPr>
        <p:spPr>
          <a:xfrm>
            <a:off x="628393" y="1105984"/>
            <a:ext cx="7920038" cy="5115522"/>
          </a:xfrm>
        </p:spPr>
        <p:txBody>
          <a:bodyPr>
            <a:normAutofit/>
          </a:bodyPr>
          <a:lstStyle>
            <a:lvl1pPr marL="0" indent="0">
              <a:lnSpc>
                <a:spcPct val="100000"/>
              </a:lnSpc>
              <a:buNone/>
              <a:defRPr sz="1200">
                <a:latin typeface="Arial" panose="020B0604020202020204" pitchFamily="34" charset="0"/>
                <a:cs typeface="Arial" panose="020B0604020202020204" pitchFamily="34" charset="0"/>
              </a:defRPr>
            </a:lvl1pPr>
          </a:lstStyle>
          <a:p>
            <a:r>
              <a:rPr kumimoji="1" lang="ja-JP" altLang="en-US"/>
              <a:t>解決しようとする課題やビジョンと、その背景について記載してください。
＜ポイント＞
誰のどんな課題を解決したいのか
どのような新しい状態を実現したいのか
なぜあなたがこの課題に取り組むのか　など</a:t>
            </a:r>
            <a:endParaRPr kumimoji="1" lang="en-US" altLang="ja-JP" dirty="0"/>
          </a:p>
          <a:p>
            <a:endParaRPr kumimoji="1" lang="ja-JP" altLang="en-US"/>
          </a:p>
        </p:txBody>
      </p:sp>
    </p:spTree>
    <p:extLst>
      <p:ext uri="{BB962C8B-B14F-4D97-AF65-F5344CB8AC3E}">
        <p14:creationId xmlns:p14="http://schemas.microsoft.com/office/powerpoint/2010/main" val="3070379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その他">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8650" y="89080"/>
            <a:ext cx="7886700" cy="739055"/>
          </a:xfrm>
        </p:spPr>
        <p:txBody>
          <a:bodyPr>
            <a:normAutofit/>
          </a:bodyPr>
          <a:lstStyle>
            <a:lvl1pPr>
              <a:lnSpc>
                <a:spcPct val="100000"/>
              </a:lnSpc>
              <a:defRPr sz="2800">
                <a:latin typeface="Arial" panose="020B0604020202020204" pitchFamily="34" charset="0"/>
                <a:cs typeface="Arial" panose="020B0604020202020204" pitchFamily="34" charset="0"/>
              </a:defRPr>
            </a:lvl1pPr>
          </a:lstStyle>
          <a:p>
            <a:r>
              <a:rPr lang="ja-JP" altLang="en-US" sz="2800"/>
              <a:t>その他</a:t>
            </a:r>
          </a:p>
        </p:txBody>
      </p:sp>
      <p:sp>
        <p:nvSpPr>
          <p:cNvPr id="4" name="Date Placeholder 3"/>
          <p:cNvSpPr>
            <a:spLocks noGrp="1"/>
          </p:cNvSpPr>
          <p:nvPr>
            <p:ph type="dt" sz="half" idx="10"/>
          </p:nvPr>
        </p:nvSpPr>
        <p:spPr>
          <a:xfrm>
            <a:off x="119600" y="6443292"/>
            <a:ext cx="1011616" cy="365125"/>
          </a:xfrm>
        </p:spPr>
        <p:txBody>
          <a:bodyPr/>
          <a:lstStyle>
            <a:lvl1pPr>
              <a:lnSpc>
                <a:spcPct val="100000"/>
              </a:lnSpc>
              <a:defRPr>
                <a:latin typeface="Arial" panose="020B0604020202020204" pitchFamily="34" charset="0"/>
                <a:cs typeface="Arial" panose="020B0604020202020204" pitchFamily="34" charset="0"/>
              </a:defRPr>
            </a:lvl1pPr>
          </a:lstStyle>
          <a:p>
            <a:fld id="{E05AA0DE-D7CE-8648-B166-20522971A7E0}" type="datetime1">
              <a:rPr lang="ja-JP" altLang="en-US" smtClean="0"/>
              <a:pPr/>
              <a:t>2024/4/18</a:t>
            </a:fld>
            <a:endParaRPr lang="ja-JP" altLang="en-US"/>
          </a:p>
        </p:txBody>
      </p:sp>
      <p:sp>
        <p:nvSpPr>
          <p:cNvPr id="5" name="Footer Placeholder 4"/>
          <p:cNvSpPr>
            <a:spLocks noGrp="1"/>
          </p:cNvSpPr>
          <p:nvPr>
            <p:ph type="ftr" sz="quarter" idx="11"/>
          </p:nvPr>
        </p:nvSpPr>
        <p:spPr>
          <a:xfrm>
            <a:off x="3028950" y="6443292"/>
            <a:ext cx="3086100" cy="365125"/>
          </a:xfrm>
        </p:spPr>
        <p:txBody>
          <a:bodyPr/>
          <a:lstStyle>
            <a:lvl1pPr>
              <a:lnSpc>
                <a:spcPct val="100000"/>
              </a:lnSpc>
              <a:defRPr>
                <a:latin typeface="Arial" panose="020B0604020202020204" pitchFamily="34" charset="0"/>
                <a:cs typeface="Arial" panose="020B0604020202020204" pitchFamily="34" charset="0"/>
              </a:defRPr>
            </a:lvl1pPr>
          </a:lstStyle>
          <a:p>
            <a:r>
              <a:rPr lang="en-US" altLang="ja-JP"/>
              <a:t>KSAP2020</a:t>
            </a:r>
            <a:r>
              <a:rPr lang="ja-JP" altLang="en-US"/>
              <a:t>事業情報</a:t>
            </a:r>
          </a:p>
        </p:txBody>
      </p:sp>
      <p:sp>
        <p:nvSpPr>
          <p:cNvPr id="6" name="Slide Number Placeholder 5"/>
          <p:cNvSpPr>
            <a:spLocks noGrp="1"/>
          </p:cNvSpPr>
          <p:nvPr>
            <p:ph type="sldNum" sz="quarter" idx="12"/>
          </p:nvPr>
        </p:nvSpPr>
        <p:spPr>
          <a:xfrm>
            <a:off x="8482524" y="6443292"/>
            <a:ext cx="558959" cy="365125"/>
          </a:xfrm>
        </p:spPr>
        <p:txBody>
          <a:bodyPr/>
          <a:lstStyle>
            <a:lvl1pPr>
              <a:lnSpc>
                <a:spcPct val="100000"/>
              </a:lnSpc>
              <a:defRPr>
                <a:latin typeface="Arial" panose="020B0604020202020204" pitchFamily="34" charset="0"/>
                <a:cs typeface="Arial" panose="020B0604020202020204" pitchFamily="34" charset="0"/>
              </a:defRPr>
            </a:lvl1pPr>
          </a:lstStyle>
          <a:p>
            <a:fld id="{AF3FEDC8-09E6-834F-A706-083383C175EB}" type="slidenum">
              <a:rPr lang="ja-JP" altLang="en-US" smtClean="0"/>
              <a:pPr/>
              <a:t>‹#›</a:t>
            </a:fld>
            <a:endParaRPr lang="ja-JP" altLang="en-US"/>
          </a:p>
        </p:txBody>
      </p:sp>
      <p:cxnSp>
        <p:nvCxnSpPr>
          <p:cNvPr id="8" name="直線コネクタ 7">
            <a:extLst>
              <a:ext uri="{FF2B5EF4-FFF2-40B4-BE49-F238E27FC236}">
                <a16:creationId xmlns:a16="http://schemas.microsoft.com/office/drawing/2014/main" id="{FEFD9678-081B-014E-8D39-2255C0AFF04E}"/>
              </a:ext>
            </a:extLst>
          </p:cNvPr>
          <p:cNvCxnSpPr>
            <a:cxnSpLocks/>
          </p:cNvCxnSpPr>
          <p:nvPr userDrawn="1"/>
        </p:nvCxnSpPr>
        <p:spPr>
          <a:xfrm>
            <a:off x="628650" y="828135"/>
            <a:ext cx="851535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直線コネクタ 9">
            <a:extLst>
              <a:ext uri="{FF2B5EF4-FFF2-40B4-BE49-F238E27FC236}">
                <a16:creationId xmlns:a16="http://schemas.microsoft.com/office/drawing/2014/main" id="{F65F004A-5365-2C43-8098-E759AF1ECC31}"/>
              </a:ext>
            </a:extLst>
          </p:cNvPr>
          <p:cNvCxnSpPr>
            <a:cxnSpLocks/>
          </p:cNvCxnSpPr>
          <p:nvPr userDrawn="1"/>
        </p:nvCxnSpPr>
        <p:spPr>
          <a:xfrm>
            <a:off x="0" y="6443292"/>
            <a:ext cx="9144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直線コネクタ 11">
            <a:extLst>
              <a:ext uri="{FF2B5EF4-FFF2-40B4-BE49-F238E27FC236}">
                <a16:creationId xmlns:a16="http://schemas.microsoft.com/office/drawing/2014/main" id="{677A6831-A4FD-8149-AC28-9BA649AA79C8}"/>
              </a:ext>
            </a:extLst>
          </p:cNvPr>
          <p:cNvCxnSpPr>
            <a:cxnSpLocks/>
          </p:cNvCxnSpPr>
          <p:nvPr userDrawn="1"/>
        </p:nvCxnSpPr>
        <p:spPr>
          <a:xfrm flipV="1">
            <a:off x="8477433" y="6443293"/>
            <a:ext cx="0" cy="41470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 name="直線コネクタ 14">
            <a:extLst>
              <a:ext uri="{FF2B5EF4-FFF2-40B4-BE49-F238E27FC236}">
                <a16:creationId xmlns:a16="http://schemas.microsoft.com/office/drawing/2014/main" id="{741ECBC9-8053-204B-8970-6D39CB38EC91}"/>
              </a:ext>
            </a:extLst>
          </p:cNvPr>
          <p:cNvCxnSpPr>
            <a:cxnSpLocks/>
          </p:cNvCxnSpPr>
          <p:nvPr userDrawn="1"/>
        </p:nvCxnSpPr>
        <p:spPr>
          <a:xfrm flipV="1">
            <a:off x="1133205" y="6444059"/>
            <a:ext cx="0" cy="41470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7" name="コンテンツ プレースホルダー 6">
            <a:extLst>
              <a:ext uri="{FF2B5EF4-FFF2-40B4-BE49-F238E27FC236}">
                <a16:creationId xmlns:a16="http://schemas.microsoft.com/office/drawing/2014/main" id="{37C56A50-B2BD-B647-A082-0155D86CDE1E}"/>
              </a:ext>
            </a:extLst>
          </p:cNvPr>
          <p:cNvSpPr>
            <a:spLocks noGrp="1"/>
          </p:cNvSpPr>
          <p:nvPr>
            <p:ph sz="quarter" idx="17" hasCustomPrompt="1"/>
          </p:nvPr>
        </p:nvSpPr>
        <p:spPr>
          <a:xfrm>
            <a:off x="611981" y="1098116"/>
            <a:ext cx="7920038" cy="4980052"/>
          </a:xfrm>
        </p:spPr>
        <p:txBody>
          <a:bodyPr>
            <a:normAutofit/>
          </a:bodyPr>
          <a:lstStyle>
            <a:lvl1pPr marL="0" indent="0">
              <a:lnSpc>
                <a:spcPct val="100000"/>
              </a:lnSpc>
              <a:buNone/>
              <a:defRPr sz="1200">
                <a:latin typeface="Arial" panose="020B0604020202020204" pitchFamily="34" charset="0"/>
                <a:cs typeface="Arial" panose="020B0604020202020204" pitchFamily="34" charset="0"/>
              </a:defRPr>
            </a:lvl1pPr>
          </a:lstStyle>
          <a:p>
            <a:r>
              <a:rPr kumimoji="1" lang="ja-JP" altLang="en-US"/>
              <a:t>その他に何か記載事項があれば追記してください。</a:t>
            </a:r>
          </a:p>
        </p:txBody>
      </p:sp>
    </p:spTree>
    <p:extLst>
      <p:ext uri="{BB962C8B-B14F-4D97-AF65-F5344CB8AC3E}">
        <p14:creationId xmlns:p14="http://schemas.microsoft.com/office/powerpoint/2010/main" val="12893993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達成目標">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8650" y="89080"/>
            <a:ext cx="7886700" cy="739055"/>
          </a:xfrm>
        </p:spPr>
        <p:txBody>
          <a:bodyPr>
            <a:normAutofit/>
          </a:bodyPr>
          <a:lstStyle>
            <a:lvl1pPr>
              <a:lnSpc>
                <a:spcPct val="100000"/>
              </a:lnSpc>
              <a:defRPr sz="2800">
                <a:latin typeface="Arial" panose="020B0604020202020204" pitchFamily="34" charset="0"/>
                <a:cs typeface="Arial" panose="020B0604020202020204" pitchFamily="34" charset="0"/>
              </a:defRPr>
            </a:lvl1pPr>
          </a:lstStyle>
          <a:p>
            <a:r>
              <a:rPr lang="ja-JP" altLang="en-US" sz="2800"/>
              <a:t>達成目標・マイルストーン</a:t>
            </a:r>
          </a:p>
        </p:txBody>
      </p:sp>
      <p:sp>
        <p:nvSpPr>
          <p:cNvPr id="4" name="Date Placeholder 3"/>
          <p:cNvSpPr>
            <a:spLocks noGrp="1"/>
          </p:cNvSpPr>
          <p:nvPr>
            <p:ph type="dt" sz="half" idx="10"/>
          </p:nvPr>
        </p:nvSpPr>
        <p:spPr>
          <a:xfrm>
            <a:off x="119600" y="6443292"/>
            <a:ext cx="1011616" cy="365125"/>
          </a:xfrm>
        </p:spPr>
        <p:txBody>
          <a:bodyPr/>
          <a:lstStyle>
            <a:lvl1pPr>
              <a:lnSpc>
                <a:spcPct val="100000"/>
              </a:lnSpc>
              <a:defRPr>
                <a:latin typeface="Arial" panose="020B0604020202020204" pitchFamily="34" charset="0"/>
                <a:cs typeface="Arial" panose="020B0604020202020204" pitchFamily="34" charset="0"/>
              </a:defRPr>
            </a:lvl1pPr>
          </a:lstStyle>
          <a:p>
            <a:fld id="{E05AA0DE-D7CE-8648-B166-20522971A7E0}" type="datetime1">
              <a:rPr lang="ja-JP" altLang="en-US" smtClean="0"/>
              <a:pPr/>
              <a:t>2024/4/18</a:t>
            </a:fld>
            <a:endParaRPr lang="ja-JP" altLang="en-US"/>
          </a:p>
        </p:txBody>
      </p:sp>
      <p:sp>
        <p:nvSpPr>
          <p:cNvPr id="5" name="Footer Placeholder 4"/>
          <p:cNvSpPr>
            <a:spLocks noGrp="1"/>
          </p:cNvSpPr>
          <p:nvPr>
            <p:ph type="ftr" sz="quarter" idx="11"/>
          </p:nvPr>
        </p:nvSpPr>
        <p:spPr>
          <a:xfrm>
            <a:off x="3028950" y="6443292"/>
            <a:ext cx="3086100" cy="365125"/>
          </a:xfrm>
        </p:spPr>
        <p:txBody>
          <a:bodyPr/>
          <a:lstStyle>
            <a:lvl1pPr>
              <a:lnSpc>
                <a:spcPct val="100000"/>
              </a:lnSpc>
              <a:defRPr>
                <a:latin typeface="Arial" panose="020B0604020202020204" pitchFamily="34" charset="0"/>
                <a:cs typeface="Arial" panose="020B0604020202020204" pitchFamily="34" charset="0"/>
              </a:defRPr>
            </a:lvl1pPr>
          </a:lstStyle>
          <a:p>
            <a:r>
              <a:rPr lang="en-US" altLang="ja-JP"/>
              <a:t>KSAP2020</a:t>
            </a:r>
            <a:r>
              <a:rPr lang="ja-JP" altLang="en-US"/>
              <a:t>事業情報</a:t>
            </a:r>
          </a:p>
        </p:txBody>
      </p:sp>
      <p:sp>
        <p:nvSpPr>
          <p:cNvPr id="6" name="Slide Number Placeholder 5"/>
          <p:cNvSpPr>
            <a:spLocks noGrp="1"/>
          </p:cNvSpPr>
          <p:nvPr>
            <p:ph type="sldNum" sz="quarter" idx="12"/>
          </p:nvPr>
        </p:nvSpPr>
        <p:spPr>
          <a:xfrm>
            <a:off x="8482524" y="6443292"/>
            <a:ext cx="558959" cy="365125"/>
          </a:xfrm>
        </p:spPr>
        <p:txBody>
          <a:bodyPr/>
          <a:lstStyle>
            <a:lvl1pPr>
              <a:lnSpc>
                <a:spcPct val="100000"/>
              </a:lnSpc>
              <a:defRPr>
                <a:latin typeface="Arial" panose="020B0604020202020204" pitchFamily="34" charset="0"/>
                <a:cs typeface="Arial" panose="020B0604020202020204" pitchFamily="34" charset="0"/>
              </a:defRPr>
            </a:lvl1pPr>
          </a:lstStyle>
          <a:p>
            <a:fld id="{AF3FEDC8-09E6-834F-A706-083383C175EB}" type="slidenum">
              <a:rPr lang="ja-JP" altLang="en-US" smtClean="0"/>
              <a:pPr/>
              <a:t>‹#›</a:t>
            </a:fld>
            <a:endParaRPr lang="ja-JP" altLang="en-US"/>
          </a:p>
        </p:txBody>
      </p:sp>
      <p:cxnSp>
        <p:nvCxnSpPr>
          <p:cNvPr id="8" name="直線コネクタ 7">
            <a:extLst>
              <a:ext uri="{FF2B5EF4-FFF2-40B4-BE49-F238E27FC236}">
                <a16:creationId xmlns:a16="http://schemas.microsoft.com/office/drawing/2014/main" id="{FEFD9678-081B-014E-8D39-2255C0AFF04E}"/>
              </a:ext>
            </a:extLst>
          </p:cNvPr>
          <p:cNvCxnSpPr>
            <a:cxnSpLocks/>
          </p:cNvCxnSpPr>
          <p:nvPr userDrawn="1"/>
        </p:nvCxnSpPr>
        <p:spPr>
          <a:xfrm>
            <a:off x="628650" y="828135"/>
            <a:ext cx="851535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直線コネクタ 9">
            <a:extLst>
              <a:ext uri="{FF2B5EF4-FFF2-40B4-BE49-F238E27FC236}">
                <a16:creationId xmlns:a16="http://schemas.microsoft.com/office/drawing/2014/main" id="{F65F004A-5365-2C43-8098-E759AF1ECC31}"/>
              </a:ext>
            </a:extLst>
          </p:cNvPr>
          <p:cNvCxnSpPr>
            <a:cxnSpLocks/>
          </p:cNvCxnSpPr>
          <p:nvPr userDrawn="1"/>
        </p:nvCxnSpPr>
        <p:spPr>
          <a:xfrm>
            <a:off x="0" y="6443292"/>
            <a:ext cx="9144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直線コネクタ 11">
            <a:extLst>
              <a:ext uri="{FF2B5EF4-FFF2-40B4-BE49-F238E27FC236}">
                <a16:creationId xmlns:a16="http://schemas.microsoft.com/office/drawing/2014/main" id="{677A6831-A4FD-8149-AC28-9BA649AA79C8}"/>
              </a:ext>
            </a:extLst>
          </p:cNvPr>
          <p:cNvCxnSpPr>
            <a:cxnSpLocks/>
          </p:cNvCxnSpPr>
          <p:nvPr userDrawn="1"/>
        </p:nvCxnSpPr>
        <p:spPr>
          <a:xfrm flipV="1">
            <a:off x="8477433" y="6443293"/>
            <a:ext cx="0" cy="41470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 name="直線コネクタ 14">
            <a:extLst>
              <a:ext uri="{FF2B5EF4-FFF2-40B4-BE49-F238E27FC236}">
                <a16:creationId xmlns:a16="http://schemas.microsoft.com/office/drawing/2014/main" id="{741ECBC9-8053-204B-8970-6D39CB38EC91}"/>
              </a:ext>
            </a:extLst>
          </p:cNvPr>
          <p:cNvCxnSpPr>
            <a:cxnSpLocks/>
          </p:cNvCxnSpPr>
          <p:nvPr userDrawn="1"/>
        </p:nvCxnSpPr>
        <p:spPr>
          <a:xfrm flipV="1">
            <a:off x="1133205" y="6444059"/>
            <a:ext cx="0" cy="41470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7" name="コンテンツ プレースホルダー 6">
            <a:extLst>
              <a:ext uri="{FF2B5EF4-FFF2-40B4-BE49-F238E27FC236}">
                <a16:creationId xmlns:a16="http://schemas.microsoft.com/office/drawing/2014/main" id="{37C56A50-B2BD-B647-A082-0155D86CDE1E}"/>
              </a:ext>
            </a:extLst>
          </p:cNvPr>
          <p:cNvSpPr>
            <a:spLocks noGrp="1"/>
          </p:cNvSpPr>
          <p:nvPr>
            <p:ph sz="quarter" idx="17" hasCustomPrompt="1"/>
          </p:nvPr>
        </p:nvSpPr>
        <p:spPr>
          <a:xfrm>
            <a:off x="611981" y="1098116"/>
            <a:ext cx="7920038" cy="4980052"/>
          </a:xfrm>
        </p:spPr>
        <p:txBody>
          <a:bodyPr>
            <a:normAutofit/>
          </a:bodyPr>
          <a:lstStyle>
            <a:lvl1pPr marL="0" indent="0">
              <a:lnSpc>
                <a:spcPct val="100000"/>
              </a:lnSpc>
              <a:buNone/>
              <a:defRPr sz="1200">
                <a:latin typeface="Arial" panose="020B0604020202020204" pitchFamily="34" charset="0"/>
                <a:cs typeface="Arial" panose="020B0604020202020204" pitchFamily="34" charset="0"/>
              </a:defRPr>
            </a:lvl1pPr>
          </a:lstStyle>
          <a:p>
            <a:r>
              <a:rPr kumimoji="1" lang="ja-JP" altLang="en-US"/>
              <a:t>事業が今後到達したい目標や成長のマイルストーンについて記載してください。
＜ポイント＞
「いつまでに」という時間軸はご自身で任意に設定してください
数値目標などを含めて、可能な範囲で具体的に記載してください</a:t>
            </a:r>
          </a:p>
        </p:txBody>
      </p:sp>
    </p:spTree>
    <p:extLst>
      <p:ext uri="{BB962C8B-B14F-4D97-AF65-F5344CB8AC3E}">
        <p14:creationId xmlns:p14="http://schemas.microsoft.com/office/powerpoint/2010/main" val="38432830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事業アイデアの内容">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8650" y="89080"/>
            <a:ext cx="7886700" cy="739055"/>
          </a:xfrm>
        </p:spPr>
        <p:txBody>
          <a:bodyPr>
            <a:normAutofit/>
          </a:bodyPr>
          <a:lstStyle>
            <a:lvl1pPr>
              <a:lnSpc>
                <a:spcPct val="100000"/>
              </a:lnSpc>
              <a:defRPr sz="2800">
                <a:latin typeface="Arial" panose="020B0604020202020204" pitchFamily="34" charset="0"/>
                <a:cs typeface="Arial" panose="020B0604020202020204" pitchFamily="34" charset="0"/>
              </a:defRPr>
            </a:lvl1pPr>
          </a:lstStyle>
          <a:p>
            <a:r>
              <a:rPr lang="ja-JP" altLang="en-US" sz="2800"/>
              <a:t>事業の概要・事業内容</a:t>
            </a:r>
          </a:p>
        </p:txBody>
      </p:sp>
      <p:sp>
        <p:nvSpPr>
          <p:cNvPr id="4" name="Date Placeholder 3"/>
          <p:cNvSpPr>
            <a:spLocks noGrp="1"/>
          </p:cNvSpPr>
          <p:nvPr>
            <p:ph type="dt" sz="half" idx="10"/>
          </p:nvPr>
        </p:nvSpPr>
        <p:spPr>
          <a:xfrm>
            <a:off x="119600" y="6443292"/>
            <a:ext cx="1011616" cy="365125"/>
          </a:xfrm>
        </p:spPr>
        <p:txBody>
          <a:bodyPr/>
          <a:lstStyle>
            <a:lvl1pPr>
              <a:lnSpc>
                <a:spcPct val="100000"/>
              </a:lnSpc>
              <a:defRPr>
                <a:latin typeface="Arial" panose="020B0604020202020204" pitchFamily="34" charset="0"/>
                <a:cs typeface="Arial" panose="020B0604020202020204" pitchFamily="34" charset="0"/>
              </a:defRPr>
            </a:lvl1pPr>
          </a:lstStyle>
          <a:p>
            <a:fld id="{E05AA0DE-D7CE-8648-B166-20522971A7E0}" type="datetime1">
              <a:rPr lang="ja-JP" altLang="en-US" smtClean="0"/>
              <a:pPr/>
              <a:t>2024/4/18</a:t>
            </a:fld>
            <a:endParaRPr lang="ja-JP" altLang="en-US"/>
          </a:p>
        </p:txBody>
      </p:sp>
      <p:sp>
        <p:nvSpPr>
          <p:cNvPr id="5" name="Footer Placeholder 4"/>
          <p:cNvSpPr>
            <a:spLocks noGrp="1"/>
          </p:cNvSpPr>
          <p:nvPr>
            <p:ph type="ftr" sz="quarter" idx="11"/>
          </p:nvPr>
        </p:nvSpPr>
        <p:spPr>
          <a:xfrm>
            <a:off x="3028950" y="6443292"/>
            <a:ext cx="3086100" cy="365125"/>
          </a:xfrm>
        </p:spPr>
        <p:txBody>
          <a:bodyPr/>
          <a:lstStyle>
            <a:lvl1pPr>
              <a:lnSpc>
                <a:spcPct val="100000"/>
              </a:lnSpc>
              <a:defRPr>
                <a:latin typeface="Arial" panose="020B0604020202020204" pitchFamily="34" charset="0"/>
                <a:cs typeface="Arial" panose="020B0604020202020204" pitchFamily="34" charset="0"/>
              </a:defRPr>
            </a:lvl1pPr>
          </a:lstStyle>
          <a:p>
            <a:r>
              <a:rPr lang="en-US" altLang="ja-JP"/>
              <a:t>KSAP2020</a:t>
            </a:r>
            <a:r>
              <a:rPr lang="ja-JP" altLang="en-US"/>
              <a:t>事業情報</a:t>
            </a:r>
          </a:p>
        </p:txBody>
      </p:sp>
      <p:sp>
        <p:nvSpPr>
          <p:cNvPr id="6" name="Slide Number Placeholder 5"/>
          <p:cNvSpPr>
            <a:spLocks noGrp="1"/>
          </p:cNvSpPr>
          <p:nvPr>
            <p:ph type="sldNum" sz="quarter" idx="12"/>
          </p:nvPr>
        </p:nvSpPr>
        <p:spPr>
          <a:xfrm>
            <a:off x="8482524" y="6443292"/>
            <a:ext cx="558959" cy="365125"/>
          </a:xfrm>
        </p:spPr>
        <p:txBody>
          <a:bodyPr/>
          <a:lstStyle>
            <a:lvl1pPr>
              <a:lnSpc>
                <a:spcPct val="100000"/>
              </a:lnSpc>
              <a:defRPr>
                <a:latin typeface="Arial" panose="020B0604020202020204" pitchFamily="34" charset="0"/>
                <a:cs typeface="Arial" panose="020B0604020202020204" pitchFamily="34" charset="0"/>
              </a:defRPr>
            </a:lvl1pPr>
          </a:lstStyle>
          <a:p>
            <a:fld id="{AF3FEDC8-09E6-834F-A706-083383C175EB}" type="slidenum">
              <a:rPr lang="ja-JP" altLang="en-US" smtClean="0"/>
              <a:pPr/>
              <a:t>‹#›</a:t>
            </a:fld>
            <a:endParaRPr lang="ja-JP" altLang="en-US"/>
          </a:p>
        </p:txBody>
      </p:sp>
      <p:cxnSp>
        <p:nvCxnSpPr>
          <p:cNvPr id="8" name="直線コネクタ 7">
            <a:extLst>
              <a:ext uri="{FF2B5EF4-FFF2-40B4-BE49-F238E27FC236}">
                <a16:creationId xmlns:a16="http://schemas.microsoft.com/office/drawing/2014/main" id="{FEFD9678-081B-014E-8D39-2255C0AFF04E}"/>
              </a:ext>
            </a:extLst>
          </p:cNvPr>
          <p:cNvCxnSpPr>
            <a:cxnSpLocks/>
          </p:cNvCxnSpPr>
          <p:nvPr userDrawn="1"/>
        </p:nvCxnSpPr>
        <p:spPr>
          <a:xfrm>
            <a:off x="628650" y="828135"/>
            <a:ext cx="851535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直線コネクタ 9">
            <a:extLst>
              <a:ext uri="{FF2B5EF4-FFF2-40B4-BE49-F238E27FC236}">
                <a16:creationId xmlns:a16="http://schemas.microsoft.com/office/drawing/2014/main" id="{F65F004A-5365-2C43-8098-E759AF1ECC31}"/>
              </a:ext>
            </a:extLst>
          </p:cNvPr>
          <p:cNvCxnSpPr>
            <a:cxnSpLocks/>
          </p:cNvCxnSpPr>
          <p:nvPr userDrawn="1"/>
        </p:nvCxnSpPr>
        <p:spPr>
          <a:xfrm>
            <a:off x="0" y="6443292"/>
            <a:ext cx="9144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直線コネクタ 11">
            <a:extLst>
              <a:ext uri="{FF2B5EF4-FFF2-40B4-BE49-F238E27FC236}">
                <a16:creationId xmlns:a16="http://schemas.microsoft.com/office/drawing/2014/main" id="{677A6831-A4FD-8149-AC28-9BA649AA79C8}"/>
              </a:ext>
            </a:extLst>
          </p:cNvPr>
          <p:cNvCxnSpPr>
            <a:cxnSpLocks/>
          </p:cNvCxnSpPr>
          <p:nvPr userDrawn="1"/>
        </p:nvCxnSpPr>
        <p:spPr>
          <a:xfrm flipV="1">
            <a:off x="8477433" y="6443293"/>
            <a:ext cx="0" cy="41470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 name="直線コネクタ 14">
            <a:extLst>
              <a:ext uri="{FF2B5EF4-FFF2-40B4-BE49-F238E27FC236}">
                <a16:creationId xmlns:a16="http://schemas.microsoft.com/office/drawing/2014/main" id="{741ECBC9-8053-204B-8970-6D39CB38EC91}"/>
              </a:ext>
            </a:extLst>
          </p:cNvPr>
          <p:cNvCxnSpPr>
            <a:cxnSpLocks/>
          </p:cNvCxnSpPr>
          <p:nvPr userDrawn="1"/>
        </p:nvCxnSpPr>
        <p:spPr>
          <a:xfrm flipV="1">
            <a:off x="1133205" y="6444059"/>
            <a:ext cx="0" cy="41470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3" name="テキスト プレースホルダー 15">
            <a:extLst>
              <a:ext uri="{FF2B5EF4-FFF2-40B4-BE49-F238E27FC236}">
                <a16:creationId xmlns:a16="http://schemas.microsoft.com/office/drawing/2014/main" id="{AE2BFC4E-9E57-B245-8FF6-D2CA13209E1F}"/>
              </a:ext>
            </a:extLst>
          </p:cNvPr>
          <p:cNvSpPr>
            <a:spLocks noGrp="1"/>
          </p:cNvSpPr>
          <p:nvPr>
            <p:ph type="body" sz="quarter" idx="15" hasCustomPrompt="1"/>
          </p:nvPr>
        </p:nvSpPr>
        <p:spPr>
          <a:xfrm>
            <a:off x="628393" y="1105984"/>
            <a:ext cx="7920038" cy="1009687"/>
          </a:xfrm>
        </p:spPr>
        <p:txBody>
          <a:bodyPr>
            <a:normAutofit/>
          </a:bodyPr>
          <a:lstStyle>
            <a:lvl1pPr marL="0" indent="0">
              <a:lnSpc>
                <a:spcPct val="100000"/>
              </a:lnSpc>
              <a:buNone/>
              <a:defRPr sz="1200">
                <a:latin typeface="Arial" panose="020B0604020202020204" pitchFamily="34" charset="0"/>
                <a:cs typeface="Arial" panose="020B0604020202020204" pitchFamily="34" charset="0"/>
              </a:defRPr>
            </a:lvl1pPr>
          </a:lstStyle>
          <a:p>
            <a:r>
              <a:rPr kumimoji="1" lang="ja-JP" altLang="en-US"/>
              <a:t>事業・アイデアの概要を数十文字程度で記載してください。</a:t>
            </a:r>
          </a:p>
        </p:txBody>
      </p:sp>
      <p:sp>
        <p:nvSpPr>
          <p:cNvPr id="11" name="テキスト プレースホルダー 15">
            <a:extLst>
              <a:ext uri="{FF2B5EF4-FFF2-40B4-BE49-F238E27FC236}">
                <a16:creationId xmlns:a16="http://schemas.microsoft.com/office/drawing/2014/main" id="{FF006A40-E320-4241-B8C1-171216EC09EB}"/>
              </a:ext>
            </a:extLst>
          </p:cNvPr>
          <p:cNvSpPr>
            <a:spLocks noGrp="1"/>
          </p:cNvSpPr>
          <p:nvPr>
            <p:ph type="body" sz="quarter" idx="16" hasCustomPrompt="1"/>
          </p:nvPr>
        </p:nvSpPr>
        <p:spPr>
          <a:xfrm>
            <a:off x="628393" y="2393519"/>
            <a:ext cx="7920038" cy="3684649"/>
          </a:xfrm>
        </p:spPr>
        <p:txBody>
          <a:bodyPr>
            <a:normAutofit/>
          </a:bodyPr>
          <a:lstStyle>
            <a:lvl1pPr marL="0" indent="0">
              <a:lnSpc>
                <a:spcPct val="100000"/>
              </a:lnSpc>
              <a:buNone/>
              <a:defRPr sz="1200">
                <a:latin typeface="Arial" panose="020B0604020202020204" pitchFamily="34" charset="0"/>
                <a:cs typeface="Arial" panose="020B0604020202020204" pitchFamily="34" charset="0"/>
              </a:defRPr>
            </a:lvl1pPr>
          </a:lstStyle>
          <a:p>
            <a:r>
              <a:rPr kumimoji="1" lang="ja-JP" altLang="en-US"/>
              <a:t>事業・アイデアの詳細を記載してください。</a:t>
            </a:r>
            <a:endParaRPr kumimoji="1" lang="en-US" altLang="ja-JP" dirty="0"/>
          </a:p>
          <a:p>
            <a:r>
              <a:rPr kumimoji="1" lang="ja-JP" altLang="en-US"/>
              <a:t>＜ポイント＞</a:t>
            </a:r>
          </a:p>
          <a:p>
            <a:r>
              <a:rPr kumimoji="1" lang="ja-JP" altLang="en-US"/>
              <a:t>どのような商品・サービスを提供するのか</a:t>
            </a:r>
          </a:p>
          <a:p>
            <a:r>
              <a:rPr kumimoji="1" lang="ja-JP" altLang="en-US"/>
              <a:t>誰がどのように利用するのか</a:t>
            </a:r>
          </a:p>
          <a:p>
            <a:r>
              <a:rPr kumimoji="1" lang="ja-JP" altLang="en-US"/>
              <a:t>どのような価値を提供するのか</a:t>
            </a:r>
          </a:p>
          <a:p>
            <a:r>
              <a:rPr kumimoji="1" lang="ja-JP" altLang="en-US"/>
              <a:t>など</a:t>
            </a:r>
          </a:p>
        </p:txBody>
      </p:sp>
    </p:spTree>
    <p:extLst>
      <p:ext uri="{BB962C8B-B14F-4D97-AF65-F5344CB8AC3E}">
        <p14:creationId xmlns:p14="http://schemas.microsoft.com/office/powerpoint/2010/main" val="28409057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9"/>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9"/>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9"/>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9"/>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ja-JP"/>
              <a:t>‹#›</a:t>
            </a:fld>
            <a:endParaRPr/>
          </a:p>
        </p:txBody>
      </p:sp>
    </p:spTree>
  </p:cSld>
  <p:clrMap bg1="lt1" tx1="dk1" bg2="dk2" tx2="lt2" accent1="accent1" accent2="accent2" accent3="accent3" accent4="accent4" accent5="accent5" accent6="accent6" hlink="hlink" folHlink="folHlink"/>
  <p:sldLayoutIdLst>
    <p:sldLayoutId id="2147483658" r:id="rId1"/>
    <p:sldLayoutId id="2147483665" r:id="rId2"/>
    <p:sldLayoutId id="2147483663" r:id="rId3"/>
    <p:sldLayoutId id="2147483662" r:id="rId4"/>
    <p:sldLayoutId id="2147483664" r:id="rId5"/>
    <p:sldLayoutId id="2147483666" r:id="rId6"/>
    <p:sldLayoutId id="2147483669" r:id="rId7"/>
    <p:sldLayoutId id="2147483670" r:id="rId8"/>
    <p:sldLayoutId id="2147483674" r:id="rId9"/>
    <p:sldLayoutId id="2147483675" r:id="rId10"/>
    <p:sldLayoutId id="2147483676" r:id="rId11"/>
    <p:sldLayoutId id="2147483677" r:id="rId12"/>
    <p:sldLayoutId id="2147483678" r:id="rId13"/>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6.xml"/><Relationship Id="rId4" Type="http://schemas.openxmlformats.org/officeDocument/2006/relationships/image" Target="../media/image5.jpe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9.xml"/><Relationship Id="rId4" Type="http://schemas.openxmlformats.org/officeDocument/2006/relationships/image" Target="../media/image10.jpeg"/></Relationships>
</file>

<file path=ppt/slides/_rels/slide15.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9.xml"/><Relationship Id="rId5" Type="http://schemas.openxmlformats.org/officeDocument/2006/relationships/image" Target="../media/image15.jpeg"/><Relationship Id="rId4" Type="http://schemas.openxmlformats.org/officeDocument/2006/relationships/image" Target="../media/image14.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0" name="Google Shape;100;p1"/>
          <p:cNvSpPr txBox="1">
            <a:spLocks noGrp="1"/>
          </p:cNvSpPr>
          <p:nvPr>
            <p:ph type="title"/>
          </p:nvPr>
        </p:nvSpPr>
        <p:spPr>
          <a:prstGeom prst="rect">
            <a:avLst/>
          </a:prstGeom>
          <a:noFill/>
          <a:ln>
            <a:noFill/>
          </a:ln>
        </p:spPr>
        <p:txBody>
          <a:bodyPr spcFirstLastPara="1" wrap="square" lIns="91425" tIns="45700" rIns="91425" bIns="45700" anchor="ctr" anchorCtr="0">
            <a:normAutofit/>
          </a:bodyPr>
          <a:lstStyle/>
          <a:p>
            <a:pPr marL="0" lvl="0" indent="0" algn="l" rtl="0">
              <a:lnSpc>
                <a:spcPct val="100000"/>
              </a:lnSpc>
              <a:spcBef>
                <a:spcPts val="0"/>
              </a:spcBef>
              <a:spcAft>
                <a:spcPts val="0"/>
              </a:spcAft>
              <a:buClr>
                <a:schemeClr val="dk1"/>
              </a:buClr>
              <a:buSzPts val="2800"/>
              <a:buFont typeface="Arial"/>
              <a:buNone/>
            </a:pPr>
            <a:r>
              <a:rPr lang="ja-JP"/>
              <a:t>参考応募テンプレート</a:t>
            </a:r>
            <a:r>
              <a:rPr lang="ja-JP" sz="1400"/>
              <a:t>(ご提出時、本ページは削除ください)</a:t>
            </a:r>
            <a:endParaRPr/>
          </a:p>
        </p:txBody>
      </p:sp>
      <p:sp>
        <p:nvSpPr>
          <p:cNvPr id="102" name="Google Shape;102;p1"/>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None/>
            </a:pPr>
            <a:fld id="{00000000-1234-1234-1234-123412341234}" type="slidenum">
              <a:rPr lang="en-US" altLang="ja-JP"/>
              <a:t>0</a:t>
            </a:fld>
            <a:endParaRPr/>
          </a:p>
        </p:txBody>
      </p:sp>
      <p:sp>
        <p:nvSpPr>
          <p:cNvPr id="103" name="Google Shape;103;p1"/>
          <p:cNvSpPr txBox="1">
            <a:spLocks noGrp="1"/>
          </p:cNvSpPr>
          <p:nvPr>
            <p:ph type="body" idx="1"/>
          </p:nvPr>
        </p:nvSpPr>
        <p:spPr>
          <a:prstGeom prst="rect">
            <a:avLst/>
          </a:prstGeom>
          <a:noFill/>
          <a:ln>
            <a:noFill/>
          </a:ln>
        </p:spPr>
        <p:txBody>
          <a:bodyPr spcFirstLastPara="1" wrap="square" lIns="91425" tIns="45700" rIns="91425" bIns="45700" anchor="t" anchorCtr="0">
            <a:normAutofit/>
          </a:bodyPr>
          <a:lstStyle/>
          <a:p>
            <a:pPr marL="171450" lvl="0" indent="-171450" algn="l" rtl="0">
              <a:lnSpc>
                <a:spcPct val="100000"/>
              </a:lnSpc>
              <a:spcBef>
                <a:spcPts val="0"/>
              </a:spcBef>
              <a:spcAft>
                <a:spcPts val="0"/>
              </a:spcAft>
              <a:buClr>
                <a:schemeClr val="dk1"/>
              </a:buClr>
              <a:buSzPts val="1200"/>
              <a:buFont typeface="Noto Sans Symbols"/>
              <a:buChar char="✔"/>
            </a:pPr>
            <a:r>
              <a:rPr lang="ja-JP" dirty="0"/>
              <a:t>以下の資料は</a:t>
            </a:r>
            <a:r>
              <a:rPr lang="en-US" altLang="ja-JP" dirty="0"/>
              <a:t>Pre-</a:t>
            </a:r>
            <a:r>
              <a:rPr lang="ja-JP" dirty="0"/>
              <a:t>KSAPのアクセラレーションプログラム応募に向けた参考テンプレートです。あくまで一例であり、記載情報や記載方法は本参考資料の限りではありません。応募者は各位、創意工夫の上、事業資料を記載ください。</a:t>
            </a:r>
            <a:endParaRPr dirty="0"/>
          </a:p>
          <a:p>
            <a:pPr marL="171450" lvl="0" indent="-171450" algn="l" rtl="0">
              <a:lnSpc>
                <a:spcPct val="100000"/>
              </a:lnSpc>
              <a:spcBef>
                <a:spcPts val="1000"/>
              </a:spcBef>
              <a:spcAft>
                <a:spcPts val="0"/>
              </a:spcAft>
              <a:buClr>
                <a:schemeClr val="dk1"/>
              </a:buClr>
              <a:buSzPts val="1200"/>
              <a:buFont typeface="Noto Sans Symbols"/>
              <a:buChar char="✔"/>
            </a:pPr>
            <a:r>
              <a:rPr lang="ja-JP" dirty="0"/>
              <a:t>本参考資料の記載方法や内容がアクセラレーションプログラム</a:t>
            </a:r>
            <a:r>
              <a:rPr lang="ja-JP"/>
              <a:t>の採択を</a:t>
            </a:r>
            <a:r>
              <a:rPr lang="ja-JP" dirty="0"/>
              <a:t>保証するものではありません。あらかじめご了承ください。</a:t>
            </a: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a:extLst>
              <a:ext uri="{FF2B5EF4-FFF2-40B4-BE49-F238E27FC236}">
                <a16:creationId xmlns:a16="http://schemas.microsoft.com/office/drawing/2014/main" id="{4A3A54B3-EC02-CB4C-A776-26E7D99E6793}"/>
              </a:ext>
            </a:extLst>
          </p:cNvPr>
          <p:cNvPicPr>
            <a:picLocks noChangeAspect="1"/>
          </p:cNvPicPr>
          <p:nvPr/>
        </p:nvPicPr>
        <p:blipFill rotWithShape="1">
          <a:blip r:embed="rId2" cstate="screen">
            <a:alphaModFix amt="50000"/>
            <a:extLst>
              <a:ext uri="{28A0092B-C50C-407E-A947-70E740481C1C}">
                <a14:useLocalDpi xmlns:a14="http://schemas.microsoft.com/office/drawing/2010/main"/>
              </a:ext>
            </a:extLst>
          </a:blip>
          <a:srcRect/>
          <a:stretch/>
        </p:blipFill>
        <p:spPr>
          <a:xfrm>
            <a:off x="-1" y="0"/>
            <a:ext cx="9144001" cy="6978316"/>
          </a:xfrm>
          <a:prstGeom prst="rect">
            <a:avLst/>
          </a:prstGeom>
        </p:spPr>
      </p:pic>
      <p:sp>
        <p:nvSpPr>
          <p:cNvPr id="7" name="正方形/長方形 6">
            <a:extLst>
              <a:ext uri="{FF2B5EF4-FFF2-40B4-BE49-F238E27FC236}">
                <a16:creationId xmlns:a16="http://schemas.microsoft.com/office/drawing/2014/main" id="{4C45673F-992A-BA4A-80E8-E93B2B68DAB6}"/>
              </a:ext>
            </a:extLst>
          </p:cNvPr>
          <p:cNvSpPr/>
          <p:nvPr/>
        </p:nvSpPr>
        <p:spPr>
          <a:xfrm>
            <a:off x="941695" y="1283677"/>
            <a:ext cx="7342495" cy="2904010"/>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a:extLst>
              <a:ext uri="{FF2B5EF4-FFF2-40B4-BE49-F238E27FC236}">
                <a16:creationId xmlns:a16="http://schemas.microsoft.com/office/drawing/2014/main" id="{54EFF332-7EC1-3A40-8150-007A341916F2}"/>
              </a:ext>
            </a:extLst>
          </p:cNvPr>
          <p:cNvSpPr/>
          <p:nvPr/>
        </p:nvSpPr>
        <p:spPr>
          <a:xfrm>
            <a:off x="941695" y="4735773"/>
            <a:ext cx="7342495" cy="1731288"/>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a:extLst>
              <a:ext uri="{FF2B5EF4-FFF2-40B4-BE49-F238E27FC236}">
                <a16:creationId xmlns:a16="http://schemas.microsoft.com/office/drawing/2014/main" id="{90984714-F63A-6240-A886-C5ECAC982281}"/>
              </a:ext>
            </a:extLst>
          </p:cNvPr>
          <p:cNvSpPr>
            <a:spLocks noGrp="1"/>
          </p:cNvSpPr>
          <p:nvPr>
            <p:ph type="title"/>
          </p:nvPr>
        </p:nvSpPr>
        <p:spPr>
          <a:xfrm>
            <a:off x="1143000" y="1139688"/>
            <a:ext cx="6858000" cy="2193410"/>
          </a:xfrm>
        </p:spPr>
        <p:txBody>
          <a:bodyPr>
            <a:normAutofit fontScale="90000"/>
          </a:bodyPr>
          <a:lstStyle/>
          <a:p>
            <a:pPr>
              <a:lnSpc>
                <a:spcPct val="100000"/>
              </a:lnSpc>
            </a:pPr>
            <a:r>
              <a:rPr lang="en-US" altLang="ja-JP" sz="2000" dirty="0"/>
              <a:t>【Pre-KSAP</a:t>
            </a:r>
            <a:r>
              <a:rPr lang="ja-JP" altLang="en-US" sz="2000"/>
              <a:t>アクセラレーションプログラム参考資料</a:t>
            </a:r>
            <a:r>
              <a:rPr lang="en-US" altLang="ja-JP" sz="2000" dirty="0"/>
              <a:t>】</a:t>
            </a:r>
            <a:br>
              <a:rPr lang="en-US" altLang="ja-JP" dirty="0"/>
            </a:br>
            <a:r>
              <a:rPr lang="ja-JP" altLang="en-US"/>
              <a:t>キャンピングトレーラーを</a:t>
            </a:r>
            <a:br>
              <a:rPr lang="en-US" altLang="ja-JP" dirty="0"/>
            </a:br>
            <a:r>
              <a:rPr lang="ja-JP" altLang="en-US"/>
              <a:t>利用した移動型オフィス事業</a:t>
            </a:r>
            <a:endParaRPr kumimoji="1" lang="ja-JP" altLang="en-US"/>
          </a:p>
        </p:txBody>
      </p:sp>
      <p:sp>
        <p:nvSpPr>
          <p:cNvPr id="3" name="コンテンツ プレースホルダー 2">
            <a:extLst>
              <a:ext uri="{FF2B5EF4-FFF2-40B4-BE49-F238E27FC236}">
                <a16:creationId xmlns:a16="http://schemas.microsoft.com/office/drawing/2014/main" id="{C208568C-0642-7941-B3B2-4F0DC607FF07}"/>
              </a:ext>
            </a:extLst>
          </p:cNvPr>
          <p:cNvSpPr>
            <a:spLocks noGrp="1"/>
          </p:cNvSpPr>
          <p:nvPr>
            <p:ph sz="quarter" idx="14"/>
          </p:nvPr>
        </p:nvSpPr>
        <p:spPr>
          <a:xfrm>
            <a:off x="1143000" y="3333097"/>
            <a:ext cx="6858000" cy="854590"/>
          </a:xfrm>
        </p:spPr>
        <p:txBody>
          <a:bodyPr>
            <a:normAutofit/>
          </a:bodyPr>
          <a:lstStyle/>
          <a:p>
            <a:r>
              <a:rPr kumimoji="1" lang="ja-JP" altLang="en-US"/>
              <a:t>代表者氏名</a:t>
            </a:r>
            <a:endParaRPr kumimoji="1" lang="en-US" altLang="ja-JP" dirty="0"/>
          </a:p>
          <a:p>
            <a:r>
              <a:rPr lang="ja-JP" altLang="en-US"/>
              <a:t>代表メールアドレス</a:t>
            </a:r>
            <a:endParaRPr kumimoji="1" lang="ja-JP" altLang="en-US"/>
          </a:p>
        </p:txBody>
      </p:sp>
      <p:sp>
        <p:nvSpPr>
          <p:cNvPr id="4" name="コンテンツ プレースホルダー 2">
            <a:extLst>
              <a:ext uri="{FF2B5EF4-FFF2-40B4-BE49-F238E27FC236}">
                <a16:creationId xmlns:a16="http://schemas.microsoft.com/office/drawing/2014/main" id="{F965207A-7881-2841-A42F-609C86514F46}"/>
              </a:ext>
            </a:extLst>
          </p:cNvPr>
          <p:cNvSpPr txBox="1">
            <a:spLocks/>
          </p:cNvSpPr>
          <p:nvPr/>
        </p:nvSpPr>
        <p:spPr>
          <a:xfrm>
            <a:off x="1143000" y="4844723"/>
            <a:ext cx="6858000" cy="1622338"/>
          </a:xfrm>
          <a:prstGeom prst="rect">
            <a:avLst/>
          </a:prstGeom>
        </p:spPr>
        <p:txBody>
          <a:bodyPr vert="horz" lIns="91440" tIns="45720" rIns="91440" bIns="45720" rtlCol="0">
            <a:normAutofit fontScale="7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16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a:lnSpc>
                <a:spcPct val="120000"/>
              </a:lnSpc>
              <a:buFont typeface="Wingdings" pitchFamily="2" charset="2"/>
              <a:buChar char="ü"/>
            </a:pPr>
            <a:r>
              <a:rPr lang="ja-JP" altLang="en-US">
                <a:solidFill>
                  <a:srgbClr val="FF0000"/>
                </a:solidFill>
              </a:rPr>
              <a:t>本資料は以下の資料は</a:t>
            </a:r>
            <a:r>
              <a:rPr lang="en-US" altLang="ja-JP" dirty="0">
                <a:solidFill>
                  <a:srgbClr val="FF0000"/>
                </a:solidFill>
              </a:rPr>
              <a:t>Pre-KSAP</a:t>
            </a:r>
            <a:r>
              <a:rPr lang="ja-JP" altLang="en-US">
                <a:solidFill>
                  <a:srgbClr val="FF0000"/>
                </a:solidFill>
              </a:rPr>
              <a:t>のアクセラレーションプログラム応募に向けた参考テンプレートです。あくまで一例であり、記載情報や記載方法は本参考資料の限りではありません。応募者は各位、創意工夫の上、事業資料を記載ください。</a:t>
            </a:r>
          </a:p>
          <a:p>
            <a:pPr>
              <a:lnSpc>
                <a:spcPct val="120000"/>
              </a:lnSpc>
              <a:buFont typeface="Wingdings" pitchFamily="2" charset="2"/>
              <a:buChar char="ü"/>
            </a:pPr>
            <a:r>
              <a:rPr lang="ja-JP" altLang="en-US">
                <a:solidFill>
                  <a:srgbClr val="FF0000"/>
                </a:solidFill>
              </a:rPr>
              <a:t>本参考資料の記載方法や内容がアクセラレーションプログラムの採択を保証するものではありません。あらかじめご了承ください。</a:t>
            </a:r>
          </a:p>
          <a:p>
            <a:pPr>
              <a:lnSpc>
                <a:spcPct val="120000"/>
              </a:lnSpc>
              <a:buFont typeface="Wingdings" pitchFamily="2" charset="2"/>
              <a:buChar char="ü"/>
            </a:pPr>
            <a:r>
              <a:rPr lang="ja-JP" altLang="en-US">
                <a:solidFill>
                  <a:srgbClr val="FF0000"/>
                </a:solidFill>
              </a:rPr>
              <a:t>本資料は「ー自然の中のオフサイトミーティングサービスーカンターキャラバン」様の事業資料を参考として、一部情報等を変更し作成しています。</a:t>
            </a:r>
          </a:p>
        </p:txBody>
      </p:sp>
    </p:spTree>
    <p:extLst>
      <p:ext uri="{BB962C8B-B14F-4D97-AF65-F5344CB8AC3E}">
        <p14:creationId xmlns:p14="http://schemas.microsoft.com/office/powerpoint/2010/main" val="28632260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21823FD-D742-874A-9C53-92AAEBA21BE8}"/>
              </a:ext>
            </a:extLst>
          </p:cNvPr>
          <p:cNvSpPr>
            <a:spLocks noGrp="1"/>
          </p:cNvSpPr>
          <p:nvPr>
            <p:ph type="title"/>
          </p:nvPr>
        </p:nvSpPr>
        <p:spPr/>
        <p:txBody>
          <a:bodyPr>
            <a:normAutofit/>
          </a:bodyPr>
          <a:lstStyle/>
          <a:p>
            <a:r>
              <a:rPr kumimoji="1" lang="ja-JP" altLang="en-US"/>
              <a:t>事業の概要</a:t>
            </a:r>
          </a:p>
        </p:txBody>
      </p:sp>
      <p:sp>
        <p:nvSpPr>
          <p:cNvPr id="3" name="日付プレースホルダー 2">
            <a:extLst>
              <a:ext uri="{FF2B5EF4-FFF2-40B4-BE49-F238E27FC236}">
                <a16:creationId xmlns:a16="http://schemas.microsoft.com/office/drawing/2014/main" id="{025C71C6-0203-3A43-9C88-F7455BD42EBD}"/>
              </a:ext>
            </a:extLst>
          </p:cNvPr>
          <p:cNvSpPr>
            <a:spLocks noGrp="1"/>
          </p:cNvSpPr>
          <p:nvPr>
            <p:ph type="dt" sz="half" idx="10"/>
          </p:nvPr>
        </p:nvSpPr>
        <p:spPr/>
        <p:txBody>
          <a:bodyPr/>
          <a:lstStyle/>
          <a:p>
            <a:fld id="{E05AA0DE-D7CE-8648-B166-20522971A7E0}" type="datetime1">
              <a:rPr lang="ja-JP" altLang="en-US" smtClean="0"/>
              <a:pPr/>
              <a:t>2024/4/18</a:t>
            </a:fld>
            <a:endParaRPr lang="ja-JP" altLang="en-US" dirty="0"/>
          </a:p>
        </p:txBody>
      </p:sp>
      <p:sp>
        <p:nvSpPr>
          <p:cNvPr id="4" name="フッター プレースホルダー 3">
            <a:extLst>
              <a:ext uri="{FF2B5EF4-FFF2-40B4-BE49-F238E27FC236}">
                <a16:creationId xmlns:a16="http://schemas.microsoft.com/office/drawing/2014/main" id="{456C8360-3AF3-2D4D-85E1-B68E45E8343C}"/>
              </a:ext>
            </a:extLst>
          </p:cNvPr>
          <p:cNvSpPr>
            <a:spLocks noGrp="1"/>
          </p:cNvSpPr>
          <p:nvPr>
            <p:ph type="ftr" sz="quarter" idx="11"/>
          </p:nvPr>
        </p:nvSpPr>
        <p:spPr/>
        <p:txBody>
          <a:bodyPr/>
          <a:lstStyle/>
          <a:p>
            <a:r>
              <a:rPr lang="en-US" altLang="ja-JP" dirty="0"/>
              <a:t>KSAP2024</a:t>
            </a:r>
            <a:r>
              <a:rPr lang="ja-JP" altLang="en-US" dirty="0"/>
              <a:t>事業情報</a:t>
            </a:r>
          </a:p>
        </p:txBody>
      </p:sp>
      <p:sp>
        <p:nvSpPr>
          <p:cNvPr id="5" name="スライド番号プレースホルダー 4">
            <a:extLst>
              <a:ext uri="{FF2B5EF4-FFF2-40B4-BE49-F238E27FC236}">
                <a16:creationId xmlns:a16="http://schemas.microsoft.com/office/drawing/2014/main" id="{325D6DF6-4130-BB42-90F6-C780E74A4521}"/>
              </a:ext>
            </a:extLst>
          </p:cNvPr>
          <p:cNvSpPr>
            <a:spLocks noGrp="1"/>
          </p:cNvSpPr>
          <p:nvPr>
            <p:ph type="sldNum" sz="quarter" idx="12"/>
          </p:nvPr>
        </p:nvSpPr>
        <p:spPr/>
        <p:txBody>
          <a:bodyPr/>
          <a:lstStyle/>
          <a:p>
            <a:fld id="{AF3FEDC8-09E6-834F-A706-083383C175EB}" type="slidenum">
              <a:rPr lang="ja-JP" altLang="en-US" smtClean="0"/>
              <a:pPr/>
              <a:t>10</a:t>
            </a:fld>
            <a:endParaRPr lang="ja-JP" altLang="en-US"/>
          </a:p>
        </p:txBody>
      </p:sp>
      <p:sp>
        <p:nvSpPr>
          <p:cNvPr id="6" name="テキスト プレースホルダー 5">
            <a:extLst>
              <a:ext uri="{FF2B5EF4-FFF2-40B4-BE49-F238E27FC236}">
                <a16:creationId xmlns:a16="http://schemas.microsoft.com/office/drawing/2014/main" id="{AE356BFA-EFA1-2E45-92C5-B47B7F2B37EF}"/>
              </a:ext>
            </a:extLst>
          </p:cNvPr>
          <p:cNvSpPr>
            <a:spLocks noGrp="1"/>
          </p:cNvSpPr>
          <p:nvPr>
            <p:ph type="body" sz="quarter" idx="15"/>
          </p:nvPr>
        </p:nvSpPr>
        <p:spPr>
          <a:xfrm>
            <a:off x="1268650" y="828135"/>
            <a:ext cx="6743382" cy="1722997"/>
          </a:xfrm>
        </p:spPr>
        <p:txBody>
          <a:bodyPr>
            <a:normAutofit fontScale="92500" lnSpcReduction="20000"/>
          </a:bodyPr>
          <a:lstStyle/>
          <a:p>
            <a:pPr defTabSz="685817">
              <a:lnSpc>
                <a:spcPct val="150000"/>
              </a:lnSpc>
            </a:pPr>
            <a:r>
              <a:rPr lang="ja-JP" altLang="en-US" b="1">
                <a:effectLst/>
                <a:latin typeface="Helvetica" pitchFamily="2" charset="0"/>
              </a:rPr>
              <a:t>従業員のコミュニケーションを促進し、チームワークを高める</a:t>
            </a:r>
            <a:br>
              <a:rPr lang="en-US" altLang="ja-JP" b="1" dirty="0"/>
            </a:br>
            <a:r>
              <a:rPr lang="ja-JP" altLang="en-US" b="1"/>
              <a:t>キャンピングトレーラーを利用した移動型オフィス事業</a:t>
            </a:r>
            <a:endParaRPr lang="en-US" altLang="ja-JP" b="1" dirty="0"/>
          </a:p>
          <a:p>
            <a:pPr defTabSz="685817">
              <a:lnSpc>
                <a:spcPct val="150000"/>
              </a:lnSpc>
            </a:pPr>
            <a:r>
              <a:rPr lang="ja-JP" altLang="en-US" sz="1200">
                <a:solidFill>
                  <a:prstClr val="black"/>
                </a:solidFill>
                <a:latin typeface="MS Gothic" panose="020B0609070205080204" pitchFamily="49" charset="-128"/>
                <a:ea typeface="MS Gothic" panose="020B0609070205080204" pitchFamily="49" charset="-128"/>
              </a:rPr>
              <a:t>カンターキャラバンは、オフィスに改装したキャンピングトレーラーを自然の中に置き、企業様のキックオフミーティングの企画～運営まで一気通貫でサポートするサービスを行っています。幹事の方の手配や企画のサポートからアフターフォローまで手間のかかる部分を代行し、いつもの会議室とは異なる開放的な自然の中で、効果的なミーティングをサポートします。</a:t>
            </a:r>
            <a:endParaRPr lang="en-US" altLang="ja-JP" sz="1200" dirty="0">
              <a:solidFill>
                <a:prstClr val="black"/>
              </a:solidFill>
              <a:latin typeface="MS Gothic" panose="020B0609070205080204" pitchFamily="49" charset="-128"/>
              <a:ea typeface="MS Gothic" panose="020B0609070205080204" pitchFamily="49" charset="-128"/>
            </a:endParaRPr>
          </a:p>
          <a:p>
            <a:pPr algn="just">
              <a:lnSpc>
                <a:spcPct val="110000"/>
              </a:lnSpc>
            </a:pPr>
            <a:endParaRPr lang="ja-JP" altLang="en-US" b="1"/>
          </a:p>
        </p:txBody>
      </p:sp>
      <p:sp>
        <p:nvSpPr>
          <p:cNvPr id="14" name="テキスト ボックス 13">
            <a:extLst>
              <a:ext uri="{FF2B5EF4-FFF2-40B4-BE49-F238E27FC236}">
                <a16:creationId xmlns:a16="http://schemas.microsoft.com/office/drawing/2014/main" id="{803136C9-B023-414C-A6E4-AF21FE266173}"/>
              </a:ext>
            </a:extLst>
          </p:cNvPr>
          <p:cNvSpPr txBox="1"/>
          <p:nvPr/>
        </p:nvSpPr>
        <p:spPr>
          <a:xfrm>
            <a:off x="7900086" y="89080"/>
            <a:ext cx="1141397" cy="369332"/>
          </a:xfrm>
          <a:prstGeom prst="rect">
            <a:avLst/>
          </a:prstGeom>
          <a:solidFill>
            <a:srgbClr val="FF0000"/>
          </a:solidFill>
          <a:ln>
            <a:noFill/>
          </a:ln>
        </p:spPr>
        <p:txBody>
          <a:bodyPr wrap="square" rtlCol="0">
            <a:spAutoFit/>
          </a:bodyPr>
          <a:lstStyle/>
          <a:p>
            <a:pPr algn="ctr"/>
            <a:r>
              <a:rPr lang="en-US" altLang="ja-JP" b="1" dirty="0">
                <a:solidFill>
                  <a:schemeClr val="bg1"/>
                </a:solidFill>
              </a:rPr>
              <a:t>Sample</a:t>
            </a:r>
            <a:endParaRPr lang="ja-JP" altLang="en-US" b="1">
              <a:solidFill>
                <a:schemeClr val="bg1"/>
              </a:solidFill>
            </a:endParaRPr>
          </a:p>
        </p:txBody>
      </p:sp>
      <p:pic>
        <p:nvPicPr>
          <p:cNvPr id="13" name="図プレースホルダー 11" descr="木, 草, 屋外, 空 が含まれている画像&#10;&#10;自動的に生成された説明">
            <a:extLst>
              <a:ext uri="{FF2B5EF4-FFF2-40B4-BE49-F238E27FC236}">
                <a16:creationId xmlns:a16="http://schemas.microsoft.com/office/drawing/2014/main" id="{42786AC3-3F23-683F-5FBD-3B217F66F5E6}"/>
              </a:ext>
            </a:extLst>
          </p:cNvPr>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10275" y="2632347"/>
            <a:ext cx="9154275" cy="3813183"/>
          </a:xfrm>
          <a:prstGeom prst="rect">
            <a:avLst/>
          </a:prstGeom>
        </p:spPr>
      </p:pic>
    </p:spTree>
    <p:extLst>
      <p:ext uri="{BB962C8B-B14F-4D97-AF65-F5344CB8AC3E}">
        <p14:creationId xmlns:p14="http://schemas.microsoft.com/office/powerpoint/2010/main" val="14842126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21823FD-D742-874A-9C53-92AAEBA21BE8}"/>
              </a:ext>
            </a:extLst>
          </p:cNvPr>
          <p:cNvSpPr>
            <a:spLocks noGrp="1"/>
          </p:cNvSpPr>
          <p:nvPr>
            <p:ph type="title"/>
          </p:nvPr>
        </p:nvSpPr>
        <p:spPr/>
        <p:txBody>
          <a:bodyPr>
            <a:normAutofit/>
          </a:bodyPr>
          <a:lstStyle/>
          <a:p>
            <a:r>
              <a:rPr kumimoji="1" lang="ja-JP" altLang="en-US"/>
              <a:t>解決したい社会課題とビジョン</a:t>
            </a:r>
          </a:p>
        </p:txBody>
      </p:sp>
      <p:sp>
        <p:nvSpPr>
          <p:cNvPr id="3" name="日付プレースホルダー 2">
            <a:extLst>
              <a:ext uri="{FF2B5EF4-FFF2-40B4-BE49-F238E27FC236}">
                <a16:creationId xmlns:a16="http://schemas.microsoft.com/office/drawing/2014/main" id="{025C71C6-0203-3A43-9C88-F7455BD42EBD}"/>
              </a:ext>
            </a:extLst>
          </p:cNvPr>
          <p:cNvSpPr>
            <a:spLocks noGrp="1"/>
          </p:cNvSpPr>
          <p:nvPr>
            <p:ph type="dt" sz="half" idx="10"/>
          </p:nvPr>
        </p:nvSpPr>
        <p:spPr/>
        <p:txBody>
          <a:bodyPr/>
          <a:lstStyle/>
          <a:p>
            <a:fld id="{E05AA0DE-D7CE-8648-B166-20522971A7E0}" type="datetime1">
              <a:rPr lang="ja-JP" altLang="en-US" smtClean="0"/>
              <a:pPr/>
              <a:t>2024/4/18</a:t>
            </a:fld>
            <a:endParaRPr lang="ja-JP" altLang="en-US"/>
          </a:p>
        </p:txBody>
      </p:sp>
      <p:sp>
        <p:nvSpPr>
          <p:cNvPr id="4" name="フッター プレースホルダー 3">
            <a:extLst>
              <a:ext uri="{FF2B5EF4-FFF2-40B4-BE49-F238E27FC236}">
                <a16:creationId xmlns:a16="http://schemas.microsoft.com/office/drawing/2014/main" id="{456C8360-3AF3-2D4D-85E1-B68E45E8343C}"/>
              </a:ext>
            </a:extLst>
          </p:cNvPr>
          <p:cNvSpPr>
            <a:spLocks noGrp="1"/>
          </p:cNvSpPr>
          <p:nvPr>
            <p:ph type="ftr" sz="quarter" idx="11"/>
          </p:nvPr>
        </p:nvSpPr>
        <p:spPr/>
        <p:txBody>
          <a:bodyPr/>
          <a:lstStyle/>
          <a:p>
            <a:r>
              <a:rPr lang="en-US" altLang="ja-JP" dirty="0"/>
              <a:t>KSAP2024</a:t>
            </a:r>
            <a:r>
              <a:rPr lang="ja-JP" altLang="en-US" dirty="0"/>
              <a:t>事業情報</a:t>
            </a:r>
          </a:p>
        </p:txBody>
      </p:sp>
      <p:sp>
        <p:nvSpPr>
          <p:cNvPr id="5" name="スライド番号プレースホルダー 4">
            <a:extLst>
              <a:ext uri="{FF2B5EF4-FFF2-40B4-BE49-F238E27FC236}">
                <a16:creationId xmlns:a16="http://schemas.microsoft.com/office/drawing/2014/main" id="{325D6DF6-4130-BB42-90F6-C780E74A4521}"/>
              </a:ext>
            </a:extLst>
          </p:cNvPr>
          <p:cNvSpPr>
            <a:spLocks noGrp="1"/>
          </p:cNvSpPr>
          <p:nvPr>
            <p:ph type="sldNum" sz="quarter" idx="12"/>
          </p:nvPr>
        </p:nvSpPr>
        <p:spPr/>
        <p:txBody>
          <a:bodyPr/>
          <a:lstStyle/>
          <a:p>
            <a:fld id="{AF3FEDC8-09E6-834F-A706-083383C175EB}" type="slidenum">
              <a:rPr lang="ja-JP" altLang="en-US" smtClean="0"/>
              <a:pPr/>
              <a:t>11</a:t>
            </a:fld>
            <a:endParaRPr lang="ja-JP" altLang="en-US"/>
          </a:p>
        </p:txBody>
      </p:sp>
      <p:sp>
        <p:nvSpPr>
          <p:cNvPr id="6" name="テキスト プレースホルダー 5">
            <a:extLst>
              <a:ext uri="{FF2B5EF4-FFF2-40B4-BE49-F238E27FC236}">
                <a16:creationId xmlns:a16="http://schemas.microsoft.com/office/drawing/2014/main" id="{AE356BFA-EFA1-2E45-92C5-B47B7F2B37EF}"/>
              </a:ext>
            </a:extLst>
          </p:cNvPr>
          <p:cNvSpPr>
            <a:spLocks noGrp="1"/>
          </p:cNvSpPr>
          <p:nvPr>
            <p:ph type="body" sz="quarter" idx="15"/>
          </p:nvPr>
        </p:nvSpPr>
        <p:spPr>
          <a:xfrm>
            <a:off x="2137558" y="1105984"/>
            <a:ext cx="6743382" cy="1722997"/>
          </a:xfrm>
        </p:spPr>
        <p:txBody>
          <a:bodyPr>
            <a:normAutofit fontScale="92500" lnSpcReduction="10000"/>
          </a:bodyPr>
          <a:lstStyle/>
          <a:p>
            <a:pPr algn="just">
              <a:lnSpc>
                <a:spcPct val="110000"/>
              </a:lnSpc>
            </a:pPr>
            <a:r>
              <a:rPr lang="ja-JP" altLang="en-US" b="1" dirty="0"/>
              <a:t>背景・原体験</a:t>
            </a:r>
          </a:p>
          <a:p>
            <a:pPr algn="just">
              <a:lnSpc>
                <a:spcPct val="110000"/>
              </a:lnSpc>
            </a:pPr>
            <a:r>
              <a:rPr lang="ja-JP" altLang="en-US" dirty="0"/>
              <a:t>■</a:t>
            </a:r>
            <a:r>
              <a:rPr lang="en-US" altLang="ja-JP" dirty="0"/>
              <a:t>XXX</a:t>
            </a:r>
            <a:r>
              <a:rPr lang="ja-JP" altLang="en-US" dirty="0"/>
              <a:t>株式会社在籍時の</a:t>
            </a:r>
            <a:r>
              <a:rPr lang="en-US" altLang="ja-JP" dirty="0"/>
              <a:t>2014</a:t>
            </a:r>
            <a:r>
              <a:rPr lang="ja-JP" altLang="en-US" dirty="0"/>
              <a:t>年秋、流産による妻の退職を目の当たりにしたとき、「働くとは</a:t>
            </a:r>
            <a:r>
              <a:rPr lang="en-US" altLang="ja-JP" dirty="0"/>
              <a:t>?</a:t>
            </a:r>
            <a:r>
              <a:rPr lang="ja-JP" altLang="en-US" dirty="0"/>
              <a:t>何のために稼ぐのか</a:t>
            </a:r>
            <a:r>
              <a:rPr lang="en-US" altLang="ja-JP" dirty="0"/>
              <a:t>?</a:t>
            </a:r>
            <a:r>
              <a:rPr lang="ja-JP" altLang="en-US" dirty="0"/>
              <a:t>なぜ出世をしたいのか</a:t>
            </a:r>
            <a:r>
              <a:rPr lang="en-US" altLang="ja-JP" dirty="0"/>
              <a:t>?</a:t>
            </a:r>
            <a:r>
              <a:rPr lang="ja-JP" altLang="en-US" dirty="0"/>
              <a:t>」ということを、一切疑問に思わず無意識的に働き続けていた自分が怖くなった。また本来パートナーであるはずの夫婦間に、ビジネスと同じようなピラミッド型の組織構造</a:t>
            </a:r>
            <a:r>
              <a:rPr lang="en-US" altLang="ja-JP" dirty="0"/>
              <a:t>(</a:t>
            </a:r>
            <a:r>
              <a:rPr lang="ja-JP" altLang="en-US" dirty="0"/>
              <a:t>ヒエラルキー</a:t>
            </a:r>
            <a:r>
              <a:rPr lang="en-US" altLang="ja-JP" dirty="0"/>
              <a:t>)</a:t>
            </a:r>
            <a:r>
              <a:rPr lang="ja-JP" altLang="en-US" dirty="0"/>
              <a:t>を無意識に持ち込んでいたことに気づいた。</a:t>
            </a:r>
          </a:p>
          <a:p>
            <a:pPr algn="just">
              <a:lnSpc>
                <a:spcPct val="110000"/>
              </a:lnSpc>
            </a:pPr>
            <a:r>
              <a:rPr lang="ja-JP" altLang="en-US" dirty="0"/>
              <a:t>■上記の原体験をもとに周りを見渡すと、同じようなビジネスパーソンが多く存在していた。仕事、家庭の両方で「疲弊」し、健康障害を発症、家庭不和などを引き起こしているのではないかと考えた。</a:t>
            </a:r>
            <a:endParaRPr kumimoji="1" lang="ja-JP" altLang="en-US" dirty="0"/>
          </a:p>
        </p:txBody>
      </p:sp>
      <p:sp>
        <p:nvSpPr>
          <p:cNvPr id="7" name="テキスト プレースホルダー 5">
            <a:extLst>
              <a:ext uri="{FF2B5EF4-FFF2-40B4-BE49-F238E27FC236}">
                <a16:creationId xmlns:a16="http://schemas.microsoft.com/office/drawing/2014/main" id="{0C1B97C8-56BD-774E-8B5F-361D278D7CD9}"/>
              </a:ext>
            </a:extLst>
          </p:cNvPr>
          <p:cNvSpPr txBox="1">
            <a:spLocks/>
          </p:cNvSpPr>
          <p:nvPr/>
        </p:nvSpPr>
        <p:spPr>
          <a:xfrm>
            <a:off x="2137557" y="3003528"/>
            <a:ext cx="6743383" cy="1264372"/>
          </a:xfrm>
          <a:prstGeom prst="rect">
            <a:avLst/>
          </a:prstGeom>
        </p:spPr>
        <p:txBody>
          <a:bodyPr vert="horz" lIns="91440" tIns="45720" rIns="91440" bIns="45720" rtlCol="0">
            <a:normAutofit/>
          </a:bodyPr>
          <a:lstStyle>
            <a:lvl1pPr marL="0" indent="0" algn="l" defTabSz="914400" rtl="0" eaLnBrk="1" latinLnBrk="0" hangingPunct="1">
              <a:lnSpc>
                <a:spcPct val="100000"/>
              </a:lnSpc>
              <a:spcBef>
                <a:spcPts val="1000"/>
              </a:spcBef>
              <a:buFont typeface="Arial" panose="020B0604020202020204" pitchFamily="34" charset="0"/>
              <a:buNone/>
              <a:defRPr kumimoji="1" sz="12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algn="just"/>
            <a:r>
              <a:rPr lang="ja-JP" altLang="en-US" sz="1100" b="1" dirty="0"/>
              <a:t>「働き方改革」の課題が表面化</a:t>
            </a:r>
          </a:p>
          <a:p>
            <a:pPr algn="just"/>
            <a:r>
              <a:rPr lang="ja-JP" altLang="en-US" sz="1100" dirty="0"/>
              <a:t>働き方改革を推進する人材会社で働く中で、時短勤務やリモートワークを導入しても、むしろ疲弊するビジネスパーソンをたくさん見てきた。都心集中の過密労働環境によるストレスやワンオペ育児をしながら家で働くことで、心も体も余裕のない日々を送っているビジネスパーソンが増えている実態を目の当たりにし、「働き方」は時短勤務やリモートワークなどの方法論のみでは解決できず、もっと「日々の生活に心のゆとりをもちながら仕事することはできないのか」と考えた。</a:t>
            </a:r>
          </a:p>
        </p:txBody>
      </p:sp>
      <p:sp>
        <p:nvSpPr>
          <p:cNvPr id="8" name="テキスト プレースホルダー 5">
            <a:extLst>
              <a:ext uri="{FF2B5EF4-FFF2-40B4-BE49-F238E27FC236}">
                <a16:creationId xmlns:a16="http://schemas.microsoft.com/office/drawing/2014/main" id="{CB949AEC-920C-1449-90AE-FD053FEA35E7}"/>
              </a:ext>
            </a:extLst>
          </p:cNvPr>
          <p:cNvSpPr txBox="1">
            <a:spLocks/>
          </p:cNvSpPr>
          <p:nvPr/>
        </p:nvSpPr>
        <p:spPr>
          <a:xfrm>
            <a:off x="2137557" y="4551978"/>
            <a:ext cx="6743384" cy="1613465"/>
          </a:xfrm>
          <a:prstGeom prst="rect">
            <a:avLst/>
          </a:prstGeom>
        </p:spPr>
        <p:txBody>
          <a:bodyPr vert="horz" lIns="91440" tIns="45720" rIns="91440" bIns="45720" rtlCol="0">
            <a:normAutofit/>
          </a:bodyPr>
          <a:lstStyle>
            <a:lvl1pPr marL="0" indent="0" algn="l" defTabSz="914400" rtl="0" eaLnBrk="1" latinLnBrk="0" hangingPunct="1">
              <a:lnSpc>
                <a:spcPct val="100000"/>
              </a:lnSpc>
              <a:spcBef>
                <a:spcPts val="1000"/>
              </a:spcBef>
              <a:buFont typeface="Arial" panose="020B0604020202020204" pitchFamily="34" charset="0"/>
              <a:buNone/>
              <a:defRPr kumimoji="1" sz="12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algn="just"/>
            <a:r>
              <a:rPr lang="ja-JP" altLang="en-US" sz="1100" b="1">
                <a:effectLst/>
                <a:latin typeface="Helvetica" pitchFamily="2" charset="0"/>
              </a:rPr>
              <a:t>自然を通じて人が心に「余白」を持ち、思いやりをもって生きられる社会を</a:t>
            </a:r>
          </a:p>
          <a:p>
            <a:r>
              <a:rPr lang="ja-JP" altLang="en-US" sz="1100">
                <a:effectLst/>
                <a:latin typeface="Helvetica" pitchFamily="2" charset="0"/>
              </a:rPr>
              <a:t>大きな組織に属していた頃を思い出すと、目の前のタスクに追われ、上司や周囲の評価を気にし、疲弊した毎日を送っていた。それはあまりにも守られた環境のため、組織の評価尺度に縛られて個人の意思を喪失していた＝「余白」がない状態だったからでは考えている。余白とは、言い換えると「純粋で主観的な自分時間」。　ピラミッド型の組織が悪いわけではありませんが、長くチャレンジし続けるためには「自分時間である余白」を取り戻す時間が必要ではないだろうか。</a:t>
            </a:r>
          </a:p>
        </p:txBody>
      </p:sp>
      <p:pic>
        <p:nvPicPr>
          <p:cNvPr id="1025" name="Picture 1" descr="page4image64917776">
            <a:extLst>
              <a:ext uri="{FF2B5EF4-FFF2-40B4-BE49-F238E27FC236}">
                <a16:creationId xmlns:a16="http://schemas.microsoft.com/office/drawing/2014/main" id="{4A9F7E02-A783-E740-9A2D-D64BD5513D63}"/>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99944" y="3003528"/>
            <a:ext cx="1662543" cy="1264371"/>
          </a:xfrm>
          <a:prstGeom prst="rect">
            <a:avLst/>
          </a:prstGeom>
          <a:noFill/>
          <a:extLst>
            <a:ext uri="{909E8E84-426E-40DD-AFC4-6F175D3DCCD1}">
              <a14:hiddenFill xmlns:a14="http://schemas.microsoft.com/office/drawing/2010/main">
                <a:solidFill>
                  <a:srgbClr val="FFFFFF"/>
                </a:solidFill>
              </a14:hiddenFill>
            </a:ext>
          </a:extLst>
        </p:spPr>
      </p:pic>
      <p:pic>
        <p:nvPicPr>
          <p:cNvPr id="10" name="図 9">
            <a:extLst>
              <a:ext uri="{FF2B5EF4-FFF2-40B4-BE49-F238E27FC236}">
                <a16:creationId xmlns:a16="http://schemas.microsoft.com/office/drawing/2014/main" id="{DD3B31D5-39EF-8C43-8E16-E4E8DE18F7D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00293" y="1335861"/>
            <a:ext cx="1662194" cy="1106398"/>
          </a:xfrm>
          <a:prstGeom prst="rect">
            <a:avLst/>
          </a:prstGeom>
        </p:spPr>
      </p:pic>
      <p:pic>
        <p:nvPicPr>
          <p:cNvPr id="12" name="図 11">
            <a:extLst>
              <a:ext uri="{FF2B5EF4-FFF2-40B4-BE49-F238E27FC236}">
                <a16:creationId xmlns:a16="http://schemas.microsoft.com/office/drawing/2014/main" id="{A8B3EF56-F940-974E-A02D-AC976A1157C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99944" y="4617652"/>
            <a:ext cx="1654107" cy="1240580"/>
          </a:xfrm>
          <a:prstGeom prst="rect">
            <a:avLst/>
          </a:prstGeom>
        </p:spPr>
      </p:pic>
      <p:sp>
        <p:nvSpPr>
          <p:cNvPr id="14" name="テキスト ボックス 13">
            <a:extLst>
              <a:ext uri="{FF2B5EF4-FFF2-40B4-BE49-F238E27FC236}">
                <a16:creationId xmlns:a16="http://schemas.microsoft.com/office/drawing/2014/main" id="{803136C9-B023-414C-A6E4-AF21FE266173}"/>
              </a:ext>
            </a:extLst>
          </p:cNvPr>
          <p:cNvSpPr txBox="1"/>
          <p:nvPr/>
        </p:nvSpPr>
        <p:spPr>
          <a:xfrm>
            <a:off x="7900086" y="89080"/>
            <a:ext cx="1141397" cy="369332"/>
          </a:xfrm>
          <a:prstGeom prst="rect">
            <a:avLst/>
          </a:prstGeom>
          <a:solidFill>
            <a:srgbClr val="FF0000"/>
          </a:solidFill>
          <a:ln>
            <a:noFill/>
          </a:ln>
        </p:spPr>
        <p:txBody>
          <a:bodyPr wrap="square" rtlCol="0">
            <a:spAutoFit/>
          </a:bodyPr>
          <a:lstStyle/>
          <a:p>
            <a:pPr algn="ctr"/>
            <a:r>
              <a:rPr lang="en-US" altLang="ja-JP" b="1" dirty="0">
                <a:solidFill>
                  <a:schemeClr val="bg1"/>
                </a:solidFill>
              </a:rPr>
              <a:t>Sample</a:t>
            </a:r>
            <a:endParaRPr lang="ja-JP" altLang="en-US" b="1">
              <a:solidFill>
                <a:schemeClr val="bg1"/>
              </a:solidFill>
            </a:endParaRPr>
          </a:p>
        </p:txBody>
      </p:sp>
      <p:sp>
        <p:nvSpPr>
          <p:cNvPr id="11" name="三角形 10">
            <a:extLst>
              <a:ext uri="{FF2B5EF4-FFF2-40B4-BE49-F238E27FC236}">
                <a16:creationId xmlns:a16="http://schemas.microsoft.com/office/drawing/2014/main" id="{C7EDE5DF-90A0-C957-3015-0676E50E3A63}"/>
              </a:ext>
            </a:extLst>
          </p:cNvPr>
          <p:cNvSpPr/>
          <p:nvPr/>
        </p:nvSpPr>
        <p:spPr>
          <a:xfrm rot="10800000">
            <a:off x="4066904" y="4336869"/>
            <a:ext cx="853440" cy="156754"/>
          </a:xfrm>
          <a:prstGeom prst="triangle">
            <a:avLst/>
          </a:prstGeom>
          <a:solidFill>
            <a:srgbClr val="00B0F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5312108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21823FD-D742-874A-9C53-92AAEBA21BE8}"/>
              </a:ext>
            </a:extLst>
          </p:cNvPr>
          <p:cNvSpPr>
            <a:spLocks noGrp="1"/>
          </p:cNvSpPr>
          <p:nvPr>
            <p:ph type="title"/>
          </p:nvPr>
        </p:nvSpPr>
        <p:spPr/>
        <p:txBody>
          <a:bodyPr>
            <a:normAutofit/>
          </a:bodyPr>
          <a:lstStyle/>
          <a:p>
            <a:r>
              <a:rPr kumimoji="1" lang="ja-JP" altLang="en-US"/>
              <a:t>対象とするターゲットと顧客課題</a:t>
            </a:r>
          </a:p>
        </p:txBody>
      </p:sp>
      <p:sp>
        <p:nvSpPr>
          <p:cNvPr id="3" name="日付プレースホルダー 2">
            <a:extLst>
              <a:ext uri="{FF2B5EF4-FFF2-40B4-BE49-F238E27FC236}">
                <a16:creationId xmlns:a16="http://schemas.microsoft.com/office/drawing/2014/main" id="{025C71C6-0203-3A43-9C88-F7455BD42EBD}"/>
              </a:ext>
            </a:extLst>
          </p:cNvPr>
          <p:cNvSpPr>
            <a:spLocks noGrp="1"/>
          </p:cNvSpPr>
          <p:nvPr>
            <p:ph type="dt" sz="half" idx="10"/>
          </p:nvPr>
        </p:nvSpPr>
        <p:spPr/>
        <p:txBody>
          <a:bodyPr/>
          <a:lstStyle/>
          <a:p>
            <a:fld id="{E05AA0DE-D7CE-8648-B166-20522971A7E0}" type="datetime1">
              <a:rPr lang="ja-JP" altLang="en-US" smtClean="0"/>
              <a:pPr/>
              <a:t>2024/4/18</a:t>
            </a:fld>
            <a:endParaRPr lang="ja-JP" altLang="en-US"/>
          </a:p>
        </p:txBody>
      </p:sp>
      <p:sp>
        <p:nvSpPr>
          <p:cNvPr id="4" name="フッター プレースホルダー 3">
            <a:extLst>
              <a:ext uri="{FF2B5EF4-FFF2-40B4-BE49-F238E27FC236}">
                <a16:creationId xmlns:a16="http://schemas.microsoft.com/office/drawing/2014/main" id="{456C8360-3AF3-2D4D-85E1-B68E45E8343C}"/>
              </a:ext>
            </a:extLst>
          </p:cNvPr>
          <p:cNvSpPr>
            <a:spLocks noGrp="1"/>
          </p:cNvSpPr>
          <p:nvPr>
            <p:ph type="ftr" sz="quarter" idx="11"/>
          </p:nvPr>
        </p:nvSpPr>
        <p:spPr/>
        <p:txBody>
          <a:bodyPr/>
          <a:lstStyle/>
          <a:p>
            <a:r>
              <a:rPr lang="en-US" altLang="ja-JP" dirty="0"/>
              <a:t>KSAP2024</a:t>
            </a:r>
            <a:r>
              <a:rPr lang="ja-JP" altLang="en-US" dirty="0"/>
              <a:t>事業情報</a:t>
            </a:r>
          </a:p>
        </p:txBody>
      </p:sp>
      <p:sp>
        <p:nvSpPr>
          <p:cNvPr id="5" name="スライド番号プレースホルダー 4">
            <a:extLst>
              <a:ext uri="{FF2B5EF4-FFF2-40B4-BE49-F238E27FC236}">
                <a16:creationId xmlns:a16="http://schemas.microsoft.com/office/drawing/2014/main" id="{325D6DF6-4130-BB42-90F6-C780E74A4521}"/>
              </a:ext>
            </a:extLst>
          </p:cNvPr>
          <p:cNvSpPr>
            <a:spLocks noGrp="1"/>
          </p:cNvSpPr>
          <p:nvPr>
            <p:ph type="sldNum" sz="quarter" idx="12"/>
          </p:nvPr>
        </p:nvSpPr>
        <p:spPr/>
        <p:txBody>
          <a:bodyPr/>
          <a:lstStyle/>
          <a:p>
            <a:fld id="{AF3FEDC8-09E6-834F-A706-083383C175EB}" type="slidenum">
              <a:rPr lang="ja-JP" altLang="en-US" smtClean="0"/>
              <a:pPr/>
              <a:t>12</a:t>
            </a:fld>
            <a:endParaRPr lang="ja-JP" altLang="en-US"/>
          </a:p>
        </p:txBody>
      </p:sp>
      <p:sp>
        <p:nvSpPr>
          <p:cNvPr id="6" name="テキスト プレースホルダー 5">
            <a:extLst>
              <a:ext uri="{FF2B5EF4-FFF2-40B4-BE49-F238E27FC236}">
                <a16:creationId xmlns:a16="http://schemas.microsoft.com/office/drawing/2014/main" id="{AE356BFA-EFA1-2E45-92C5-B47B7F2B37EF}"/>
              </a:ext>
            </a:extLst>
          </p:cNvPr>
          <p:cNvSpPr>
            <a:spLocks noGrp="1"/>
          </p:cNvSpPr>
          <p:nvPr>
            <p:ph type="body" sz="quarter" idx="15"/>
          </p:nvPr>
        </p:nvSpPr>
        <p:spPr>
          <a:xfrm>
            <a:off x="2724338" y="1383833"/>
            <a:ext cx="6317145" cy="2045167"/>
          </a:xfrm>
        </p:spPr>
        <p:txBody>
          <a:bodyPr>
            <a:normAutofit/>
          </a:bodyPr>
          <a:lstStyle/>
          <a:p>
            <a:pPr algn="just">
              <a:lnSpc>
                <a:spcPct val="110000"/>
              </a:lnSpc>
            </a:pPr>
            <a:r>
              <a:rPr lang="ja-JP" altLang="en-US" sz="1200" b="1" dirty="0">
                <a:latin typeface="MS Gothic" panose="020B0609070205080204" pitchFamily="49" charset="-128"/>
                <a:ea typeface="MS Gothic" panose="020B0609070205080204" pitchFamily="49" charset="-128"/>
              </a:rPr>
              <a:t>ターゲット顧客</a:t>
            </a:r>
            <a:r>
              <a:rPr lang="en-US" altLang="ja-JP" sz="1200" b="1" dirty="0">
                <a:latin typeface="MS Gothic" panose="020B0609070205080204" pitchFamily="49" charset="-128"/>
                <a:ea typeface="MS Gothic" panose="020B0609070205080204" pitchFamily="49" charset="-128"/>
              </a:rPr>
              <a:t>①</a:t>
            </a:r>
          </a:p>
          <a:p>
            <a:pPr algn="just">
              <a:lnSpc>
                <a:spcPct val="110000"/>
              </a:lnSpc>
            </a:pPr>
            <a:r>
              <a:rPr lang="ja-JP" altLang="en-US" sz="1200" b="1" dirty="0">
                <a:effectLst/>
                <a:latin typeface="MS Gothic" panose="020B0609070205080204" pitchFamily="49" charset="-128"/>
                <a:ea typeface="MS Gothic" panose="020B0609070205080204" pitchFamily="49" charset="-128"/>
              </a:rPr>
              <a:t>中</a:t>
            </a:r>
            <a:r>
              <a:rPr lang="en-US" altLang="ja-JP" sz="1200" b="1" dirty="0">
                <a:effectLst/>
                <a:latin typeface="MS Gothic" panose="020B0609070205080204" pitchFamily="49" charset="-128"/>
                <a:ea typeface="MS Gothic" panose="020B0609070205080204" pitchFamily="49" charset="-128"/>
              </a:rPr>
              <a:t>〜</a:t>
            </a:r>
            <a:r>
              <a:rPr lang="ja-JP" altLang="en-US" sz="1200" b="1" dirty="0">
                <a:effectLst/>
                <a:latin typeface="MS Gothic" panose="020B0609070205080204" pitchFamily="49" charset="-128"/>
                <a:ea typeface="MS Gothic" panose="020B0609070205080204" pitchFamily="49" charset="-128"/>
              </a:rPr>
              <a:t>大企業の福利厚生担当者</a:t>
            </a:r>
          </a:p>
          <a:p>
            <a:r>
              <a:rPr lang="ja-JP" altLang="en-US" sz="1200" dirty="0">
                <a:effectLst/>
                <a:latin typeface="Helvetica" pitchFamily="2" charset="0"/>
              </a:rPr>
              <a:t>・部門間や異なる階層の従業員間のコミュニケーションを促進し、効果的なチームワークを実現するための方法を模索している。会議室とは異なる自然に囲まれた環境での共同作業により、交流や連携強化を行いたい。</a:t>
            </a:r>
          </a:p>
          <a:p>
            <a:r>
              <a:rPr lang="ja-JP" altLang="en-US" sz="1200" dirty="0">
                <a:effectLst/>
                <a:latin typeface="Helvetica" pitchFamily="2" charset="0"/>
              </a:rPr>
              <a:t>・従業員のモチベーションと創造力を刺激して、会社へのエンゲージメントを高めるような施策を検討している。</a:t>
            </a:r>
          </a:p>
        </p:txBody>
      </p:sp>
      <p:sp>
        <p:nvSpPr>
          <p:cNvPr id="7" name="テキスト プレースホルダー 5">
            <a:extLst>
              <a:ext uri="{FF2B5EF4-FFF2-40B4-BE49-F238E27FC236}">
                <a16:creationId xmlns:a16="http://schemas.microsoft.com/office/drawing/2014/main" id="{0C1B97C8-56BD-774E-8B5F-361D278D7CD9}"/>
              </a:ext>
            </a:extLst>
          </p:cNvPr>
          <p:cNvSpPr txBox="1">
            <a:spLocks/>
          </p:cNvSpPr>
          <p:nvPr/>
        </p:nvSpPr>
        <p:spPr>
          <a:xfrm>
            <a:off x="2637322" y="3706849"/>
            <a:ext cx="6206734" cy="1999969"/>
          </a:xfrm>
          <a:prstGeom prst="rect">
            <a:avLst/>
          </a:prstGeom>
        </p:spPr>
        <p:txBody>
          <a:bodyPr vert="horz" lIns="91440" tIns="45720" rIns="91440" bIns="45720" rtlCol="0">
            <a:normAutofit/>
          </a:bodyPr>
          <a:lstStyle>
            <a:lvl1pPr marL="0" indent="0" algn="l" defTabSz="914400" rtl="0" eaLnBrk="1" latinLnBrk="0" hangingPunct="1">
              <a:lnSpc>
                <a:spcPct val="100000"/>
              </a:lnSpc>
              <a:spcBef>
                <a:spcPts val="1000"/>
              </a:spcBef>
              <a:buFont typeface="Arial" panose="020B0604020202020204" pitchFamily="34" charset="0"/>
              <a:buNone/>
              <a:defRPr kumimoji="1" sz="12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sz="1200" b="1" dirty="0">
                <a:latin typeface="MS Gothic" panose="020B0609070205080204" pitchFamily="49" charset="-128"/>
                <a:ea typeface="MS Gothic" panose="020B0609070205080204" pitchFamily="49" charset="-128"/>
              </a:rPr>
              <a:t>ターゲット顧客</a:t>
            </a:r>
            <a:r>
              <a:rPr lang="en-US" altLang="ja-JP" sz="1200" b="1" dirty="0">
                <a:latin typeface="MS Gothic" panose="020B0609070205080204" pitchFamily="49" charset="-128"/>
                <a:ea typeface="MS Gothic" panose="020B0609070205080204" pitchFamily="49" charset="-128"/>
              </a:rPr>
              <a:t>②</a:t>
            </a:r>
          </a:p>
          <a:p>
            <a:r>
              <a:rPr lang="ja-JP" altLang="en-US" sz="1200" b="1" dirty="0">
                <a:effectLst/>
                <a:latin typeface="Helvetica" pitchFamily="2" charset="0"/>
              </a:rPr>
              <a:t>リモートワーク中心で自身及び社員の働き方の多様性を高めたい意向を持つ中小経営者</a:t>
            </a:r>
          </a:p>
          <a:p>
            <a:endParaRPr lang="en-US" altLang="ja-JP" sz="800" dirty="0">
              <a:effectLst/>
              <a:latin typeface="Helvetica" pitchFamily="2" charset="0"/>
            </a:endParaRPr>
          </a:p>
          <a:p>
            <a:r>
              <a:rPr lang="ja-JP" altLang="en-US" sz="1100" dirty="0">
                <a:effectLst/>
                <a:latin typeface="Helvetica" pitchFamily="2" charset="0"/>
              </a:rPr>
              <a:t>・従業員のチームビルディングやモチベーション向上を図るためのキックオフミーティングを定期的に開催している。独創的で刺激的な環境を求めており、標準的な会議室とは異なる場所での会議を好んでいる。</a:t>
            </a:r>
          </a:p>
          <a:p>
            <a:r>
              <a:rPr lang="ja-JP" altLang="en-US" sz="1100" dirty="0">
                <a:effectLst/>
                <a:latin typeface="Helvetica" pitchFamily="2" charset="0"/>
              </a:rPr>
              <a:t>・年に数回のリアルな交流の場を設けることで、社員間の絆を強化し、企業文化を育んでいきたい。</a:t>
            </a:r>
          </a:p>
          <a:p>
            <a:pPr algn="just"/>
            <a:endParaRPr lang="ja-JP" altLang="en-US" sz="1100" dirty="0"/>
          </a:p>
        </p:txBody>
      </p:sp>
      <p:sp>
        <p:nvSpPr>
          <p:cNvPr id="14" name="テキスト ボックス 13">
            <a:extLst>
              <a:ext uri="{FF2B5EF4-FFF2-40B4-BE49-F238E27FC236}">
                <a16:creationId xmlns:a16="http://schemas.microsoft.com/office/drawing/2014/main" id="{803136C9-B023-414C-A6E4-AF21FE266173}"/>
              </a:ext>
            </a:extLst>
          </p:cNvPr>
          <p:cNvSpPr txBox="1"/>
          <p:nvPr/>
        </p:nvSpPr>
        <p:spPr>
          <a:xfrm>
            <a:off x="7900086" y="89080"/>
            <a:ext cx="1141397" cy="369332"/>
          </a:xfrm>
          <a:prstGeom prst="rect">
            <a:avLst/>
          </a:prstGeom>
          <a:solidFill>
            <a:srgbClr val="FF0000"/>
          </a:solidFill>
          <a:ln>
            <a:noFill/>
          </a:ln>
        </p:spPr>
        <p:txBody>
          <a:bodyPr wrap="square" rtlCol="0">
            <a:spAutoFit/>
          </a:bodyPr>
          <a:lstStyle/>
          <a:p>
            <a:pPr algn="ctr"/>
            <a:r>
              <a:rPr lang="en-US" altLang="ja-JP" b="1" dirty="0">
                <a:solidFill>
                  <a:schemeClr val="bg1"/>
                </a:solidFill>
              </a:rPr>
              <a:t>Sample</a:t>
            </a:r>
            <a:endParaRPr lang="ja-JP" altLang="en-US" b="1">
              <a:solidFill>
                <a:schemeClr val="bg1"/>
              </a:solidFill>
            </a:endParaRPr>
          </a:p>
        </p:txBody>
      </p:sp>
      <p:pic>
        <p:nvPicPr>
          <p:cNvPr id="17" name="図 16">
            <a:extLst>
              <a:ext uri="{FF2B5EF4-FFF2-40B4-BE49-F238E27FC236}">
                <a16:creationId xmlns:a16="http://schemas.microsoft.com/office/drawing/2014/main" id="{B8BC840B-4133-F621-35A6-844EA8BB5124}"/>
              </a:ext>
            </a:extLst>
          </p:cNvPr>
          <p:cNvPicPr>
            <a:picLocks noChangeAspect="1"/>
          </p:cNvPicPr>
          <p:nvPr/>
        </p:nvPicPr>
        <p:blipFill>
          <a:blip r:embed="rId2"/>
          <a:stretch>
            <a:fillRect/>
          </a:stretch>
        </p:blipFill>
        <p:spPr>
          <a:xfrm>
            <a:off x="207247" y="3798723"/>
            <a:ext cx="2430075" cy="1653897"/>
          </a:xfrm>
          <a:prstGeom prst="rect">
            <a:avLst/>
          </a:prstGeom>
        </p:spPr>
      </p:pic>
      <p:pic>
        <p:nvPicPr>
          <p:cNvPr id="19" name="図 18">
            <a:extLst>
              <a:ext uri="{FF2B5EF4-FFF2-40B4-BE49-F238E27FC236}">
                <a16:creationId xmlns:a16="http://schemas.microsoft.com/office/drawing/2014/main" id="{9C51ADBE-0E3A-C1E3-5C1D-A1148B5BBC30}"/>
              </a:ext>
            </a:extLst>
          </p:cNvPr>
          <p:cNvPicPr>
            <a:picLocks noChangeAspect="1"/>
          </p:cNvPicPr>
          <p:nvPr/>
        </p:nvPicPr>
        <p:blipFill>
          <a:blip r:embed="rId3"/>
          <a:stretch>
            <a:fillRect/>
          </a:stretch>
        </p:blipFill>
        <p:spPr>
          <a:xfrm>
            <a:off x="209264" y="1576043"/>
            <a:ext cx="2428285" cy="1542775"/>
          </a:xfrm>
          <a:prstGeom prst="rect">
            <a:avLst/>
          </a:prstGeom>
        </p:spPr>
      </p:pic>
    </p:spTree>
    <p:extLst>
      <p:ext uri="{BB962C8B-B14F-4D97-AF65-F5344CB8AC3E}">
        <p14:creationId xmlns:p14="http://schemas.microsoft.com/office/powerpoint/2010/main" val="24706741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テキスト ボックス 12">
            <a:extLst>
              <a:ext uri="{FF2B5EF4-FFF2-40B4-BE49-F238E27FC236}">
                <a16:creationId xmlns:a16="http://schemas.microsoft.com/office/drawing/2014/main" id="{298BCA88-4BB8-574C-B94B-37DCB3B9E301}"/>
              </a:ext>
            </a:extLst>
          </p:cNvPr>
          <p:cNvSpPr txBox="1"/>
          <p:nvPr/>
        </p:nvSpPr>
        <p:spPr>
          <a:xfrm>
            <a:off x="7900086" y="89080"/>
            <a:ext cx="1141397" cy="369332"/>
          </a:xfrm>
          <a:prstGeom prst="rect">
            <a:avLst/>
          </a:prstGeom>
          <a:solidFill>
            <a:srgbClr val="FF0000"/>
          </a:solidFill>
          <a:ln>
            <a:noFill/>
          </a:ln>
        </p:spPr>
        <p:txBody>
          <a:bodyPr wrap="square" rtlCol="0">
            <a:spAutoFit/>
          </a:bodyPr>
          <a:lstStyle/>
          <a:p>
            <a:pPr algn="ctr"/>
            <a:r>
              <a:rPr lang="en-US" altLang="ja-JP" b="1" dirty="0">
                <a:solidFill>
                  <a:schemeClr val="bg1"/>
                </a:solidFill>
              </a:rPr>
              <a:t>Sample</a:t>
            </a:r>
            <a:endParaRPr lang="ja-JP" altLang="en-US" b="1">
              <a:solidFill>
                <a:schemeClr val="bg1"/>
              </a:solidFill>
            </a:endParaRPr>
          </a:p>
        </p:txBody>
      </p:sp>
      <p:sp>
        <p:nvSpPr>
          <p:cNvPr id="2" name="タイトル 1">
            <a:extLst>
              <a:ext uri="{FF2B5EF4-FFF2-40B4-BE49-F238E27FC236}">
                <a16:creationId xmlns:a16="http://schemas.microsoft.com/office/drawing/2014/main" id="{6B209495-FA06-CC48-B8CD-4F03FBE87D29}"/>
              </a:ext>
            </a:extLst>
          </p:cNvPr>
          <p:cNvSpPr>
            <a:spLocks noGrp="1"/>
          </p:cNvSpPr>
          <p:nvPr>
            <p:ph type="title"/>
          </p:nvPr>
        </p:nvSpPr>
        <p:spPr>
          <a:xfrm>
            <a:off x="628650" y="89080"/>
            <a:ext cx="7886700" cy="739055"/>
          </a:xfrm>
        </p:spPr>
        <p:txBody>
          <a:bodyPr>
            <a:normAutofit/>
          </a:bodyPr>
          <a:lstStyle/>
          <a:p>
            <a:r>
              <a:rPr kumimoji="1" lang="ja-JP" altLang="en-US"/>
              <a:t>課題を解決するための商品</a:t>
            </a:r>
            <a:r>
              <a:rPr kumimoji="1" lang="en-US" altLang="ja-JP" dirty="0"/>
              <a:t>/</a:t>
            </a:r>
            <a:r>
              <a:rPr kumimoji="1" lang="ja-JP" altLang="en-US"/>
              <a:t>サービスの概要</a:t>
            </a:r>
          </a:p>
        </p:txBody>
      </p:sp>
      <p:sp>
        <p:nvSpPr>
          <p:cNvPr id="3" name="日付プレースホルダー 2">
            <a:extLst>
              <a:ext uri="{FF2B5EF4-FFF2-40B4-BE49-F238E27FC236}">
                <a16:creationId xmlns:a16="http://schemas.microsoft.com/office/drawing/2014/main" id="{D5C9065D-F622-7444-A79F-AC968B60EA1C}"/>
              </a:ext>
            </a:extLst>
          </p:cNvPr>
          <p:cNvSpPr>
            <a:spLocks noGrp="1"/>
          </p:cNvSpPr>
          <p:nvPr>
            <p:ph type="dt" sz="half" idx="10"/>
          </p:nvPr>
        </p:nvSpPr>
        <p:spPr/>
        <p:txBody>
          <a:bodyPr/>
          <a:lstStyle/>
          <a:p>
            <a:fld id="{E05AA0DE-D7CE-8648-B166-20522971A7E0}" type="datetime1">
              <a:rPr lang="ja-JP" altLang="en-US" smtClean="0"/>
              <a:pPr/>
              <a:t>2024/4/18</a:t>
            </a:fld>
            <a:endParaRPr lang="ja-JP" altLang="en-US"/>
          </a:p>
        </p:txBody>
      </p:sp>
      <p:sp>
        <p:nvSpPr>
          <p:cNvPr id="4" name="フッター プレースホルダー 3">
            <a:extLst>
              <a:ext uri="{FF2B5EF4-FFF2-40B4-BE49-F238E27FC236}">
                <a16:creationId xmlns:a16="http://schemas.microsoft.com/office/drawing/2014/main" id="{6549B0B2-C7EC-D74E-A78C-0238C2BFD869}"/>
              </a:ext>
            </a:extLst>
          </p:cNvPr>
          <p:cNvSpPr>
            <a:spLocks noGrp="1"/>
          </p:cNvSpPr>
          <p:nvPr>
            <p:ph type="ftr" sz="quarter" idx="11"/>
          </p:nvPr>
        </p:nvSpPr>
        <p:spPr/>
        <p:txBody>
          <a:bodyPr/>
          <a:lstStyle/>
          <a:p>
            <a:r>
              <a:rPr lang="en-US" altLang="ja-JP" dirty="0"/>
              <a:t>KSAP2024</a:t>
            </a:r>
            <a:r>
              <a:rPr lang="ja-JP" altLang="en-US" dirty="0"/>
              <a:t>事業情報</a:t>
            </a:r>
          </a:p>
        </p:txBody>
      </p:sp>
      <p:sp>
        <p:nvSpPr>
          <p:cNvPr id="5" name="スライド番号プレースホルダー 4">
            <a:extLst>
              <a:ext uri="{FF2B5EF4-FFF2-40B4-BE49-F238E27FC236}">
                <a16:creationId xmlns:a16="http://schemas.microsoft.com/office/drawing/2014/main" id="{CC9C09D0-AF41-BD4B-BE4A-3EA59E97853F}"/>
              </a:ext>
            </a:extLst>
          </p:cNvPr>
          <p:cNvSpPr>
            <a:spLocks noGrp="1"/>
          </p:cNvSpPr>
          <p:nvPr>
            <p:ph type="sldNum" sz="quarter" idx="12"/>
          </p:nvPr>
        </p:nvSpPr>
        <p:spPr/>
        <p:txBody>
          <a:bodyPr/>
          <a:lstStyle/>
          <a:p>
            <a:fld id="{AF3FEDC8-09E6-834F-A706-083383C175EB}" type="slidenum">
              <a:rPr lang="ja-JP" altLang="en-US" smtClean="0"/>
              <a:pPr/>
              <a:t>13</a:t>
            </a:fld>
            <a:endParaRPr lang="ja-JP" altLang="en-US"/>
          </a:p>
        </p:txBody>
      </p:sp>
      <p:sp>
        <p:nvSpPr>
          <p:cNvPr id="6" name="テキスト プレースホルダー 5">
            <a:extLst>
              <a:ext uri="{FF2B5EF4-FFF2-40B4-BE49-F238E27FC236}">
                <a16:creationId xmlns:a16="http://schemas.microsoft.com/office/drawing/2014/main" id="{8FF91AF1-D502-4B4A-A5FC-AC4969353BDE}"/>
              </a:ext>
            </a:extLst>
          </p:cNvPr>
          <p:cNvSpPr>
            <a:spLocks noGrp="1"/>
          </p:cNvSpPr>
          <p:nvPr>
            <p:ph type="body" sz="quarter" idx="15"/>
          </p:nvPr>
        </p:nvSpPr>
        <p:spPr>
          <a:xfrm>
            <a:off x="628393" y="1105985"/>
            <a:ext cx="7920038" cy="673262"/>
          </a:xfrm>
        </p:spPr>
        <p:txBody>
          <a:bodyPr>
            <a:normAutofit fontScale="92500" lnSpcReduction="10000"/>
          </a:bodyPr>
          <a:lstStyle/>
          <a:p>
            <a:r>
              <a:rPr lang="ja-JP" altLang="en-US"/>
              <a:t>キャンピングトレーラーを改装したモバイルオフィスを都心近郊の自然溢れる環境に移動させることにより、自然の中でテレワークすることが可能。モバイルオフィスの中は</a:t>
            </a:r>
            <a:r>
              <a:rPr lang="en-US" altLang="ja-JP" dirty="0"/>
              <a:t>wi-fi</a:t>
            </a:r>
            <a:r>
              <a:rPr lang="ja-JP" altLang="en-US"/>
              <a:t>と電源を完備しており、快適な作業環境を実現。「書斎」のように使う個人利用はもちろん、小規模ミーティングや商談の場としても利用可能。</a:t>
            </a:r>
            <a:endParaRPr kumimoji="1" lang="ja-JP" altLang="en-US"/>
          </a:p>
        </p:txBody>
      </p:sp>
      <p:pic>
        <p:nvPicPr>
          <p:cNvPr id="16" name="図 15" descr="木, 屋外, 草, 水 が含まれている画像&#10;&#10;自動的に生成された説明">
            <a:extLst>
              <a:ext uri="{FF2B5EF4-FFF2-40B4-BE49-F238E27FC236}">
                <a16:creationId xmlns:a16="http://schemas.microsoft.com/office/drawing/2014/main" id="{63D65BF1-456A-DE3E-8E86-F64A3F485942}"/>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391903" y="2171399"/>
            <a:ext cx="2503198" cy="1543050"/>
          </a:xfrm>
          <a:prstGeom prst="rect">
            <a:avLst/>
          </a:prstGeom>
        </p:spPr>
      </p:pic>
      <p:pic>
        <p:nvPicPr>
          <p:cNvPr id="17" name="図 16" descr="人, 屋外, 空, 男性 が含まれている画像&#10;&#10;自動的に生成された説明">
            <a:extLst>
              <a:ext uri="{FF2B5EF4-FFF2-40B4-BE49-F238E27FC236}">
                <a16:creationId xmlns:a16="http://schemas.microsoft.com/office/drawing/2014/main" id="{7D366205-DBFB-DD92-3D8C-43B34FF2663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67115" y="2171399"/>
            <a:ext cx="2503198" cy="1543050"/>
          </a:xfrm>
          <a:prstGeom prst="rect">
            <a:avLst/>
          </a:prstGeom>
        </p:spPr>
      </p:pic>
      <p:pic>
        <p:nvPicPr>
          <p:cNvPr id="18" name="図 17" descr="テーブル, 草, 木, 座っている が含まれている画像&#10;&#10;自動的に生成された説明">
            <a:extLst>
              <a:ext uri="{FF2B5EF4-FFF2-40B4-BE49-F238E27FC236}">
                <a16:creationId xmlns:a16="http://schemas.microsoft.com/office/drawing/2014/main" id="{0CF87F2D-9EAA-08B6-D037-3737AAB22482}"/>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416691" y="2171399"/>
            <a:ext cx="2503198" cy="1543050"/>
          </a:xfrm>
          <a:prstGeom prst="rect">
            <a:avLst/>
          </a:prstGeom>
        </p:spPr>
      </p:pic>
      <p:sp>
        <p:nvSpPr>
          <p:cNvPr id="19" name="正方形/長方形 18">
            <a:extLst>
              <a:ext uri="{FF2B5EF4-FFF2-40B4-BE49-F238E27FC236}">
                <a16:creationId xmlns:a16="http://schemas.microsoft.com/office/drawing/2014/main" id="{90CDA08C-9AD1-6BC5-C58D-BADB105F5007}"/>
              </a:ext>
            </a:extLst>
          </p:cNvPr>
          <p:cNvSpPr/>
          <p:nvPr/>
        </p:nvSpPr>
        <p:spPr>
          <a:xfrm>
            <a:off x="822243" y="3920744"/>
            <a:ext cx="2048070" cy="1831271"/>
          </a:xfrm>
          <a:prstGeom prst="rect">
            <a:avLst/>
          </a:prstGeom>
        </p:spPr>
        <p:txBody>
          <a:bodyPr wrap="square" lIns="54000" rIns="54000">
            <a:spAutoFit/>
          </a:bodyPr>
          <a:lstStyle/>
          <a:p>
            <a:pPr algn="just" defTabSz="685817">
              <a:spcBef>
                <a:spcPts val="450"/>
              </a:spcBef>
            </a:pPr>
            <a:r>
              <a:rPr lang="ja-JP" altLang="en-US" sz="1200" dirty="0">
                <a:latin typeface="Tw Cen MT"/>
                <a:ea typeface="游明朝 Demibold" panose="02020600000000000000" pitchFamily="18" charset="-128"/>
              </a:rPr>
              <a:t>オフィスと一線を画す　　</a:t>
            </a:r>
            <a:r>
              <a:rPr lang="en-US" altLang="ja-JP" sz="1200" dirty="0">
                <a:latin typeface="Tw Cen MT"/>
                <a:ea typeface="游明朝 Demibold" panose="02020600000000000000" pitchFamily="18" charset="-128"/>
              </a:rPr>
              <a:t>“</a:t>
            </a:r>
            <a:r>
              <a:rPr lang="ja-JP" altLang="en-US" sz="1200" dirty="0">
                <a:latin typeface="Tw Cen MT"/>
                <a:ea typeface="游明朝 Demibold" panose="02020600000000000000" pitchFamily="18" charset="-128"/>
              </a:rPr>
              <a:t>自然の中</a:t>
            </a:r>
            <a:r>
              <a:rPr lang="en-US" altLang="ja-JP" sz="1200" dirty="0">
                <a:latin typeface="Tw Cen MT"/>
                <a:ea typeface="游明朝 Demibold" panose="02020600000000000000" pitchFamily="18" charset="-128"/>
              </a:rPr>
              <a:t>”</a:t>
            </a:r>
            <a:r>
              <a:rPr lang="ja-JP" altLang="en-US" sz="1200" dirty="0">
                <a:latin typeface="Tw Cen MT"/>
                <a:ea typeface="游明朝 Demibold" panose="02020600000000000000" pitchFamily="18" charset="-128"/>
              </a:rPr>
              <a:t>でミーティング</a:t>
            </a:r>
            <a:endParaRPr lang="en-US" altLang="ja-JP" sz="1200" dirty="0">
              <a:latin typeface="Tw Cen MT"/>
              <a:ea typeface="Yu Gothic UI Light"/>
            </a:endParaRPr>
          </a:p>
          <a:p>
            <a:pPr algn="just" defTabSz="685817">
              <a:spcBef>
                <a:spcPts val="600"/>
              </a:spcBef>
            </a:pPr>
            <a:r>
              <a:rPr lang="ja-JP" altLang="en-US" sz="1200" dirty="0">
                <a:latin typeface="Yu Gothic UI Light"/>
                <a:ea typeface="Yu Gothic UI Light"/>
              </a:rPr>
              <a:t>オフィスやホテルの会議室とは異なる、都心から</a:t>
            </a:r>
            <a:r>
              <a:rPr lang="en-US" altLang="ja-JP" sz="1200" dirty="0">
                <a:latin typeface="Yu Gothic UI Light"/>
                <a:ea typeface="Yu Gothic UI Light"/>
              </a:rPr>
              <a:t>2</a:t>
            </a:r>
            <a:r>
              <a:rPr lang="ja-JP" altLang="en-US" sz="1200" dirty="0">
                <a:latin typeface="Yu Gothic UI Light"/>
                <a:ea typeface="Yu Gothic UI Light"/>
              </a:rPr>
              <a:t>時間以内のの開放的な会場をご用意しています。日々の仕事から物理的にも心理的にも離れて自然空間に身を置くことで、ミーティングに集中できます。</a:t>
            </a:r>
            <a:endParaRPr lang="ja-JP" altLang="en-US" sz="1200" dirty="0">
              <a:solidFill>
                <a:prstClr val="black"/>
              </a:solidFill>
              <a:latin typeface="Yu Gothic UI Light"/>
              <a:ea typeface="Yu Gothic UI Light"/>
            </a:endParaRPr>
          </a:p>
        </p:txBody>
      </p:sp>
      <p:sp>
        <p:nvSpPr>
          <p:cNvPr id="20" name="正方形/長方形 19">
            <a:extLst>
              <a:ext uri="{FF2B5EF4-FFF2-40B4-BE49-F238E27FC236}">
                <a16:creationId xmlns:a16="http://schemas.microsoft.com/office/drawing/2014/main" id="{CA962D22-3A51-FF0C-DF79-2CC050647750}"/>
              </a:ext>
            </a:extLst>
          </p:cNvPr>
          <p:cNvSpPr/>
          <p:nvPr/>
        </p:nvSpPr>
        <p:spPr>
          <a:xfrm>
            <a:off x="3843024" y="3902168"/>
            <a:ext cx="2052077" cy="1818447"/>
          </a:xfrm>
          <a:prstGeom prst="rect">
            <a:avLst/>
          </a:prstGeom>
        </p:spPr>
        <p:txBody>
          <a:bodyPr wrap="square" lIns="54000" rIns="54000">
            <a:spAutoFit/>
          </a:bodyPr>
          <a:lstStyle/>
          <a:p>
            <a:pPr algn="just" defTabSz="685817">
              <a:spcBef>
                <a:spcPts val="450"/>
              </a:spcBef>
            </a:pPr>
            <a:r>
              <a:rPr lang="ja-JP" altLang="en-US" sz="1200" dirty="0">
                <a:latin typeface="Tw Cen MT"/>
                <a:ea typeface="游明朝 Demibold" panose="02020600000000000000" pitchFamily="18" charset="-128"/>
              </a:rPr>
              <a:t>ミーティングとチームビルディングを同時に実施可能</a:t>
            </a:r>
            <a:endParaRPr lang="en-US" altLang="ja-JP" sz="1200" dirty="0">
              <a:solidFill>
                <a:prstClr val="black"/>
              </a:solidFill>
              <a:latin typeface="Tw Cen MT"/>
              <a:ea typeface="Yu Gothic UI Light"/>
            </a:endParaRPr>
          </a:p>
          <a:p>
            <a:pPr algn="just" defTabSz="685817">
              <a:spcBef>
                <a:spcPts val="450"/>
              </a:spcBef>
            </a:pPr>
            <a:r>
              <a:rPr lang="ja-JP" altLang="en-US" sz="1200" dirty="0">
                <a:solidFill>
                  <a:prstClr val="black"/>
                </a:solidFill>
                <a:latin typeface="Yu Gothic UI Light"/>
                <a:ea typeface="Yu Gothic UI Light"/>
              </a:rPr>
              <a:t>薪割りや川遊びなどのアクティビティをミーティングの合間に入れることで、メンバーの意外な一面を知る機会が生まれます。ミーティングをしながら、同時にチームビルディングとしての効果を発揮します。</a:t>
            </a:r>
          </a:p>
        </p:txBody>
      </p:sp>
      <p:sp>
        <p:nvSpPr>
          <p:cNvPr id="21" name="正方形/長方形 20">
            <a:extLst>
              <a:ext uri="{FF2B5EF4-FFF2-40B4-BE49-F238E27FC236}">
                <a16:creationId xmlns:a16="http://schemas.microsoft.com/office/drawing/2014/main" id="{0D893DBE-EF06-79C8-BC3C-5EA561DC2FED}"/>
              </a:ext>
            </a:extLst>
          </p:cNvPr>
          <p:cNvSpPr/>
          <p:nvPr/>
        </p:nvSpPr>
        <p:spPr>
          <a:xfrm>
            <a:off x="6867813" y="3902169"/>
            <a:ext cx="2052077" cy="1723549"/>
          </a:xfrm>
          <a:prstGeom prst="rect">
            <a:avLst/>
          </a:prstGeom>
        </p:spPr>
        <p:txBody>
          <a:bodyPr wrap="square" lIns="54000" rIns="54000">
            <a:spAutoFit/>
          </a:bodyPr>
          <a:lstStyle/>
          <a:p>
            <a:pPr algn="just" defTabSz="685817">
              <a:spcBef>
                <a:spcPts val="450"/>
              </a:spcBef>
            </a:pPr>
            <a:r>
              <a:rPr lang="ja-JP" altLang="en-US" sz="1200" dirty="0">
                <a:latin typeface="Tw Cen MT"/>
                <a:ea typeface="游明朝 Demibold" panose="02020600000000000000" pitchFamily="18" charset="-128"/>
              </a:rPr>
              <a:t>ミーティングの企画から   備品調達まで完全代行</a:t>
            </a:r>
            <a:endParaRPr lang="en-US" altLang="ja-JP" sz="1200" dirty="0">
              <a:latin typeface="Tw Cen MT"/>
              <a:ea typeface="游明朝 Demibold" panose="02020600000000000000" pitchFamily="18" charset="-128"/>
            </a:endParaRPr>
          </a:p>
          <a:p>
            <a:pPr algn="just" defTabSz="685817">
              <a:spcBef>
                <a:spcPts val="600"/>
              </a:spcBef>
            </a:pPr>
            <a:r>
              <a:rPr lang="ja-JP" altLang="en-US" sz="1200" dirty="0">
                <a:solidFill>
                  <a:prstClr val="black"/>
                </a:solidFill>
                <a:latin typeface="Yu Gothic UI Light"/>
                <a:ea typeface="Yu Gothic UI Light"/>
              </a:rPr>
              <a:t>お客様の要望にあわせ、プログラムの企画から備品の準備まで代行するため、幹事担当者の方もミーティングに集中できます。</a:t>
            </a:r>
          </a:p>
          <a:p>
            <a:pPr algn="just" defTabSz="685817">
              <a:spcBef>
                <a:spcPts val="600"/>
              </a:spcBef>
            </a:pPr>
            <a:r>
              <a:rPr lang="en-US" altLang="ja-JP" sz="1200" dirty="0">
                <a:solidFill>
                  <a:prstClr val="black"/>
                </a:solidFill>
                <a:latin typeface="Yu Gothic UI Light"/>
                <a:ea typeface="Yu Gothic UI Light"/>
              </a:rPr>
              <a:t>※</a:t>
            </a:r>
            <a:r>
              <a:rPr lang="ja-JP" altLang="en-US" sz="1200" dirty="0">
                <a:solidFill>
                  <a:prstClr val="black"/>
                </a:solidFill>
                <a:latin typeface="Yu Gothic UI Light"/>
                <a:ea typeface="Yu Gothic UI Light"/>
              </a:rPr>
              <a:t>弊社スタッフはミーティング自体には参加しません。</a:t>
            </a:r>
          </a:p>
        </p:txBody>
      </p:sp>
      <p:sp>
        <p:nvSpPr>
          <p:cNvPr id="22" name="正方形/長方形 21">
            <a:extLst>
              <a:ext uri="{FF2B5EF4-FFF2-40B4-BE49-F238E27FC236}">
                <a16:creationId xmlns:a16="http://schemas.microsoft.com/office/drawing/2014/main" id="{182C001D-4117-B3CA-913D-EA901466FAA9}"/>
              </a:ext>
            </a:extLst>
          </p:cNvPr>
          <p:cNvSpPr/>
          <p:nvPr/>
        </p:nvSpPr>
        <p:spPr>
          <a:xfrm>
            <a:off x="366715" y="3902169"/>
            <a:ext cx="383118" cy="323165"/>
          </a:xfrm>
          <a:prstGeom prst="rect">
            <a:avLst/>
          </a:prstGeom>
        </p:spPr>
        <p:txBody>
          <a:bodyPr wrap="none" lIns="0" tIns="0" rIns="0" bIns="0">
            <a:spAutoFit/>
          </a:bodyPr>
          <a:lstStyle/>
          <a:p>
            <a:pPr algn="ctr" defTabSz="685817"/>
            <a:r>
              <a:rPr lang="en-US" altLang="ja-JP" sz="1500" dirty="0">
                <a:latin typeface="游明朝 Light" panose="02020300000000000000" pitchFamily="18" charset="-128"/>
                <a:ea typeface="游明朝 Light" panose="02020300000000000000" pitchFamily="18" charset="-128"/>
              </a:rPr>
              <a:t>#</a:t>
            </a:r>
            <a:r>
              <a:rPr lang="en-US" altLang="ja-JP" sz="2100" dirty="0">
                <a:latin typeface="游明朝 Light" panose="02020300000000000000" pitchFamily="18" charset="-128"/>
                <a:ea typeface="游明朝 Light" panose="02020300000000000000" pitchFamily="18" charset="-128"/>
              </a:rPr>
              <a:t>01</a:t>
            </a:r>
          </a:p>
        </p:txBody>
      </p:sp>
      <p:sp>
        <p:nvSpPr>
          <p:cNvPr id="23" name="正方形/長方形 22">
            <a:extLst>
              <a:ext uri="{FF2B5EF4-FFF2-40B4-BE49-F238E27FC236}">
                <a16:creationId xmlns:a16="http://schemas.microsoft.com/office/drawing/2014/main" id="{2E5CC2B1-9FBB-5633-7B61-56077638526B}"/>
              </a:ext>
            </a:extLst>
          </p:cNvPr>
          <p:cNvSpPr/>
          <p:nvPr/>
        </p:nvSpPr>
        <p:spPr>
          <a:xfrm>
            <a:off x="3391503" y="3902169"/>
            <a:ext cx="383118" cy="323165"/>
          </a:xfrm>
          <a:prstGeom prst="rect">
            <a:avLst/>
          </a:prstGeom>
        </p:spPr>
        <p:txBody>
          <a:bodyPr wrap="none" lIns="0" tIns="0" rIns="0" bIns="0">
            <a:spAutoFit/>
          </a:bodyPr>
          <a:lstStyle/>
          <a:p>
            <a:pPr algn="ctr" defTabSz="685817"/>
            <a:r>
              <a:rPr lang="en-US" altLang="ja-JP" sz="1500" dirty="0">
                <a:latin typeface="游明朝 Light" panose="02020300000000000000" pitchFamily="18" charset="-128"/>
                <a:ea typeface="游明朝 Light" panose="02020300000000000000" pitchFamily="18" charset="-128"/>
              </a:rPr>
              <a:t>#</a:t>
            </a:r>
            <a:r>
              <a:rPr lang="en-US" altLang="ja-JP" sz="2100" dirty="0">
                <a:latin typeface="游明朝 Light" panose="02020300000000000000" pitchFamily="18" charset="-128"/>
                <a:ea typeface="游明朝 Light" panose="02020300000000000000" pitchFamily="18" charset="-128"/>
              </a:rPr>
              <a:t>02</a:t>
            </a:r>
          </a:p>
        </p:txBody>
      </p:sp>
      <p:sp>
        <p:nvSpPr>
          <p:cNvPr id="24" name="正方形/長方形 23">
            <a:extLst>
              <a:ext uri="{FF2B5EF4-FFF2-40B4-BE49-F238E27FC236}">
                <a16:creationId xmlns:a16="http://schemas.microsoft.com/office/drawing/2014/main" id="{7A8458D3-C1A0-7E93-DB8C-8A3378B99D3B}"/>
              </a:ext>
            </a:extLst>
          </p:cNvPr>
          <p:cNvSpPr/>
          <p:nvPr/>
        </p:nvSpPr>
        <p:spPr>
          <a:xfrm>
            <a:off x="6416291" y="3902169"/>
            <a:ext cx="383118" cy="323165"/>
          </a:xfrm>
          <a:prstGeom prst="rect">
            <a:avLst/>
          </a:prstGeom>
        </p:spPr>
        <p:txBody>
          <a:bodyPr wrap="none" lIns="0" tIns="0" rIns="0" bIns="0">
            <a:spAutoFit/>
          </a:bodyPr>
          <a:lstStyle/>
          <a:p>
            <a:pPr algn="ctr" defTabSz="685817"/>
            <a:r>
              <a:rPr lang="en-US" altLang="ja-JP" sz="1500" dirty="0">
                <a:latin typeface="游明朝 Light" panose="02020300000000000000" pitchFamily="18" charset="-128"/>
                <a:ea typeface="游明朝 Light" panose="02020300000000000000" pitchFamily="18" charset="-128"/>
              </a:rPr>
              <a:t>#</a:t>
            </a:r>
            <a:r>
              <a:rPr lang="en-US" altLang="ja-JP" sz="2100" dirty="0">
                <a:latin typeface="游明朝 Light" panose="02020300000000000000" pitchFamily="18" charset="-128"/>
                <a:ea typeface="游明朝 Light" panose="02020300000000000000" pitchFamily="18" charset="-128"/>
              </a:rPr>
              <a:t>03</a:t>
            </a:r>
          </a:p>
        </p:txBody>
      </p:sp>
    </p:spTree>
    <p:extLst>
      <p:ext uri="{BB962C8B-B14F-4D97-AF65-F5344CB8AC3E}">
        <p14:creationId xmlns:p14="http://schemas.microsoft.com/office/powerpoint/2010/main" val="15002349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テキスト ボックス 12">
            <a:extLst>
              <a:ext uri="{FF2B5EF4-FFF2-40B4-BE49-F238E27FC236}">
                <a16:creationId xmlns:a16="http://schemas.microsoft.com/office/drawing/2014/main" id="{298BCA88-4BB8-574C-B94B-37DCB3B9E301}"/>
              </a:ext>
            </a:extLst>
          </p:cNvPr>
          <p:cNvSpPr txBox="1"/>
          <p:nvPr/>
        </p:nvSpPr>
        <p:spPr>
          <a:xfrm>
            <a:off x="7900086" y="89080"/>
            <a:ext cx="1141397" cy="369332"/>
          </a:xfrm>
          <a:prstGeom prst="rect">
            <a:avLst/>
          </a:prstGeom>
          <a:solidFill>
            <a:srgbClr val="FF0000"/>
          </a:solidFill>
          <a:ln>
            <a:noFill/>
          </a:ln>
        </p:spPr>
        <p:txBody>
          <a:bodyPr wrap="square" rtlCol="0">
            <a:spAutoFit/>
          </a:bodyPr>
          <a:lstStyle/>
          <a:p>
            <a:pPr algn="ctr"/>
            <a:r>
              <a:rPr lang="en-US" altLang="ja-JP" b="1" dirty="0">
                <a:solidFill>
                  <a:schemeClr val="bg1"/>
                </a:solidFill>
              </a:rPr>
              <a:t>Sample</a:t>
            </a:r>
            <a:endParaRPr lang="ja-JP" altLang="en-US" b="1">
              <a:solidFill>
                <a:schemeClr val="bg1"/>
              </a:solidFill>
            </a:endParaRPr>
          </a:p>
        </p:txBody>
      </p:sp>
      <p:sp>
        <p:nvSpPr>
          <p:cNvPr id="2" name="タイトル 1">
            <a:extLst>
              <a:ext uri="{FF2B5EF4-FFF2-40B4-BE49-F238E27FC236}">
                <a16:creationId xmlns:a16="http://schemas.microsoft.com/office/drawing/2014/main" id="{6B209495-FA06-CC48-B8CD-4F03FBE87D29}"/>
              </a:ext>
            </a:extLst>
          </p:cNvPr>
          <p:cNvSpPr>
            <a:spLocks noGrp="1"/>
          </p:cNvSpPr>
          <p:nvPr>
            <p:ph type="title"/>
          </p:nvPr>
        </p:nvSpPr>
        <p:spPr>
          <a:xfrm>
            <a:off x="628650" y="89080"/>
            <a:ext cx="7886700" cy="739055"/>
          </a:xfrm>
        </p:spPr>
        <p:txBody>
          <a:bodyPr>
            <a:normAutofit/>
          </a:bodyPr>
          <a:lstStyle/>
          <a:p>
            <a:r>
              <a:rPr kumimoji="1" lang="ja-JP" altLang="en-US"/>
              <a:t>課題を解決するための商品</a:t>
            </a:r>
            <a:r>
              <a:rPr kumimoji="1" lang="en-US" altLang="ja-JP" dirty="0"/>
              <a:t>/</a:t>
            </a:r>
            <a:r>
              <a:rPr kumimoji="1" lang="ja-JP" altLang="en-US"/>
              <a:t>サービスの概要</a:t>
            </a:r>
          </a:p>
        </p:txBody>
      </p:sp>
      <p:sp>
        <p:nvSpPr>
          <p:cNvPr id="3" name="日付プレースホルダー 2">
            <a:extLst>
              <a:ext uri="{FF2B5EF4-FFF2-40B4-BE49-F238E27FC236}">
                <a16:creationId xmlns:a16="http://schemas.microsoft.com/office/drawing/2014/main" id="{D5C9065D-F622-7444-A79F-AC968B60EA1C}"/>
              </a:ext>
            </a:extLst>
          </p:cNvPr>
          <p:cNvSpPr>
            <a:spLocks noGrp="1"/>
          </p:cNvSpPr>
          <p:nvPr>
            <p:ph type="dt" sz="half" idx="10"/>
          </p:nvPr>
        </p:nvSpPr>
        <p:spPr/>
        <p:txBody>
          <a:bodyPr/>
          <a:lstStyle/>
          <a:p>
            <a:fld id="{E05AA0DE-D7CE-8648-B166-20522971A7E0}" type="datetime1">
              <a:rPr lang="ja-JP" altLang="en-US" smtClean="0"/>
              <a:pPr/>
              <a:t>2024/4/18</a:t>
            </a:fld>
            <a:endParaRPr lang="ja-JP" altLang="en-US"/>
          </a:p>
        </p:txBody>
      </p:sp>
      <p:sp>
        <p:nvSpPr>
          <p:cNvPr id="4" name="フッター プレースホルダー 3">
            <a:extLst>
              <a:ext uri="{FF2B5EF4-FFF2-40B4-BE49-F238E27FC236}">
                <a16:creationId xmlns:a16="http://schemas.microsoft.com/office/drawing/2014/main" id="{6549B0B2-C7EC-D74E-A78C-0238C2BFD869}"/>
              </a:ext>
            </a:extLst>
          </p:cNvPr>
          <p:cNvSpPr>
            <a:spLocks noGrp="1"/>
          </p:cNvSpPr>
          <p:nvPr>
            <p:ph type="ftr" sz="quarter" idx="11"/>
          </p:nvPr>
        </p:nvSpPr>
        <p:spPr/>
        <p:txBody>
          <a:bodyPr/>
          <a:lstStyle/>
          <a:p>
            <a:r>
              <a:rPr lang="en-US" altLang="ja-JP" dirty="0"/>
              <a:t>KSAP2024</a:t>
            </a:r>
            <a:r>
              <a:rPr lang="ja-JP" altLang="en-US" dirty="0"/>
              <a:t>事業情報</a:t>
            </a:r>
          </a:p>
        </p:txBody>
      </p:sp>
      <p:sp>
        <p:nvSpPr>
          <p:cNvPr id="5" name="スライド番号プレースホルダー 4">
            <a:extLst>
              <a:ext uri="{FF2B5EF4-FFF2-40B4-BE49-F238E27FC236}">
                <a16:creationId xmlns:a16="http://schemas.microsoft.com/office/drawing/2014/main" id="{CC9C09D0-AF41-BD4B-BE4A-3EA59E97853F}"/>
              </a:ext>
            </a:extLst>
          </p:cNvPr>
          <p:cNvSpPr>
            <a:spLocks noGrp="1"/>
          </p:cNvSpPr>
          <p:nvPr>
            <p:ph type="sldNum" sz="quarter" idx="12"/>
          </p:nvPr>
        </p:nvSpPr>
        <p:spPr/>
        <p:txBody>
          <a:bodyPr/>
          <a:lstStyle/>
          <a:p>
            <a:fld id="{AF3FEDC8-09E6-834F-A706-083383C175EB}" type="slidenum">
              <a:rPr lang="ja-JP" altLang="en-US" smtClean="0"/>
              <a:pPr/>
              <a:t>14</a:t>
            </a:fld>
            <a:endParaRPr lang="ja-JP" altLang="en-US"/>
          </a:p>
        </p:txBody>
      </p:sp>
      <p:pic>
        <p:nvPicPr>
          <p:cNvPr id="25" name="図 24" descr="52602874_394524661339086_8470160332210307072_n.jpg">
            <a:extLst>
              <a:ext uri="{FF2B5EF4-FFF2-40B4-BE49-F238E27FC236}">
                <a16:creationId xmlns:a16="http://schemas.microsoft.com/office/drawing/2014/main" id="{4301A324-C691-EA66-2A55-B6FBE9366E6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460058" y="1299792"/>
            <a:ext cx="3634722" cy="5143500"/>
          </a:xfrm>
          <a:prstGeom prst="rect">
            <a:avLst/>
          </a:prstGeom>
        </p:spPr>
      </p:pic>
      <p:sp>
        <p:nvSpPr>
          <p:cNvPr id="26" name="正方形/長方形 25">
            <a:extLst>
              <a:ext uri="{FF2B5EF4-FFF2-40B4-BE49-F238E27FC236}">
                <a16:creationId xmlns:a16="http://schemas.microsoft.com/office/drawing/2014/main" id="{18E650E2-D175-0F76-22DA-D915B7C3914E}"/>
              </a:ext>
            </a:extLst>
          </p:cNvPr>
          <p:cNvSpPr/>
          <p:nvPr/>
        </p:nvSpPr>
        <p:spPr>
          <a:xfrm>
            <a:off x="1057950" y="2169743"/>
            <a:ext cx="3942000" cy="825867"/>
          </a:xfrm>
          <a:prstGeom prst="rect">
            <a:avLst/>
          </a:prstGeom>
        </p:spPr>
        <p:txBody>
          <a:bodyPr wrap="square" lIns="54000" rIns="54000">
            <a:spAutoFit/>
          </a:bodyPr>
          <a:lstStyle/>
          <a:p>
            <a:pPr algn="just" defTabSz="685817">
              <a:spcBef>
                <a:spcPts val="450"/>
              </a:spcBef>
            </a:pPr>
            <a:r>
              <a:rPr lang="ja-JP" altLang="en-US" sz="1200" dirty="0">
                <a:latin typeface="Tw Cen MT"/>
                <a:ea typeface="游明朝 Demibold" panose="02020600000000000000" pitchFamily="18" charset="-128"/>
              </a:rPr>
              <a:t>開放的な空間とアクティビティでアイスブレイク</a:t>
            </a:r>
            <a:endParaRPr lang="en-US" altLang="ja-JP" sz="1200" dirty="0">
              <a:latin typeface="Tw Cen MT"/>
              <a:ea typeface="游明朝 Demibold" panose="02020600000000000000" pitchFamily="18" charset="-128"/>
            </a:endParaRPr>
          </a:p>
          <a:p>
            <a:pPr algn="just" defTabSz="685817">
              <a:spcBef>
                <a:spcPts val="450"/>
              </a:spcBef>
            </a:pPr>
            <a:r>
              <a:rPr lang="ja-JP" altLang="en-US" sz="1050" dirty="0">
                <a:latin typeface="Yu Gothic UI Light"/>
                <a:ea typeface="Yu Gothic UI Light"/>
              </a:rPr>
              <a:t>自然の中の開放的な空間は、会場に到着した瞬間にオープンな気分にない、自然とリラックスして和やかな関係性が出来上がります。また、一息ついて緊張をほぐす、体を使ったアウトドアアクティビティを用意しております。　　　　　　　　　　　　　　　　　　　　　　　</a:t>
            </a:r>
            <a:endParaRPr lang="en-US" altLang="ja-JP" sz="1050" dirty="0">
              <a:latin typeface="Yu Gothic UI Light"/>
              <a:ea typeface="Yu Gothic UI Light"/>
            </a:endParaRPr>
          </a:p>
        </p:txBody>
      </p:sp>
      <p:sp>
        <p:nvSpPr>
          <p:cNvPr id="27" name="正方形/長方形 26">
            <a:extLst>
              <a:ext uri="{FF2B5EF4-FFF2-40B4-BE49-F238E27FC236}">
                <a16:creationId xmlns:a16="http://schemas.microsoft.com/office/drawing/2014/main" id="{12799908-14D6-89EB-9A7A-0A220598C66E}"/>
              </a:ext>
            </a:extLst>
          </p:cNvPr>
          <p:cNvSpPr/>
          <p:nvPr/>
        </p:nvSpPr>
        <p:spPr>
          <a:xfrm>
            <a:off x="1057950" y="4437920"/>
            <a:ext cx="3942000" cy="825867"/>
          </a:xfrm>
          <a:prstGeom prst="rect">
            <a:avLst/>
          </a:prstGeom>
        </p:spPr>
        <p:txBody>
          <a:bodyPr wrap="square" lIns="54000" rIns="54000">
            <a:spAutoFit/>
          </a:bodyPr>
          <a:lstStyle/>
          <a:p>
            <a:pPr algn="just" defTabSz="685817">
              <a:spcBef>
                <a:spcPts val="450"/>
              </a:spcBef>
            </a:pPr>
            <a:r>
              <a:rPr lang="ja-JP" altLang="en-US" sz="1200" dirty="0">
                <a:latin typeface="Tw Cen MT"/>
                <a:ea typeface="游明朝 Demibold" panose="02020600000000000000" pitchFamily="18" charset="-128"/>
              </a:rPr>
              <a:t>懇親会を兼ねたアウトドアバーベキュー</a:t>
            </a:r>
            <a:endParaRPr lang="en-US" altLang="ja-JP" sz="1200" dirty="0">
              <a:latin typeface="Tw Cen MT"/>
              <a:ea typeface="游明朝 Demibold" panose="02020600000000000000" pitchFamily="18" charset="-128"/>
            </a:endParaRPr>
          </a:p>
          <a:p>
            <a:pPr algn="just" defTabSz="685817">
              <a:spcBef>
                <a:spcPts val="450"/>
              </a:spcBef>
            </a:pPr>
            <a:r>
              <a:rPr lang="en-US" altLang="ja-JP" sz="1050" dirty="0">
                <a:latin typeface="Yu Gothic UI Light"/>
                <a:ea typeface="Yu Gothic UI Light"/>
              </a:rPr>
              <a:t>BBQ</a:t>
            </a:r>
            <a:r>
              <a:rPr lang="ja-JP" altLang="en-US" sz="1050" dirty="0">
                <a:latin typeface="Yu Gothic UI Light"/>
                <a:ea typeface="Yu Gothic UI Light"/>
              </a:rPr>
              <a:t>をお楽しみいただきながら火を囲み、チームメンバーとの交流を深める絶好の機会を提供します。懇親会を兼ねられるので、ミーティング後に別途懇親会などの場所を確保する必要がありません。</a:t>
            </a:r>
            <a:endParaRPr lang="ja-JP" altLang="en-US" sz="1050" dirty="0">
              <a:solidFill>
                <a:prstClr val="black"/>
              </a:solidFill>
              <a:latin typeface="Yu Gothic UI Light"/>
              <a:ea typeface="Yu Gothic UI Light"/>
            </a:endParaRPr>
          </a:p>
        </p:txBody>
      </p:sp>
      <p:sp>
        <p:nvSpPr>
          <p:cNvPr id="28" name="フリーフォーム: 図形 29">
            <a:extLst>
              <a:ext uri="{FF2B5EF4-FFF2-40B4-BE49-F238E27FC236}">
                <a16:creationId xmlns:a16="http://schemas.microsoft.com/office/drawing/2014/main" id="{98EEEC57-967E-92B3-797D-089B1BD5057E}"/>
              </a:ext>
            </a:extLst>
          </p:cNvPr>
          <p:cNvSpPr>
            <a:spLocks noChangeAspect="1"/>
          </p:cNvSpPr>
          <p:nvPr/>
        </p:nvSpPr>
        <p:spPr>
          <a:xfrm>
            <a:off x="458952" y="2229684"/>
            <a:ext cx="470006" cy="587018"/>
          </a:xfrm>
          <a:custGeom>
            <a:avLst/>
            <a:gdLst>
              <a:gd name="connsiteX0" fmla="*/ 2042804 w 3814710"/>
              <a:gd name="connsiteY0" fmla="*/ 3444447 h 4764419"/>
              <a:gd name="connsiteX1" fmla="*/ 2084714 w 3814710"/>
              <a:gd name="connsiteY1" fmla="*/ 3510118 h 4764419"/>
              <a:gd name="connsiteX2" fmla="*/ 1864686 w 3814710"/>
              <a:gd name="connsiteY2" fmla="*/ 3658972 h 4764419"/>
              <a:gd name="connsiteX3" fmla="*/ 1427489 w 3814710"/>
              <a:gd name="connsiteY3" fmla="*/ 3714792 h 4764419"/>
              <a:gd name="connsiteX4" fmla="*/ 990291 w 3814710"/>
              <a:gd name="connsiteY4" fmla="*/ 3658972 h 4764419"/>
              <a:gd name="connsiteX5" fmla="*/ 770264 w 3814710"/>
              <a:gd name="connsiteY5" fmla="*/ 3510118 h 4764419"/>
              <a:gd name="connsiteX6" fmla="*/ 797886 w 3814710"/>
              <a:gd name="connsiteY6" fmla="*/ 3457033 h 4764419"/>
              <a:gd name="connsiteX7" fmla="*/ 1032201 w 3814710"/>
              <a:gd name="connsiteY7" fmla="*/ 3599868 h 4764419"/>
              <a:gd name="connsiteX8" fmla="*/ 1418916 w 3814710"/>
              <a:gd name="connsiteY8" fmla="*/ 3635987 h 4764419"/>
              <a:gd name="connsiteX9" fmla="*/ 1420821 w 3814710"/>
              <a:gd name="connsiteY9" fmla="*/ 3635987 h 4764419"/>
              <a:gd name="connsiteX10" fmla="*/ 1807536 w 3814710"/>
              <a:gd name="connsiteY10" fmla="*/ 3599868 h 4764419"/>
              <a:gd name="connsiteX11" fmla="*/ 2042804 w 3814710"/>
              <a:gd name="connsiteY11" fmla="*/ 3444447 h 4764419"/>
              <a:gd name="connsiteX12" fmla="*/ 1249640 w 3814710"/>
              <a:gd name="connsiteY12" fmla="*/ 3030854 h 4764419"/>
              <a:gd name="connsiteX13" fmla="*/ 1249640 w 3814710"/>
              <a:gd name="connsiteY13" fmla="*/ 3288029 h 4764419"/>
              <a:gd name="connsiteX14" fmla="*/ 1340127 w 3814710"/>
              <a:gd name="connsiteY14" fmla="*/ 3288029 h 4764419"/>
              <a:gd name="connsiteX15" fmla="*/ 1340127 w 3814710"/>
              <a:gd name="connsiteY15" fmla="*/ 3030854 h 4764419"/>
              <a:gd name="connsiteX16" fmla="*/ 2043756 w 3814710"/>
              <a:gd name="connsiteY16" fmla="*/ 2956165 h 4764419"/>
              <a:gd name="connsiteX17" fmla="*/ 2488573 w 3814710"/>
              <a:gd name="connsiteY17" fmla="*/ 3385886 h 4764419"/>
              <a:gd name="connsiteX18" fmla="*/ 2488573 w 3814710"/>
              <a:gd name="connsiteY18" fmla="*/ 3655398 h 4764419"/>
              <a:gd name="connsiteX19" fmla="*/ 2695266 w 3814710"/>
              <a:gd name="connsiteY19" fmla="*/ 4243831 h 4764419"/>
              <a:gd name="connsiteX20" fmla="*/ 2830521 w 3814710"/>
              <a:gd name="connsiteY20" fmla="*/ 4374844 h 4764419"/>
              <a:gd name="connsiteX21" fmla="*/ 2836236 w 3814710"/>
              <a:gd name="connsiteY21" fmla="*/ 4379335 h 4764419"/>
              <a:gd name="connsiteX22" fmla="*/ 2834331 w 3814710"/>
              <a:gd name="connsiteY22" fmla="*/ 4379335 h 4764419"/>
              <a:gd name="connsiteX23" fmla="*/ 2790516 w 3814710"/>
              <a:gd name="connsiteY23" fmla="*/ 4441473 h 4764419"/>
              <a:gd name="connsiteX24" fmla="*/ 2365701 w 3814710"/>
              <a:gd name="connsiteY24" fmla="*/ 4408532 h 4764419"/>
              <a:gd name="connsiteX25" fmla="*/ 2190441 w 3814710"/>
              <a:gd name="connsiteY25" fmla="*/ 4479654 h 4764419"/>
              <a:gd name="connsiteX26" fmla="*/ 2018991 w 3814710"/>
              <a:gd name="connsiteY26" fmla="*/ 4716973 h 4764419"/>
              <a:gd name="connsiteX27" fmla="*/ 1858018 w 3814710"/>
              <a:gd name="connsiteY27" fmla="*/ 4752908 h 4764419"/>
              <a:gd name="connsiteX28" fmla="*/ 1648468 w 3814710"/>
              <a:gd name="connsiteY28" fmla="*/ 4661573 h 4764419"/>
              <a:gd name="connsiteX29" fmla="*/ 1206508 w 3814710"/>
              <a:gd name="connsiteY29" fmla="*/ 4661573 h 4764419"/>
              <a:gd name="connsiteX30" fmla="*/ 996958 w 3814710"/>
              <a:gd name="connsiteY30" fmla="*/ 4752908 h 4764419"/>
              <a:gd name="connsiteX31" fmla="*/ 835986 w 3814710"/>
              <a:gd name="connsiteY31" fmla="*/ 4716973 h 4764419"/>
              <a:gd name="connsiteX32" fmla="*/ 664536 w 3814710"/>
              <a:gd name="connsiteY32" fmla="*/ 4479654 h 4764419"/>
              <a:gd name="connsiteX33" fmla="*/ 489276 w 3814710"/>
              <a:gd name="connsiteY33" fmla="*/ 4408532 h 4764419"/>
              <a:gd name="connsiteX34" fmla="*/ 64461 w 3814710"/>
              <a:gd name="connsiteY34" fmla="*/ 4441473 h 4764419"/>
              <a:gd name="connsiteX35" fmla="*/ 20646 w 3814710"/>
              <a:gd name="connsiteY35" fmla="*/ 4379335 h 4764419"/>
              <a:gd name="connsiteX36" fmla="*/ 20646 w 3814710"/>
              <a:gd name="connsiteY36" fmla="*/ 4378587 h 4764419"/>
              <a:gd name="connsiteX37" fmla="*/ 26361 w 3814710"/>
              <a:gd name="connsiteY37" fmla="*/ 4374095 h 4764419"/>
              <a:gd name="connsiteX38" fmla="*/ 161616 w 3814710"/>
              <a:gd name="connsiteY38" fmla="*/ 4244579 h 4764419"/>
              <a:gd name="connsiteX39" fmla="*/ 368308 w 3814710"/>
              <a:gd name="connsiteY39" fmla="*/ 3656146 h 4764419"/>
              <a:gd name="connsiteX40" fmla="*/ 368308 w 3814710"/>
              <a:gd name="connsiteY40" fmla="*/ 3386634 h 4764419"/>
              <a:gd name="connsiteX41" fmla="*/ 796933 w 3814710"/>
              <a:gd name="connsiteY41" fmla="*/ 2962902 h 4764419"/>
              <a:gd name="connsiteX42" fmla="*/ 796933 w 3814710"/>
              <a:gd name="connsiteY42" fmla="*/ 3120117 h 4764419"/>
              <a:gd name="connsiteX43" fmla="*/ 785503 w 3814710"/>
              <a:gd name="connsiteY43" fmla="*/ 3125358 h 4764419"/>
              <a:gd name="connsiteX44" fmla="*/ 544521 w 3814710"/>
              <a:gd name="connsiteY44" fmla="*/ 3386634 h 4764419"/>
              <a:gd name="connsiteX45" fmla="*/ 785503 w 3814710"/>
              <a:gd name="connsiteY45" fmla="*/ 3647911 h 4764419"/>
              <a:gd name="connsiteX46" fmla="*/ 942666 w 3814710"/>
              <a:gd name="connsiteY46" fmla="*/ 3708551 h 4764419"/>
              <a:gd name="connsiteX47" fmla="*/ 1059823 w 3814710"/>
              <a:gd name="connsiteY47" fmla="*/ 4153245 h 4764419"/>
              <a:gd name="connsiteX48" fmla="*/ 1156026 w 3814710"/>
              <a:gd name="connsiteY48" fmla="*/ 3757213 h 4764419"/>
              <a:gd name="connsiteX49" fmla="*/ 1428441 w 3814710"/>
              <a:gd name="connsiteY49" fmla="*/ 3782667 h 4764419"/>
              <a:gd name="connsiteX50" fmla="*/ 1700856 w 3814710"/>
              <a:gd name="connsiteY50" fmla="*/ 3757213 h 4764419"/>
              <a:gd name="connsiteX51" fmla="*/ 1797058 w 3814710"/>
              <a:gd name="connsiteY51" fmla="*/ 4153245 h 4764419"/>
              <a:gd name="connsiteX52" fmla="*/ 1914216 w 3814710"/>
              <a:gd name="connsiteY52" fmla="*/ 3707803 h 4764419"/>
              <a:gd name="connsiteX53" fmla="*/ 2071378 w 3814710"/>
              <a:gd name="connsiteY53" fmla="*/ 3647162 h 4764419"/>
              <a:gd name="connsiteX54" fmla="*/ 2312361 w 3814710"/>
              <a:gd name="connsiteY54" fmla="*/ 3385886 h 4764419"/>
              <a:gd name="connsiteX55" fmla="*/ 2071378 w 3814710"/>
              <a:gd name="connsiteY55" fmla="*/ 3124609 h 4764419"/>
              <a:gd name="connsiteX56" fmla="*/ 2043756 w 3814710"/>
              <a:gd name="connsiteY56" fmla="*/ 3111882 h 4764419"/>
              <a:gd name="connsiteX57" fmla="*/ 1563012 w 3814710"/>
              <a:gd name="connsiteY57" fmla="*/ 2691764 h 4764419"/>
              <a:gd name="connsiteX58" fmla="*/ 1563012 w 3814710"/>
              <a:gd name="connsiteY58" fmla="*/ 2953701 h 4764419"/>
              <a:gd name="connsiteX59" fmla="*/ 1653500 w 3814710"/>
              <a:gd name="connsiteY59" fmla="*/ 2953701 h 4764419"/>
              <a:gd name="connsiteX60" fmla="*/ 1653500 w 3814710"/>
              <a:gd name="connsiteY60" fmla="*/ 2691764 h 4764419"/>
              <a:gd name="connsiteX61" fmla="*/ 1157247 w 3814710"/>
              <a:gd name="connsiteY61" fmla="*/ 2346958 h 4764419"/>
              <a:gd name="connsiteX62" fmla="*/ 1157247 w 3814710"/>
              <a:gd name="connsiteY62" fmla="*/ 2645091 h 4764419"/>
              <a:gd name="connsiteX63" fmla="*/ 1247735 w 3814710"/>
              <a:gd name="connsiteY63" fmla="*/ 2645091 h 4764419"/>
              <a:gd name="connsiteX64" fmla="*/ 1247735 w 3814710"/>
              <a:gd name="connsiteY64" fmla="*/ 2346958 h 4764419"/>
              <a:gd name="connsiteX65" fmla="*/ 1962505 w 3814710"/>
              <a:gd name="connsiteY65" fmla="*/ 1568056 h 4764419"/>
              <a:gd name="connsiteX66" fmla="*/ 1469401 w 3814710"/>
              <a:gd name="connsiteY66" fmla="*/ 1796731 h 4764419"/>
              <a:gd name="connsiteX67" fmla="*/ 1363560 w 3814710"/>
              <a:gd name="connsiteY67" fmla="*/ 1825440 h 4764419"/>
              <a:gd name="connsiteX68" fmla="*/ 1376386 w 3814710"/>
              <a:gd name="connsiteY68" fmla="*/ 1922148 h 4764419"/>
              <a:gd name="connsiteX69" fmla="*/ 1391423 w 3814710"/>
              <a:gd name="connsiteY69" fmla="*/ 2064683 h 4764419"/>
              <a:gd name="connsiteX70" fmla="*/ 1684064 w 3814710"/>
              <a:gd name="connsiteY70" fmla="*/ 1981499 h 4764419"/>
              <a:gd name="connsiteX71" fmla="*/ 1850487 w 3814710"/>
              <a:gd name="connsiteY71" fmla="*/ 1910112 h 4764419"/>
              <a:gd name="connsiteX72" fmla="*/ 2117130 w 3814710"/>
              <a:gd name="connsiteY72" fmla="*/ 1752634 h 4764419"/>
              <a:gd name="connsiteX73" fmla="*/ 1962505 w 3814710"/>
              <a:gd name="connsiteY73" fmla="*/ 1568056 h 4764419"/>
              <a:gd name="connsiteX74" fmla="*/ 3734263 w 3814710"/>
              <a:gd name="connsiteY74" fmla="*/ 2661 h 4764419"/>
              <a:gd name="connsiteX75" fmla="*/ 3754886 w 3814710"/>
              <a:gd name="connsiteY75" fmla="*/ 22800 h 4764419"/>
              <a:gd name="connsiteX76" fmla="*/ 3811354 w 3814710"/>
              <a:gd name="connsiteY76" fmla="*/ 152484 h 4764419"/>
              <a:gd name="connsiteX77" fmla="*/ 3791506 w 3814710"/>
              <a:gd name="connsiteY77" fmla="*/ 202304 h 4764419"/>
              <a:gd name="connsiteX78" fmla="*/ 1760351 w 3814710"/>
              <a:gd name="connsiteY78" fmla="*/ 1079690 h 4764419"/>
              <a:gd name="connsiteX79" fmla="*/ 2302422 w 3814710"/>
              <a:gd name="connsiteY79" fmla="*/ 1768636 h 4764419"/>
              <a:gd name="connsiteX80" fmla="*/ 1961925 w 3814710"/>
              <a:gd name="connsiteY80" fmla="*/ 1994062 h 4764419"/>
              <a:gd name="connsiteX81" fmla="*/ 1832041 w 3814710"/>
              <a:gd name="connsiteY81" fmla="*/ 2056242 h 4764419"/>
              <a:gd name="connsiteX82" fmla="*/ 1758564 w 3814710"/>
              <a:gd name="connsiteY82" fmla="*/ 2086081 h 4764419"/>
              <a:gd name="connsiteX83" fmla="*/ 1759034 w 3814710"/>
              <a:gd name="connsiteY83" fmla="*/ 2086646 h 4764419"/>
              <a:gd name="connsiteX84" fmla="*/ 1590725 w 3814710"/>
              <a:gd name="connsiteY84" fmla="*/ 2143146 h 4764419"/>
              <a:gd name="connsiteX85" fmla="*/ 1440860 w 3814710"/>
              <a:gd name="connsiteY85" fmla="*/ 2180779 h 4764419"/>
              <a:gd name="connsiteX86" fmla="*/ 1371276 w 3814710"/>
              <a:gd name="connsiteY86" fmla="*/ 2192747 h 4764419"/>
              <a:gd name="connsiteX87" fmla="*/ 1400135 w 3814710"/>
              <a:gd name="connsiteY87" fmla="*/ 2193606 h 4764419"/>
              <a:gd name="connsiteX88" fmla="*/ 1767290 w 3814710"/>
              <a:gd name="connsiteY88" fmla="*/ 2111291 h 4764419"/>
              <a:gd name="connsiteX89" fmla="*/ 1775068 w 3814710"/>
              <a:gd name="connsiteY89" fmla="*/ 2102004 h 4764419"/>
              <a:gd name="connsiteX90" fmla="*/ 1908770 w 3814710"/>
              <a:gd name="connsiteY90" fmla="*/ 2103277 h 4764419"/>
              <a:gd name="connsiteX91" fmla="*/ 1908770 w 3814710"/>
              <a:gd name="connsiteY91" fmla="*/ 3353751 h 4764419"/>
              <a:gd name="connsiteX92" fmla="*/ 1402040 w 3814710"/>
              <a:gd name="connsiteY92" fmla="*/ 3578541 h 4764419"/>
              <a:gd name="connsiteX93" fmla="*/ 1401087 w 3814710"/>
              <a:gd name="connsiteY93" fmla="*/ 3578541 h 4764419"/>
              <a:gd name="connsiteX94" fmla="*/ 1400135 w 3814710"/>
              <a:gd name="connsiteY94" fmla="*/ 3578541 h 4764419"/>
              <a:gd name="connsiteX95" fmla="*/ 893405 w 3814710"/>
              <a:gd name="connsiteY95" fmla="*/ 3353751 h 4764419"/>
              <a:gd name="connsiteX96" fmla="*/ 893405 w 3814710"/>
              <a:gd name="connsiteY96" fmla="*/ 2098356 h 4764419"/>
              <a:gd name="connsiteX97" fmla="*/ 1229637 w 3814710"/>
              <a:gd name="connsiteY97" fmla="*/ 1884996 h 4764419"/>
              <a:gd name="connsiteX98" fmla="*/ 1248687 w 3814710"/>
              <a:gd name="connsiteY98" fmla="*/ 2013584 h 4764419"/>
              <a:gd name="connsiteX99" fmla="*/ 1023897 w 3814710"/>
              <a:gd name="connsiteY99" fmla="*/ 2098356 h 4764419"/>
              <a:gd name="connsiteX100" fmla="*/ 1263927 w 3814710"/>
              <a:gd name="connsiteY100" fmla="*/ 2185034 h 4764419"/>
              <a:gd name="connsiteX101" fmla="*/ 1278118 w 3814710"/>
              <a:gd name="connsiteY101" fmla="*/ 2186456 h 4764419"/>
              <a:gd name="connsiteX102" fmla="*/ 1270130 w 3814710"/>
              <a:gd name="connsiteY102" fmla="*/ 2071884 h 4764419"/>
              <a:gd name="connsiteX103" fmla="*/ 1253588 w 3814710"/>
              <a:gd name="connsiteY103" fmla="*/ 1917860 h 4764419"/>
              <a:gd name="connsiteX104" fmla="*/ 1235362 w 3814710"/>
              <a:gd name="connsiteY104" fmla="*/ 1784745 h 4764419"/>
              <a:gd name="connsiteX105" fmla="*/ 1150769 w 3814710"/>
              <a:gd name="connsiteY105" fmla="*/ 1341468 h 4764419"/>
              <a:gd name="connsiteX106" fmla="*/ 1031754 w 3814710"/>
              <a:gd name="connsiteY106" fmla="*/ 1392591 h 4764419"/>
              <a:gd name="connsiteX107" fmla="*/ 981934 w 3814710"/>
              <a:gd name="connsiteY107" fmla="*/ 1372742 h 4764419"/>
              <a:gd name="connsiteX108" fmla="*/ 925466 w 3814710"/>
              <a:gd name="connsiteY108" fmla="*/ 1243057 h 4764419"/>
              <a:gd name="connsiteX109" fmla="*/ 945314 w 3814710"/>
              <a:gd name="connsiteY109" fmla="*/ 1193237 h 4764419"/>
              <a:gd name="connsiteX110" fmla="*/ 1091414 w 3814710"/>
              <a:gd name="connsiteY110" fmla="*/ 1130671 h 4764419"/>
              <a:gd name="connsiteX111" fmla="*/ 1056928 w 3814710"/>
              <a:gd name="connsiteY111" fmla="*/ 1026534 h 4764419"/>
              <a:gd name="connsiteX112" fmla="*/ 1593001 w 3814710"/>
              <a:gd name="connsiteY112" fmla="*/ 795546 h 4764419"/>
              <a:gd name="connsiteX113" fmla="*/ 1644921 w 3814710"/>
              <a:gd name="connsiteY113" fmla="*/ 891714 h 4764419"/>
              <a:gd name="connsiteX114" fmla="*/ 3705065 w 3814710"/>
              <a:gd name="connsiteY114" fmla="*/ 2951 h 4764419"/>
              <a:gd name="connsiteX115" fmla="*/ 3734263 w 3814710"/>
              <a:gd name="connsiteY115" fmla="*/ 2661 h 47644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Lst>
            <a:rect l="l" t="t" r="r" b="b"/>
            <a:pathLst>
              <a:path w="3814710" h="4764419">
                <a:moveTo>
                  <a:pt x="2042804" y="3444447"/>
                </a:moveTo>
                <a:cubicBezTo>
                  <a:pt x="2069474" y="3465243"/>
                  <a:pt x="2084714" y="3487680"/>
                  <a:pt x="2084714" y="3510118"/>
                </a:cubicBezTo>
                <a:cubicBezTo>
                  <a:pt x="2084714" y="3565938"/>
                  <a:pt x="1990416" y="3619022"/>
                  <a:pt x="1864686" y="3658972"/>
                </a:cubicBezTo>
                <a:cubicBezTo>
                  <a:pt x="1749434" y="3696186"/>
                  <a:pt x="1598939" y="3714792"/>
                  <a:pt x="1427489" y="3714792"/>
                </a:cubicBezTo>
                <a:cubicBezTo>
                  <a:pt x="1256039" y="3714792"/>
                  <a:pt x="1106496" y="3696186"/>
                  <a:pt x="990291" y="3658972"/>
                </a:cubicBezTo>
                <a:cubicBezTo>
                  <a:pt x="864561" y="3619022"/>
                  <a:pt x="770264" y="3566485"/>
                  <a:pt x="770264" y="3510118"/>
                </a:cubicBezTo>
                <a:cubicBezTo>
                  <a:pt x="770264" y="3492058"/>
                  <a:pt x="780741" y="3473999"/>
                  <a:pt x="797886" y="3457033"/>
                </a:cubicBezTo>
                <a:cubicBezTo>
                  <a:pt x="806459" y="3499173"/>
                  <a:pt x="854084" y="3560466"/>
                  <a:pt x="1032201" y="3599868"/>
                </a:cubicBezTo>
                <a:cubicBezTo>
                  <a:pt x="1136976" y="3623400"/>
                  <a:pt x="1274136" y="3635987"/>
                  <a:pt x="1418916" y="3635987"/>
                </a:cubicBezTo>
                <a:lnTo>
                  <a:pt x="1420821" y="3635987"/>
                </a:lnTo>
                <a:cubicBezTo>
                  <a:pt x="1565601" y="3635440"/>
                  <a:pt x="1702761" y="3622853"/>
                  <a:pt x="1807536" y="3599868"/>
                </a:cubicBezTo>
                <a:cubicBezTo>
                  <a:pt x="2004704" y="3556087"/>
                  <a:pt x="2040899" y="3485491"/>
                  <a:pt x="2042804" y="3444447"/>
                </a:cubicBezTo>
                <a:close/>
                <a:moveTo>
                  <a:pt x="1249640" y="3030854"/>
                </a:moveTo>
                <a:lnTo>
                  <a:pt x="1249640" y="3288029"/>
                </a:lnTo>
                <a:lnTo>
                  <a:pt x="1340127" y="3288029"/>
                </a:lnTo>
                <a:lnTo>
                  <a:pt x="1340127" y="3030854"/>
                </a:lnTo>
                <a:close/>
                <a:moveTo>
                  <a:pt x="2043756" y="2956165"/>
                </a:moveTo>
                <a:cubicBezTo>
                  <a:pt x="2313313" y="3054237"/>
                  <a:pt x="2488573" y="3209954"/>
                  <a:pt x="2488573" y="3385886"/>
                </a:cubicBezTo>
                <a:lnTo>
                  <a:pt x="2488573" y="3655398"/>
                </a:lnTo>
                <a:cubicBezTo>
                  <a:pt x="2503813" y="3832826"/>
                  <a:pt x="2553343" y="4064157"/>
                  <a:pt x="2695266" y="4243831"/>
                </a:cubicBezTo>
                <a:lnTo>
                  <a:pt x="2830521" y="4374844"/>
                </a:lnTo>
                <a:cubicBezTo>
                  <a:pt x="2832426" y="4375592"/>
                  <a:pt x="2834331" y="4377837"/>
                  <a:pt x="2836236" y="4379335"/>
                </a:cubicBezTo>
                <a:cubicBezTo>
                  <a:pt x="2850523" y="4389068"/>
                  <a:pt x="2848618" y="4388318"/>
                  <a:pt x="2834331" y="4379335"/>
                </a:cubicBezTo>
                <a:cubicBezTo>
                  <a:pt x="2874336" y="4418264"/>
                  <a:pt x="2854333" y="4446713"/>
                  <a:pt x="2790516" y="4441473"/>
                </a:cubicBezTo>
                <a:lnTo>
                  <a:pt x="2365701" y="4408532"/>
                </a:lnTo>
                <a:cubicBezTo>
                  <a:pt x="2301883" y="4403291"/>
                  <a:pt x="2222826" y="4435483"/>
                  <a:pt x="2190441" y="4479654"/>
                </a:cubicBezTo>
                <a:lnTo>
                  <a:pt x="2018991" y="4716973"/>
                </a:lnTo>
                <a:cubicBezTo>
                  <a:pt x="1987558" y="4761143"/>
                  <a:pt x="1915168" y="4777614"/>
                  <a:pt x="1858018" y="4752908"/>
                </a:cubicBezTo>
                <a:lnTo>
                  <a:pt x="1648468" y="4661573"/>
                </a:lnTo>
                <a:cubicBezTo>
                  <a:pt x="1510356" y="4601682"/>
                  <a:pt x="1343668" y="4601682"/>
                  <a:pt x="1206508" y="4661573"/>
                </a:cubicBezTo>
                <a:lnTo>
                  <a:pt x="996958" y="4752908"/>
                </a:lnTo>
                <a:cubicBezTo>
                  <a:pt x="940761" y="4776864"/>
                  <a:pt x="868371" y="4761143"/>
                  <a:pt x="835986" y="4716973"/>
                </a:cubicBezTo>
                <a:lnTo>
                  <a:pt x="664536" y="4479654"/>
                </a:lnTo>
                <a:cubicBezTo>
                  <a:pt x="633103" y="4435483"/>
                  <a:pt x="554046" y="4403291"/>
                  <a:pt x="489276" y="4408532"/>
                </a:cubicBezTo>
                <a:lnTo>
                  <a:pt x="64461" y="4441473"/>
                </a:lnTo>
                <a:cubicBezTo>
                  <a:pt x="643" y="4445964"/>
                  <a:pt x="-19359" y="4418264"/>
                  <a:pt x="20646" y="4379335"/>
                </a:cubicBezTo>
                <a:cubicBezTo>
                  <a:pt x="8263" y="4387570"/>
                  <a:pt x="6358" y="4389068"/>
                  <a:pt x="20646" y="4378587"/>
                </a:cubicBezTo>
                <a:cubicBezTo>
                  <a:pt x="22551" y="4377837"/>
                  <a:pt x="24456" y="4375592"/>
                  <a:pt x="26361" y="4374095"/>
                </a:cubicBezTo>
                <a:lnTo>
                  <a:pt x="161616" y="4244579"/>
                </a:lnTo>
                <a:cubicBezTo>
                  <a:pt x="303538" y="4064157"/>
                  <a:pt x="353068" y="3832826"/>
                  <a:pt x="368308" y="3656146"/>
                </a:cubicBezTo>
                <a:lnTo>
                  <a:pt x="368308" y="3386634"/>
                </a:lnTo>
                <a:cubicBezTo>
                  <a:pt x="368308" y="3214446"/>
                  <a:pt x="535948" y="3060975"/>
                  <a:pt x="796933" y="2962902"/>
                </a:cubicBezTo>
                <a:lnTo>
                  <a:pt x="796933" y="3120117"/>
                </a:lnTo>
                <a:cubicBezTo>
                  <a:pt x="793123" y="3121614"/>
                  <a:pt x="789313" y="3123861"/>
                  <a:pt x="785503" y="3125358"/>
                </a:cubicBezTo>
                <a:cubicBezTo>
                  <a:pt x="695016" y="3168779"/>
                  <a:pt x="544521" y="3260862"/>
                  <a:pt x="544521" y="3386634"/>
                </a:cubicBezTo>
                <a:cubicBezTo>
                  <a:pt x="544521" y="3512406"/>
                  <a:pt x="695968" y="3604490"/>
                  <a:pt x="785503" y="3647911"/>
                </a:cubicBezTo>
                <a:cubicBezTo>
                  <a:pt x="833128" y="3670370"/>
                  <a:pt x="886468" y="3691332"/>
                  <a:pt x="942666" y="3708551"/>
                </a:cubicBezTo>
                <a:lnTo>
                  <a:pt x="1059823" y="4153245"/>
                </a:lnTo>
                <a:lnTo>
                  <a:pt x="1156026" y="3757213"/>
                </a:lnTo>
                <a:cubicBezTo>
                  <a:pt x="1242703" y="3772186"/>
                  <a:pt x="1335096" y="3780421"/>
                  <a:pt x="1428441" y="3782667"/>
                </a:cubicBezTo>
                <a:cubicBezTo>
                  <a:pt x="1521786" y="3780421"/>
                  <a:pt x="1613226" y="3771437"/>
                  <a:pt x="1700856" y="3757213"/>
                </a:cubicBezTo>
                <a:lnTo>
                  <a:pt x="1797058" y="4153245"/>
                </a:lnTo>
                <a:lnTo>
                  <a:pt x="1914216" y="3707803"/>
                </a:lnTo>
                <a:cubicBezTo>
                  <a:pt x="1971366" y="3690583"/>
                  <a:pt x="2023753" y="3670370"/>
                  <a:pt x="2071378" y="3647162"/>
                </a:cubicBezTo>
                <a:cubicBezTo>
                  <a:pt x="2161866" y="3603741"/>
                  <a:pt x="2312361" y="3511658"/>
                  <a:pt x="2312361" y="3385886"/>
                </a:cubicBezTo>
                <a:cubicBezTo>
                  <a:pt x="2312361" y="3260114"/>
                  <a:pt x="2160913" y="3168030"/>
                  <a:pt x="2071378" y="3124609"/>
                </a:cubicBezTo>
                <a:cubicBezTo>
                  <a:pt x="2061853" y="3120117"/>
                  <a:pt x="2053281" y="3116374"/>
                  <a:pt x="2043756" y="3111882"/>
                </a:cubicBezTo>
                <a:close/>
                <a:moveTo>
                  <a:pt x="1563012" y="2691764"/>
                </a:moveTo>
                <a:lnTo>
                  <a:pt x="1563012" y="2953701"/>
                </a:lnTo>
                <a:lnTo>
                  <a:pt x="1653500" y="2953701"/>
                </a:lnTo>
                <a:lnTo>
                  <a:pt x="1653500" y="2691764"/>
                </a:lnTo>
                <a:close/>
                <a:moveTo>
                  <a:pt x="1157247" y="2346958"/>
                </a:moveTo>
                <a:lnTo>
                  <a:pt x="1157247" y="2645091"/>
                </a:lnTo>
                <a:lnTo>
                  <a:pt x="1247735" y="2645091"/>
                </a:lnTo>
                <a:lnTo>
                  <a:pt x="1247735" y="2346958"/>
                </a:lnTo>
                <a:close/>
                <a:moveTo>
                  <a:pt x="1962505" y="1568056"/>
                </a:moveTo>
                <a:cubicBezTo>
                  <a:pt x="1809364" y="1668499"/>
                  <a:pt x="1645631" y="1744746"/>
                  <a:pt x="1469401" y="1796731"/>
                </a:cubicBezTo>
                <a:cubicBezTo>
                  <a:pt x="1434733" y="1806957"/>
                  <a:pt x="1399114" y="1817150"/>
                  <a:pt x="1363560" y="1825440"/>
                </a:cubicBezTo>
                <a:cubicBezTo>
                  <a:pt x="1368141" y="1858004"/>
                  <a:pt x="1372723" y="1890569"/>
                  <a:pt x="1376386" y="1922148"/>
                </a:cubicBezTo>
                <a:cubicBezTo>
                  <a:pt x="1382273" y="1971914"/>
                  <a:pt x="1387273" y="2019742"/>
                  <a:pt x="1391423" y="2064683"/>
                </a:cubicBezTo>
                <a:cubicBezTo>
                  <a:pt x="1492206" y="2044375"/>
                  <a:pt x="1589446" y="2016318"/>
                  <a:pt x="1684064" y="1981499"/>
                </a:cubicBezTo>
                <a:cubicBezTo>
                  <a:pt x="1741025" y="1960615"/>
                  <a:pt x="1796182" y="1936808"/>
                  <a:pt x="1850487" y="1910112"/>
                </a:cubicBezTo>
                <a:cubicBezTo>
                  <a:pt x="1942582" y="1865674"/>
                  <a:pt x="2032120" y="1812568"/>
                  <a:pt x="2117130" y="1752634"/>
                </a:cubicBezTo>
                <a:cubicBezTo>
                  <a:pt x="2068574" y="1696613"/>
                  <a:pt x="2015456" y="1634714"/>
                  <a:pt x="1962505" y="1568056"/>
                </a:cubicBezTo>
                <a:close/>
                <a:moveTo>
                  <a:pt x="3734263" y="2661"/>
                </a:moveTo>
                <a:cubicBezTo>
                  <a:pt x="3743314" y="6193"/>
                  <a:pt x="3750935" y="13131"/>
                  <a:pt x="3754886" y="22800"/>
                </a:cubicBezTo>
                <a:lnTo>
                  <a:pt x="3811354" y="152484"/>
                </a:lnTo>
                <a:cubicBezTo>
                  <a:pt x="3820209" y="171855"/>
                  <a:pt x="3810843" y="194402"/>
                  <a:pt x="3791506" y="202304"/>
                </a:cubicBezTo>
                <a:lnTo>
                  <a:pt x="1760351" y="1079690"/>
                </a:lnTo>
                <a:cubicBezTo>
                  <a:pt x="1916888" y="1318662"/>
                  <a:pt x="2140469" y="1602863"/>
                  <a:pt x="2302422" y="1768636"/>
                </a:cubicBezTo>
                <a:cubicBezTo>
                  <a:pt x="2194520" y="1856362"/>
                  <a:pt x="2080386" y="1931483"/>
                  <a:pt x="1961925" y="1994062"/>
                </a:cubicBezTo>
                <a:cubicBezTo>
                  <a:pt x="1919209" y="2016398"/>
                  <a:pt x="1875609" y="2036796"/>
                  <a:pt x="1832041" y="2056242"/>
                </a:cubicBezTo>
                <a:cubicBezTo>
                  <a:pt x="1807844" y="2066834"/>
                  <a:pt x="1782729" y="2076441"/>
                  <a:pt x="1758564" y="2086081"/>
                </a:cubicBezTo>
                <a:lnTo>
                  <a:pt x="1759034" y="2086646"/>
                </a:lnTo>
                <a:lnTo>
                  <a:pt x="1590725" y="2143146"/>
                </a:lnTo>
                <a:lnTo>
                  <a:pt x="1440860" y="2180779"/>
                </a:lnTo>
                <a:lnTo>
                  <a:pt x="1371276" y="2192747"/>
                </a:lnTo>
                <a:lnTo>
                  <a:pt x="1400135" y="2193606"/>
                </a:lnTo>
                <a:cubicBezTo>
                  <a:pt x="1607661" y="2193606"/>
                  <a:pt x="1731322" y="2142558"/>
                  <a:pt x="1767290" y="2111291"/>
                </a:cubicBezTo>
                <a:lnTo>
                  <a:pt x="1775068" y="2102004"/>
                </a:lnTo>
                <a:lnTo>
                  <a:pt x="1908770" y="2103277"/>
                </a:lnTo>
                <a:lnTo>
                  <a:pt x="1908770" y="3353751"/>
                </a:lnTo>
                <a:cubicBezTo>
                  <a:pt x="1908770" y="3508056"/>
                  <a:pt x="1645880" y="3578541"/>
                  <a:pt x="1402040" y="3578541"/>
                </a:cubicBezTo>
                <a:cubicBezTo>
                  <a:pt x="1401087" y="3578541"/>
                  <a:pt x="1401087" y="3578541"/>
                  <a:pt x="1401087" y="3578541"/>
                </a:cubicBezTo>
                <a:cubicBezTo>
                  <a:pt x="1400135" y="3578541"/>
                  <a:pt x="1400135" y="3578541"/>
                  <a:pt x="1400135" y="3578541"/>
                </a:cubicBezTo>
                <a:cubicBezTo>
                  <a:pt x="1155342" y="3578541"/>
                  <a:pt x="893405" y="3508056"/>
                  <a:pt x="893405" y="3353751"/>
                </a:cubicBezTo>
                <a:lnTo>
                  <a:pt x="893405" y="2098356"/>
                </a:lnTo>
                <a:cubicBezTo>
                  <a:pt x="893405" y="1980246"/>
                  <a:pt x="1047710" y="1910714"/>
                  <a:pt x="1229637" y="1884996"/>
                </a:cubicBezTo>
                <a:cubicBezTo>
                  <a:pt x="1237257" y="1929764"/>
                  <a:pt x="1243925" y="1972626"/>
                  <a:pt x="1248687" y="2013584"/>
                </a:cubicBezTo>
                <a:cubicBezTo>
                  <a:pt x="1108670" y="2033586"/>
                  <a:pt x="1032470" y="2077401"/>
                  <a:pt x="1023897" y="2098356"/>
                </a:cubicBezTo>
                <a:cubicBezTo>
                  <a:pt x="1032470" y="2120264"/>
                  <a:pt x="1114385" y="2165984"/>
                  <a:pt x="1263927" y="2185034"/>
                </a:cubicBezTo>
                <a:lnTo>
                  <a:pt x="1278118" y="2186456"/>
                </a:lnTo>
                <a:lnTo>
                  <a:pt x="1270130" y="2071884"/>
                </a:lnTo>
                <a:cubicBezTo>
                  <a:pt x="1266114" y="2023136"/>
                  <a:pt x="1260294" y="1971467"/>
                  <a:pt x="1253588" y="1917860"/>
                </a:cubicBezTo>
                <a:cubicBezTo>
                  <a:pt x="1248421" y="1874791"/>
                  <a:pt x="1242368" y="1829785"/>
                  <a:pt x="1235362" y="1784745"/>
                </a:cubicBezTo>
                <a:cubicBezTo>
                  <a:pt x="1212976" y="1634330"/>
                  <a:pt x="1184125" y="1477970"/>
                  <a:pt x="1150769" y="1341468"/>
                </a:cubicBezTo>
                <a:lnTo>
                  <a:pt x="1031754" y="1392591"/>
                </a:lnTo>
                <a:cubicBezTo>
                  <a:pt x="1012417" y="1400493"/>
                  <a:pt x="989836" y="1392080"/>
                  <a:pt x="981934" y="1372742"/>
                </a:cubicBezTo>
                <a:lnTo>
                  <a:pt x="925466" y="1243057"/>
                </a:lnTo>
                <a:cubicBezTo>
                  <a:pt x="917563" y="1223720"/>
                  <a:pt x="925976" y="1201140"/>
                  <a:pt x="945314" y="1193237"/>
                </a:cubicBezTo>
                <a:lnTo>
                  <a:pt x="1091414" y="1130671"/>
                </a:lnTo>
                <a:cubicBezTo>
                  <a:pt x="1079417" y="1092128"/>
                  <a:pt x="1068238" y="1057427"/>
                  <a:pt x="1056928" y="1026534"/>
                </a:cubicBezTo>
                <a:cubicBezTo>
                  <a:pt x="1224447" y="923732"/>
                  <a:pt x="1402526" y="846080"/>
                  <a:pt x="1593001" y="795546"/>
                </a:cubicBezTo>
                <a:cubicBezTo>
                  <a:pt x="1608185" y="824669"/>
                  <a:pt x="1625175" y="856714"/>
                  <a:pt x="1644921" y="891714"/>
                </a:cubicBezTo>
                <a:lnTo>
                  <a:pt x="3705065" y="2951"/>
                </a:lnTo>
                <a:cubicBezTo>
                  <a:pt x="3714734" y="-1000"/>
                  <a:pt x="3725214" y="-872"/>
                  <a:pt x="3734263" y="2661"/>
                </a:cubicBezTo>
                <a:close/>
              </a:path>
            </a:pathLst>
          </a:custGeom>
          <a:solidFill>
            <a:schemeClr val="accent6">
              <a:lumMod val="50000"/>
            </a:schemeClr>
          </a:solidFill>
          <a:ln w="9525" cap="flat">
            <a:noFill/>
            <a:prstDash val="solid"/>
            <a:miter/>
          </a:ln>
        </p:spPr>
        <p:txBody>
          <a:bodyPr rtlCol="0" anchor="ctr"/>
          <a:lstStyle/>
          <a:p>
            <a:pPr defTabSz="685817"/>
            <a:endParaRPr lang="ja-JP" altLang="en-US" sz="1350">
              <a:solidFill>
                <a:prstClr val="black"/>
              </a:solidFill>
              <a:latin typeface="Source Sans Pro ExtraLight"/>
              <a:ea typeface="Yu Gothic UI Light"/>
            </a:endParaRPr>
          </a:p>
        </p:txBody>
      </p:sp>
      <p:sp>
        <p:nvSpPr>
          <p:cNvPr id="29" name="フリーフォーム: 図形 48">
            <a:extLst>
              <a:ext uri="{FF2B5EF4-FFF2-40B4-BE49-F238E27FC236}">
                <a16:creationId xmlns:a16="http://schemas.microsoft.com/office/drawing/2014/main" id="{A7FE3544-63D6-E568-581F-83FE7FADBFBA}"/>
              </a:ext>
            </a:extLst>
          </p:cNvPr>
          <p:cNvSpPr/>
          <p:nvPr/>
        </p:nvSpPr>
        <p:spPr>
          <a:xfrm>
            <a:off x="385098" y="4503026"/>
            <a:ext cx="504480" cy="504578"/>
          </a:xfrm>
          <a:custGeom>
            <a:avLst/>
            <a:gdLst>
              <a:gd name="connsiteX0" fmla="*/ 336386 w 672640"/>
              <a:gd name="connsiteY0" fmla="*/ 432965 h 672771"/>
              <a:gd name="connsiteX1" fmla="*/ 254786 w 672640"/>
              <a:gd name="connsiteY1" fmla="*/ 527179 h 672771"/>
              <a:gd name="connsiteX2" fmla="*/ 417985 w 672640"/>
              <a:gd name="connsiteY2" fmla="*/ 527179 h 672771"/>
              <a:gd name="connsiteX3" fmla="*/ 282511 w 672640"/>
              <a:gd name="connsiteY3" fmla="*/ 336517 h 672771"/>
              <a:gd name="connsiteX4" fmla="*/ 336386 w 672640"/>
              <a:gd name="connsiteY4" fmla="*/ 398801 h 672771"/>
              <a:gd name="connsiteX5" fmla="*/ 390260 w 672640"/>
              <a:gd name="connsiteY5" fmla="*/ 336517 h 672771"/>
              <a:gd name="connsiteX6" fmla="*/ 583156 w 672640"/>
              <a:gd name="connsiteY6" fmla="*/ 246901 h 672771"/>
              <a:gd name="connsiteX7" fmla="*/ 583156 w 672640"/>
              <a:gd name="connsiteY7" fmla="*/ 291709 h 672771"/>
              <a:gd name="connsiteX8" fmla="*/ 594325 w 672640"/>
              <a:gd name="connsiteY8" fmla="*/ 291709 h 672771"/>
              <a:gd name="connsiteX9" fmla="*/ 627964 w 672640"/>
              <a:gd name="connsiteY9" fmla="*/ 258070 h 672771"/>
              <a:gd name="connsiteX10" fmla="*/ 627964 w 672640"/>
              <a:gd name="connsiteY10" fmla="*/ 246901 h 672771"/>
              <a:gd name="connsiteX11" fmla="*/ 515879 w 672640"/>
              <a:gd name="connsiteY11" fmla="*/ 246901 h 672771"/>
              <a:gd name="connsiteX12" fmla="*/ 515879 w 672640"/>
              <a:gd name="connsiteY12" fmla="*/ 291709 h 672771"/>
              <a:gd name="connsiteX13" fmla="*/ 560687 w 672640"/>
              <a:gd name="connsiteY13" fmla="*/ 291709 h 672771"/>
              <a:gd name="connsiteX14" fmla="*/ 560687 w 672640"/>
              <a:gd name="connsiteY14" fmla="*/ 246901 h 672771"/>
              <a:gd name="connsiteX15" fmla="*/ 448602 w 672640"/>
              <a:gd name="connsiteY15" fmla="*/ 246901 h 672771"/>
              <a:gd name="connsiteX16" fmla="*/ 448602 w 672640"/>
              <a:gd name="connsiteY16" fmla="*/ 291709 h 672771"/>
              <a:gd name="connsiteX17" fmla="*/ 493409 w 672640"/>
              <a:gd name="connsiteY17" fmla="*/ 291709 h 672771"/>
              <a:gd name="connsiteX18" fmla="*/ 493409 w 672640"/>
              <a:gd name="connsiteY18" fmla="*/ 246901 h 672771"/>
              <a:gd name="connsiteX19" fmla="*/ 381325 w 672640"/>
              <a:gd name="connsiteY19" fmla="*/ 246901 h 672771"/>
              <a:gd name="connsiteX20" fmla="*/ 381325 w 672640"/>
              <a:gd name="connsiteY20" fmla="*/ 291709 h 672771"/>
              <a:gd name="connsiteX21" fmla="*/ 426132 w 672640"/>
              <a:gd name="connsiteY21" fmla="*/ 291709 h 672771"/>
              <a:gd name="connsiteX22" fmla="*/ 426132 w 672640"/>
              <a:gd name="connsiteY22" fmla="*/ 246901 h 672771"/>
              <a:gd name="connsiteX23" fmla="*/ 246639 w 672640"/>
              <a:gd name="connsiteY23" fmla="*/ 246901 h 672771"/>
              <a:gd name="connsiteX24" fmla="*/ 246639 w 672640"/>
              <a:gd name="connsiteY24" fmla="*/ 291709 h 672771"/>
              <a:gd name="connsiteX25" fmla="*/ 291446 w 672640"/>
              <a:gd name="connsiteY25" fmla="*/ 291709 h 672771"/>
              <a:gd name="connsiteX26" fmla="*/ 291446 w 672640"/>
              <a:gd name="connsiteY26" fmla="*/ 246901 h 672771"/>
              <a:gd name="connsiteX27" fmla="*/ 179493 w 672640"/>
              <a:gd name="connsiteY27" fmla="*/ 246901 h 672771"/>
              <a:gd name="connsiteX28" fmla="*/ 179493 w 672640"/>
              <a:gd name="connsiteY28" fmla="*/ 291709 h 672771"/>
              <a:gd name="connsiteX29" fmla="*/ 224301 w 672640"/>
              <a:gd name="connsiteY29" fmla="*/ 291709 h 672771"/>
              <a:gd name="connsiteX30" fmla="*/ 224301 w 672640"/>
              <a:gd name="connsiteY30" fmla="*/ 246901 h 672771"/>
              <a:gd name="connsiteX31" fmla="*/ 112084 w 672640"/>
              <a:gd name="connsiteY31" fmla="*/ 246901 h 672771"/>
              <a:gd name="connsiteX32" fmla="*/ 112084 w 672640"/>
              <a:gd name="connsiteY32" fmla="*/ 291709 h 672771"/>
              <a:gd name="connsiteX33" fmla="*/ 156892 w 672640"/>
              <a:gd name="connsiteY33" fmla="*/ 291709 h 672771"/>
              <a:gd name="connsiteX34" fmla="*/ 156892 w 672640"/>
              <a:gd name="connsiteY34" fmla="*/ 246901 h 672771"/>
              <a:gd name="connsiteX35" fmla="*/ 44939 w 672640"/>
              <a:gd name="connsiteY35" fmla="*/ 246901 h 672771"/>
              <a:gd name="connsiteX36" fmla="*/ 44939 w 672640"/>
              <a:gd name="connsiteY36" fmla="*/ 258070 h 672771"/>
              <a:gd name="connsiteX37" fmla="*/ 78577 w 672640"/>
              <a:gd name="connsiteY37" fmla="*/ 291709 h 672771"/>
              <a:gd name="connsiteX38" fmla="*/ 89746 w 672640"/>
              <a:gd name="connsiteY38" fmla="*/ 291709 h 672771"/>
              <a:gd name="connsiteX39" fmla="*/ 89746 w 672640"/>
              <a:gd name="connsiteY39" fmla="*/ 246901 h 672771"/>
              <a:gd name="connsiteX40" fmla="*/ 313916 w 672640"/>
              <a:gd name="connsiteY40" fmla="*/ 246770 h 672771"/>
              <a:gd name="connsiteX41" fmla="*/ 313916 w 672640"/>
              <a:gd name="connsiteY41" fmla="*/ 291578 h 672771"/>
              <a:gd name="connsiteX42" fmla="*/ 358724 w 672640"/>
              <a:gd name="connsiteY42" fmla="*/ 291578 h 672771"/>
              <a:gd name="connsiteX43" fmla="*/ 358724 w 672640"/>
              <a:gd name="connsiteY43" fmla="*/ 246770 h 672771"/>
              <a:gd name="connsiteX44" fmla="*/ 235207 w 672640"/>
              <a:gd name="connsiteY44" fmla="*/ 157155 h 672771"/>
              <a:gd name="connsiteX45" fmla="*/ 302484 w 672640"/>
              <a:gd name="connsiteY45" fmla="*/ 157155 h 672771"/>
              <a:gd name="connsiteX46" fmla="*/ 324954 w 672640"/>
              <a:gd name="connsiteY46" fmla="*/ 179624 h 672771"/>
              <a:gd name="connsiteX47" fmla="*/ 324954 w 672640"/>
              <a:gd name="connsiteY47" fmla="*/ 224432 h 672771"/>
              <a:gd name="connsiteX48" fmla="*/ 347423 w 672640"/>
              <a:gd name="connsiteY48" fmla="*/ 224432 h 672771"/>
              <a:gd name="connsiteX49" fmla="*/ 347423 w 672640"/>
              <a:gd name="connsiteY49" fmla="*/ 201962 h 672771"/>
              <a:gd name="connsiteX50" fmla="*/ 369893 w 672640"/>
              <a:gd name="connsiteY50" fmla="*/ 179493 h 672771"/>
              <a:gd name="connsiteX51" fmla="*/ 437170 w 672640"/>
              <a:gd name="connsiteY51" fmla="*/ 179493 h 672771"/>
              <a:gd name="connsiteX52" fmla="*/ 459639 w 672640"/>
              <a:gd name="connsiteY52" fmla="*/ 201962 h 672771"/>
              <a:gd name="connsiteX53" fmla="*/ 459639 w 672640"/>
              <a:gd name="connsiteY53" fmla="*/ 224432 h 672771"/>
              <a:gd name="connsiteX54" fmla="*/ 482109 w 672640"/>
              <a:gd name="connsiteY54" fmla="*/ 224432 h 672771"/>
              <a:gd name="connsiteX55" fmla="*/ 482109 w 672640"/>
              <a:gd name="connsiteY55" fmla="*/ 179624 h 672771"/>
              <a:gd name="connsiteX56" fmla="*/ 504579 w 672640"/>
              <a:gd name="connsiteY56" fmla="*/ 157155 h 672771"/>
              <a:gd name="connsiteX57" fmla="*/ 571856 w 672640"/>
              <a:gd name="connsiteY57" fmla="*/ 157155 h 672771"/>
              <a:gd name="connsiteX58" fmla="*/ 594325 w 672640"/>
              <a:gd name="connsiteY58" fmla="*/ 179624 h 672771"/>
              <a:gd name="connsiteX59" fmla="*/ 594325 w 672640"/>
              <a:gd name="connsiteY59" fmla="*/ 224432 h 672771"/>
              <a:gd name="connsiteX60" fmla="*/ 639133 w 672640"/>
              <a:gd name="connsiteY60" fmla="*/ 224432 h 672771"/>
              <a:gd name="connsiteX61" fmla="*/ 672640 w 672640"/>
              <a:gd name="connsiteY61" fmla="*/ 258070 h 672771"/>
              <a:gd name="connsiteX62" fmla="*/ 594194 w 672640"/>
              <a:gd name="connsiteY62" fmla="*/ 336517 h 672771"/>
              <a:gd name="connsiteX63" fmla="*/ 419956 w 672640"/>
              <a:gd name="connsiteY63" fmla="*/ 336517 h 672771"/>
              <a:gd name="connsiteX64" fmla="*/ 351234 w 672640"/>
              <a:gd name="connsiteY64" fmla="*/ 415883 h 672771"/>
              <a:gd name="connsiteX65" fmla="*/ 554511 w 672640"/>
              <a:gd name="connsiteY65" fmla="*/ 650433 h 672771"/>
              <a:gd name="connsiteX66" fmla="*/ 571856 w 672640"/>
              <a:gd name="connsiteY66" fmla="*/ 650433 h 672771"/>
              <a:gd name="connsiteX67" fmla="*/ 583025 w 672640"/>
              <a:gd name="connsiteY67" fmla="*/ 661602 h 672771"/>
              <a:gd name="connsiteX68" fmla="*/ 571856 w 672640"/>
              <a:gd name="connsiteY68" fmla="*/ 672771 h 672771"/>
              <a:gd name="connsiteX69" fmla="*/ 515748 w 672640"/>
              <a:gd name="connsiteY69" fmla="*/ 672771 h 672771"/>
              <a:gd name="connsiteX70" fmla="*/ 504579 w 672640"/>
              <a:gd name="connsiteY70" fmla="*/ 661602 h 672771"/>
              <a:gd name="connsiteX71" fmla="*/ 515748 w 672640"/>
              <a:gd name="connsiteY71" fmla="*/ 650433 h 672771"/>
              <a:gd name="connsiteX72" fmla="*/ 524814 w 672640"/>
              <a:gd name="connsiteY72" fmla="*/ 650433 h 672771"/>
              <a:gd name="connsiteX73" fmla="*/ 437039 w 672640"/>
              <a:gd name="connsiteY73" fmla="*/ 549123 h 672771"/>
              <a:gd name="connsiteX74" fmla="*/ 434936 w 672640"/>
              <a:gd name="connsiteY74" fmla="*/ 549517 h 672771"/>
              <a:gd name="connsiteX75" fmla="*/ 237835 w 672640"/>
              <a:gd name="connsiteY75" fmla="*/ 549517 h 672771"/>
              <a:gd name="connsiteX76" fmla="*/ 235733 w 672640"/>
              <a:gd name="connsiteY76" fmla="*/ 549123 h 672771"/>
              <a:gd name="connsiteX77" fmla="*/ 147957 w 672640"/>
              <a:gd name="connsiteY77" fmla="*/ 650433 h 672771"/>
              <a:gd name="connsiteX78" fmla="*/ 157023 w 672640"/>
              <a:gd name="connsiteY78" fmla="*/ 650433 h 672771"/>
              <a:gd name="connsiteX79" fmla="*/ 168193 w 672640"/>
              <a:gd name="connsiteY79" fmla="*/ 661602 h 672771"/>
              <a:gd name="connsiteX80" fmla="*/ 157023 w 672640"/>
              <a:gd name="connsiteY80" fmla="*/ 672771 h 672771"/>
              <a:gd name="connsiteX81" fmla="*/ 100915 w 672640"/>
              <a:gd name="connsiteY81" fmla="*/ 672771 h 672771"/>
              <a:gd name="connsiteX82" fmla="*/ 89746 w 672640"/>
              <a:gd name="connsiteY82" fmla="*/ 661602 h 672771"/>
              <a:gd name="connsiteX83" fmla="*/ 100915 w 672640"/>
              <a:gd name="connsiteY83" fmla="*/ 650433 h 672771"/>
              <a:gd name="connsiteX84" fmla="*/ 118260 w 672640"/>
              <a:gd name="connsiteY84" fmla="*/ 650433 h 672771"/>
              <a:gd name="connsiteX85" fmla="*/ 321406 w 672640"/>
              <a:gd name="connsiteY85" fmla="*/ 415883 h 672771"/>
              <a:gd name="connsiteX86" fmla="*/ 252683 w 672640"/>
              <a:gd name="connsiteY86" fmla="*/ 336517 h 672771"/>
              <a:gd name="connsiteX87" fmla="*/ 78446 w 672640"/>
              <a:gd name="connsiteY87" fmla="*/ 336517 h 672771"/>
              <a:gd name="connsiteX88" fmla="*/ 0 w 672640"/>
              <a:gd name="connsiteY88" fmla="*/ 258070 h 672771"/>
              <a:gd name="connsiteX89" fmla="*/ 33638 w 672640"/>
              <a:gd name="connsiteY89" fmla="*/ 224432 h 672771"/>
              <a:gd name="connsiteX90" fmla="*/ 78446 w 672640"/>
              <a:gd name="connsiteY90" fmla="*/ 224432 h 672771"/>
              <a:gd name="connsiteX91" fmla="*/ 78446 w 672640"/>
              <a:gd name="connsiteY91" fmla="*/ 201962 h 672771"/>
              <a:gd name="connsiteX92" fmla="*/ 100915 w 672640"/>
              <a:gd name="connsiteY92" fmla="*/ 179493 h 672771"/>
              <a:gd name="connsiteX93" fmla="*/ 167798 w 672640"/>
              <a:gd name="connsiteY93" fmla="*/ 179493 h 672771"/>
              <a:gd name="connsiteX94" fmla="*/ 190268 w 672640"/>
              <a:gd name="connsiteY94" fmla="*/ 201962 h 672771"/>
              <a:gd name="connsiteX95" fmla="*/ 190268 w 672640"/>
              <a:gd name="connsiteY95" fmla="*/ 224432 h 672771"/>
              <a:gd name="connsiteX96" fmla="*/ 212737 w 672640"/>
              <a:gd name="connsiteY96" fmla="*/ 224432 h 672771"/>
              <a:gd name="connsiteX97" fmla="*/ 212737 w 672640"/>
              <a:gd name="connsiteY97" fmla="*/ 179624 h 672771"/>
              <a:gd name="connsiteX98" fmla="*/ 235207 w 672640"/>
              <a:gd name="connsiteY98" fmla="*/ 157155 h 672771"/>
              <a:gd name="connsiteX99" fmla="*/ 414964 w 672640"/>
              <a:gd name="connsiteY99" fmla="*/ 44939 h 672771"/>
              <a:gd name="connsiteX100" fmla="*/ 426133 w 672640"/>
              <a:gd name="connsiteY100" fmla="*/ 56108 h 672771"/>
              <a:gd name="connsiteX101" fmla="*/ 417198 w 672640"/>
              <a:gd name="connsiteY101" fmla="*/ 75292 h 672771"/>
              <a:gd name="connsiteX102" fmla="*/ 414833 w 672640"/>
              <a:gd name="connsiteY102" fmla="*/ 78577 h 672771"/>
              <a:gd name="connsiteX103" fmla="*/ 417198 w 672640"/>
              <a:gd name="connsiteY103" fmla="*/ 81862 h 672771"/>
              <a:gd name="connsiteX104" fmla="*/ 426133 w 672640"/>
              <a:gd name="connsiteY104" fmla="*/ 101048 h 672771"/>
              <a:gd name="connsiteX105" fmla="*/ 417198 w 672640"/>
              <a:gd name="connsiteY105" fmla="*/ 120232 h 672771"/>
              <a:gd name="connsiteX106" fmla="*/ 414833 w 672640"/>
              <a:gd name="connsiteY106" fmla="*/ 123517 h 672771"/>
              <a:gd name="connsiteX107" fmla="*/ 403664 w 672640"/>
              <a:gd name="connsiteY107" fmla="*/ 134686 h 672771"/>
              <a:gd name="connsiteX108" fmla="*/ 392495 w 672640"/>
              <a:gd name="connsiteY108" fmla="*/ 123517 h 672771"/>
              <a:gd name="connsiteX109" fmla="*/ 401430 w 672640"/>
              <a:gd name="connsiteY109" fmla="*/ 104333 h 672771"/>
              <a:gd name="connsiteX110" fmla="*/ 403795 w 672640"/>
              <a:gd name="connsiteY110" fmla="*/ 101048 h 672771"/>
              <a:gd name="connsiteX111" fmla="*/ 401430 w 672640"/>
              <a:gd name="connsiteY111" fmla="*/ 97762 h 672771"/>
              <a:gd name="connsiteX112" fmla="*/ 392495 w 672640"/>
              <a:gd name="connsiteY112" fmla="*/ 78577 h 672771"/>
              <a:gd name="connsiteX113" fmla="*/ 401430 w 672640"/>
              <a:gd name="connsiteY113" fmla="*/ 59393 h 672771"/>
              <a:gd name="connsiteX114" fmla="*/ 403795 w 672640"/>
              <a:gd name="connsiteY114" fmla="*/ 56108 h 672771"/>
              <a:gd name="connsiteX115" fmla="*/ 414964 w 672640"/>
              <a:gd name="connsiteY115" fmla="*/ 44939 h 672771"/>
              <a:gd name="connsiteX116" fmla="*/ 145855 w 672640"/>
              <a:gd name="connsiteY116" fmla="*/ 44939 h 672771"/>
              <a:gd name="connsiteX117" fmla="*/ 157024 w 672640"/>
              <a:gd name="connsiteY117" fmla="*/ 56108 h 672771"/>
              <a:gd name="connsiteX118" fmla="*/ 148089 w 672640"/>
              <a:gd name="connsiteY118" fmla="*/ 75292 h 672771"/>
              <a:gd name="connsiteX119" fmla="*/ 145724 w 672640"/>
              <a:gd name="connsiteY119" fmla="*/ 78577 h 672771"/>
              <a:gd name="connsiteX120" fmla="*/ 148089 w 672640"/>
              <a:gd name="connsiteY120" fmla="*/ 81862 h 672771"/>
              <a:gd name="connsiteX121" fmla="*/ 157024 w 672640"/>
              <a:gd name="connsiteY121" fmla="*/ 101048 h 672771"/>
              <a:gd name="connsiteX122" fmla="*/ 148089 w 672640"/>
              <a:gd name="connsiteY122" fmla="*/ 120232 h 672771"/>
              <a:gd name="connsiteX123" fmla="*/ 145724 w 672640"/>
              <a:gd name="connsiteY123" fmla="*/ 123517 h 672771"/>
              <a:gd name="connsiteX124" fmla="*/ 134555 w 672640"/>
              <a:gd name="connsiteY124" fmla="*/ 134686 h 672771"/>
              <a:gd name="connsiteX125" fmla="*/ 123386 w 672640"/>
              <a:gd name="connsiteY125" fmla="*/ 123517 h 672771"/>
              <a:gd name="connsiteX126" fmla="*/ 132321 w 672640"/>
              <a:gd name="connsiteY126" fmla="*/ 104333 h 672771"/>
              <a:gd name="connsiteX127" fmla="*/ 134686 w 672640"/>
              <a:gd name="connsiteY127" fmla="*/ 101048 h 672771"/>
              <a:gd name="connsiteX128" fmla="*/ 132321 w 672640"/>
              <a:gd name="connsiteY128" fmla="*/ 97762 h 672771"/>
              <a:gd name="connsiteX129" fmla="*/ 123386 w 672640"/>
              <a:gd name="connsiteY129" fmla="*/ 78577 h 672771"/>
              <a:gd name="connsiteX130" fmla="*/ 132321 w 672640"/>
              <a:gd name="connsiteY130" fmla="*/ 59393 h 672771"/>
              <a:gd name="connsiteX131" fmla="*/ 134686 w 672640"/>
              <a:gd name="connsiteY131" fmla="*/ 56108 h 672771"/>
              <a:gd name="connsiteX132" fmla="*/ 145855 w 672640"/>
              <a:gd name="connsiteY132" fmla="*/ 44939 h 672771"/>
              <a:gd name="connsiteX133" fmla="*/ 538218 w 672640"/>
              <a:gd name="connsiteY133" fmla="*/ 0 h 672771"/>
              <a:gd name="connsiteX134" fmla="*/ 549387 w 672640"/>
              <a:gd name="connsiteY134" fmla="*/ 11169 h 672771"/>
              <a:gd name="connsiteX135" fmla="*/ 540452 w 672640"/>
              <a:gd name="connsiteY135" fmla="*/ 30353 h 672771"/>
              <a:gd name="connsiteX136" fmla="*/ 538087 w 672640"/>
              <a:gd name="connsiteY136" fmla="*/ 33638 h 672771"/>
              <a:gd name="connsiteX137" fmla="*/ 540452 w 672640"/>
              <a:gd name="connsiteY137" fmla="*/ 36923 h 672771"/>
              <a:gd name="connsiteX138" fmla="*/ 549387 w 672640"/>
              <a:gd name="connsiteY138" fmla="*/ 56109 h 672771"/>
              <a:gd name="connsiteX139" fmla="*/ 540452 w 672640"/>
              <a:gd name="connsiteY139" fmla="*/ 75293 h 672771"/>
              <a:gd name="connsiteX140" fmla="*/ 538087 w 672640"/>
              <a:gd name="connsiteY140" fmla="*/ 78578 h 672771"/>
              <a:gd name="connsiteX141" fmla="*/ 526918 w 672640"/>
              <a:gd name="connsiteY141" fmla="*/ 89747 h 672771"/>
              <a:gd name="connsiteX142" fmla="*/ 515749 w 672640"/>
              <a:gd name="connsiteY142" fmla="*/ 78578 h 672771"/>
              <a:gd name="connsiteX143" fmla="*/ 524684 w 672640"/>
              <a:gd name="connsiteY143" fmla="*/ 59394 h 672771"/>
              <a:gd name="connsiteX144" fmla="*/ 527049 w 672640"/>
              <a:gd name="connsiteY144" fmla="*/ 56109 h 672771"/>
              <a:gd name="connsiteX145" fmla="*/ 524684 w 672640"/>
              <a:gd name="connsiteY145" fmla="*/ 52823 h 672771"/>
              <a:gd name="connsiteX146" fmla="*/ 515749 w 672640"/>
              <a:gd name="connsiteY146" fmla="*/ 33638 h 672771"/>
              <a:gd name="connsiteX147" fmla="*/ 524684 w 672640"/>
              <a:gd name="connsiteY147" fmla="*/ 14454 h 672771"/>
              <a:gd name="connsiteX148" fmla="*/ 527049 w 672640"/>
              <a:gd name="connsiteY148" fmla="*/ 11169 h 672771"/>
              <a:gd name="connsiteX149" fmla="*/ 538218 w 672640"/>
              <a:gd name="connsiteY149" fmla="*/ 0 h 672771"/>
              <a:gd name="connsiteX150" fmla="*/ 280409 w 672640"/>
              <a:gd name="connsiteY150" fmla="*/ 0 h 672771"/>
              <a:gd name="connsiteX151" fmla="*/ 291578 w 672640"/>
              <a:gd name="connsiteY151" fmla="*/ 11169 h 672771"/>
              <a:gd name="connsiteX152" fmla="*/ 282643 w 672640"/>
              <a:gd name="connsiteY152" fmla="*/ 30353 h 672771"/>
              <a:gd name="connsiteX153" fmla="*/ 280278 w 672640"/>
              <a:gd name="connsiteY153" fmla="*/ 33638 h 672771"/>
              <a:gd name="connsiteX154" fmla="*/ 282643 w 672640"/>
              <a:gd name="connsiteY154" fmla="*/ 36923 h 672771"/>
              <a:gd name="connsiteX155" fmla="*/ 291578 w 672640"/>
              <a:gd name="connsiteY155" fmla="*/ 56109 h 672771"/>
              <a:gd name="connsiteX156" fmla="*/ 282643 w 672640"/>
              <a:gd name="connsiteY156" fmla="*/ 75293 h 672771"/>
              <a:gd name="connsiteX157" fmla="*/ 280278 w 672640"/>
              <a:gd name="connsiteY157" fmla="*/ 78578 h 672771"/>
              <a:gd name="connsiteX158" fmla="*/ 269109 w 672640"/>
              <a:gd name="connsiteY158" fmla="*/ 89747 h 672771"/>
              <a:gd name="connsiteX159" fmla="*/ 257940 w 672640"/>
              <a:gd name="connsiteY159" fmla="*/ 78578 h 672771"/>
              <a:gd name="connsiteX160" fmla="*/ 266875 w 672640"/>
              <a:gd name="connsiteY160" fmla="*/ 59394 h 672771"/>
              <a:gd name="connsiteX161" fmla="*/ 269240 w 672640"/>
              <a:gd name="connsiteY161" fmla="*/ 56109 h 672771"/>
              <a:gd name="connsiteX162" fmla="*/ 266875 w 672640"/>
              <a:gd name="connsiteY162" fmla="*/ 52823 h 672771"/>
              <a:gd name="connsiteX163" fmla="*/ 257940 w 672640"/>
              <a:gd name="connsiteY163" fmla="*/ 33638 h 672771"/>
              <a:gd name="connsiteX164" fmla="*/ 266875 w 672640"/>
              <a:gd name="connsiteY164" fmla="*/ 14454 h 672771"/>
              <a:gd name="connsiteX165" fmla="*/ 269240 w 672640"/>
              <a:gd name="connsiteY165" fmla="*/ 11169 h 672771"/>
              <a:gd name="connsiteX166" fmla="*/ 280409 w 672640"/>
              <a:gd name="connsiteY166" fmla="*/ 0 h 672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Lst>
            <a:rect l="l" t="t" r="r" b="b"/>
            <a:pathLst>
              <a:path w="672640" h="672771">
                <a:moveTo>
                  <a:pt x="336386" y="432965"/>
                </a:moveTo>
                <a:lnTo>
                  <a:pt x="254786" y="527179"/>
                </a:lnTo>
                <a:lnTo>
                  <a:pt x="417985" y="527179"/>
                </a:lnTo>
                <a:close/>
                <a:moveTo>
                  <a:pt x="282511" y="336517"/>
                </a:moveTo>
                <a:lnTo>
                  <a:pt x="336386" y="398801"/>
                </a:lnTo>
                <a:lnTo>
                  <a:pt x="390260" y="336517"/>
                </a:lnTo>
                <a:close/>
                <a:moveTo>
                  <a:pt x="583156" y="246901"/>
                </a:moveTo>
                <a:lnTo>
                  <a:pt x="583156" y="291709"/>
                </a:lnTo>
                <a:lnTo>
                  <a:pt x="594325" y="291709"/>
                </a:lnTo>
                <a:cubicBezTo>
                  <a:pt x="612853" y="291709"/>
                  <a:pt x="627964" y="276598"/>
                  <a:pt x="627964" y="258070"/>
                </a:cubicBezTo>
                <a:lnTo>
                  <a:pt x="627964" y="246901"/>
                </a:lnTo>
                <a:close/>
                <a:moveTo>
                  <a:pt x="515879" y="246901"/>
                </a:moveTo>
                <a:lnTo>
                  <a:pt x="515879" y="291709"/>
                </a:lnTo>
                <a:lnTo>
                  <a:pt x="560687" y="291709"/>
                </a:lnTo>
                <a:lnTo>
                  <a:pt x="560687" y="246901"/>
                </a:lnTo>
                <a:close/>
                <a:moveTo>
                  <a:pt x="448602" y="246901"/>
                </a:moveTo>
                <a:lnTo>
                  <a:pt x="448602" y="291709"/>
                </a:lnTo>
                <a:lnTo>
                  <a:pt x="493409" y="291709"/>
                </a:lnTo>
                <a:lnTo>
                  <a:pt x="493409" y="246901"/>
                </a:lnTo>
                <a:close/>
                <a:moveTo>
                  <a:pt x="381325" y="246901"/>
                </a:moveTo>
                <a:lnTo>
                  <a:pt x="381325" y="291709"/>
                </a:lnTo>
                <a:lnTo>
                  <a:pt x="426132" y="291709"/>
                </a:lnTo>
                <a:lnTo>
                  <a:pt x="426132" y="246901"/>
                </a:lnTo>
                <a:close/>
                <a:moveTo>
                  <a:pt x="246639" y="246901"/>
                </a:moveTo>
                <a:lnTo>
                  <a:pt x="246639" y="291709"/>
                </a:lnTo>
                <a:lnTo>
                  <a:pt x="291446" y="291709"/>
                </a:lnTo>
                <a:lnTo>
                  <a:pt x="291446" y="246901"/>
                </a:lnTo>
                <a:close/>
                <a:moveTo>
                  <a:pt x="179493" y="246901"/>
                </a:moveTo>
                <a:lnTo>
                  <a:pt x="179493" y="291709"/>
                </a:lnTo>
                <a:lnTo>
                  <a:pt x="224301" y="291709"/>
                </a:lnTo>
                <a:lnTo>
                  <a:pt x="224301" y="246901"/>
                </a:lnTo>
                <a:close/>
                <a:moveTo>
                  <a:pt x="112084" y="246901"/>
                </a:moveTo>
                <a:lnTo>
                  <a:pt x="112084" y="291709"/>
                </a:lnTo>
                <a:lnTo>
                  <a:pt x="156892" y="291709"/>
                </a:lnTo>
                <a:lnTo>
                  <a:pt x="156892" y="246901"/>
                </a:lnTo>
                <a:close/>
                <a:moveTo>
                  <a:pt x="44939" y="246901"/>
                </a:moveTo>
                <a:lnTo>
                  <a:pt x="44939" y="258070"/>
                </a:lnTo>
                <a:cubicBezTo>
                  <a:pt x="44939" y="276598"/>
                  <a:pt x="60050" y="291709"/>
                  <a:pt x="78577" y="291709"/>
                </a:cubicBezTo>
                <a:lnTo>
                  <a:pt x="89746" y="291709"/>
                </a:lnTo>
                <a:lnTo>
                  <a:pt x="89746" y="246901"/>
                </a:lnTo>
                <a:close/>
                <a:moveTo>
                  <a:pt x="313916" y="246770"/>
                </a:moveTo>
                <a:lnTo>
                  <a:pt x="313916" y="291578"/>
                </a:lnTo>
                <a:lnTo>
                  <a:pt x="358724" y="291578"/>
                </a:lnTo>
                <a:lnTo>
                  <a:pt x="358724" y="246770"/>
                </a:lnTo>
                <a:close/>
                <a:moveTo>
                  <a:pt x="235207" y="157155"/>
                </a:moveTo>
                <a:lnTo>
                  <a:pt x="302484" y="157155"/>
                </a:lnTo>
                <a:cubicBezTo>
                  <a:pt x="314836" y="157286"/>
                  <a:pt x="324954" y="167272"/>
                  <a:pt x="324954" y="179624"/>
                </a:cubicBezTo>
                <a:lnTo>
                  <a:pt x="324954" y="224432"/>
                </a:lnTo>
                <a:lnTo>
                  <a:pt x="347423" y="224432"/>
                </a:lnTo>
                <a:lnTo>
                  <a:pt x="347423" y="201962"/>
                </a:lnTo>
                <a:cubicBezTo>
                  <a:pt x="347555" y="189610"/>
                  <a:pt x="357541" y="179493"/>
                  <a:pt x="369893" y="179493"/>
                </a:cubicBezTo>
                <a:lnTo>
                  <a:pt x="437170" y="179493"/>
                </a:lnTo>
                <a:cubicBezTo>
                  <a:pt x="449522" y="179624"/>
                  <a:pt x="459639" y="189610"/>
                  <a:pt x="459639" y="201962"/>
                </a:cubicBezTo>
                <a:lnTo>
                  <a:pt x="459639" y="224432"/>
                </a:lnTo>
                <a:lnTo>
                  <a:pt x="482109" y="224432"/>
                </a:lnTo>
                <a:lnTo>
                  <a:pt x="482109" y="179624"/>
                </a:lnTo>
                <a:cubicBezTo>
                  <a:pt x="482240" y="167272"/>
                  <a:pt x="492227" y="157155"/>
                  <a:pt x="504579" y="157155"/>
                </a:cubicBezTo>
                <a:lnTo>
                  <a:pt x="571856" y="157155"/>
                </a:lnTo>
                <a:cubicBezTo>
                  <a:pt x="584207" y="157286"/>
                  <a:pt x="594325" y="167272"/>
                  <a:pt x="594325" y="179624"/>
                </a:cubicBezTo>
                <a:lnTo>
                  <a:pt x="594325" y="224432"/>
                </a:lnTo>
                <a:lnTo>
                  <a:pt x="639133" y="224432"/>
                </a:lnTo>
                <a:cubicBezTo>
                  <a:pt x="657660" y="224432"/>
                  <a:pt x="672772" y="239411"/>
                  <a:pt x="672640" y="258070"/>
                </a:cubicBezTo>
                <a:cubicBezTo>
                  <a:pt x="672640" y="301301"/>
                  <a:pt x="637556" y="336517"/>
                  <a:pt x="594194" y="336517"/>
                </a:cubicBezTo>
                <a:lnTo>
                  <a:pt x="419956" y="336517"/>
                </a:lnTo>
                <a:lnTo>
                  <a:pt x="351234" y="415883"/>
                </a:lnTo>
                <a:lnTo>
                  <a:pt x="554511" y="650433"/>
                </a:lnTo>
                <a:lnTo>
                  <a:pt x="571856" y="650433"/>
                </a:lnTo>
                <a:cubicBezTo>
                  <a:pt x="578032" y="650433"/>
                  <a:pt x="583025" y="655426"/>
                  <a:pt x="583025" y="661602"/>
                </a:cubicBezTo>
                <a:cubicBezTo>
                  <a:pt x="583025" y="667778"/>
                  <a:pt x="578032" y="672771"/>
                  <a:pt x="571856" y="672771"/>
                </a:cubicBezTo>
                <a:lnTo>
                  <a:pt x="515748" y="672771"/>
                </a:lnTo>
                <a:cubicBezTo>
                  <a:pt x="509572" y="672771"/>
                  <a:pt x="504579" y="667778"/>
                  <a:pt x="504579" y="661602"/>
                </a:cubicBezTo>
                <a:cubicBezTo>
                  <a:pt x="504579" y="655426"/>
                  <a:pt x="509572" y="650433"/>
                  <a:pt x="515748" y="650433"/>
                </a:cubicBezTo>
                <a:lnTo>
                  <a:pt x="524814" y="650433"/>
                </a:lnTo>
                <a:lnTo>
                  <a:pt x="437039" y="549123"/>
                </a:lnTo>
                <a:cubicBezTo>
                  <a:pt x="436382" y="549254"/>
                  <a:pt x="435725" y="549386"/>
                  <a:pt x="434936" y="549517"/>
                </a:cubicBezTo>
                <a:lnTo>
                  <a:pt x="237835" y="549517"/>
                </a:lnTo>
                <a:cubicBezTo>
                  <a:pt x="237178" y="549517"/>
                  <a:pt x="236390" y="549386"/>
                  <a:pt x="235733" y="549123"/>
                </a:cubicBezTo>
                <a:lnTo>
                  <a:pt x="147957" y="650433"/>
                </a:lnTo>
                <a:lnTo>
                  <a:pt x="157023" y="650433"/>
                </a:lnTo>
                <a:cubicBezTo>
                  <a:pt x="163199" y="650433"/>
                  <a:pt x="168193" y="655426"/>
                  <a:pt x="168193" y="661602"/>
                </a:cubicBezTo>
                <a:cubicBezTo>
                  <a:pt x="168193" y="667778"/>
                  <a:pt x="163199" y="672771"/>
                  <a:pt x="157023" y="672771"/>
                </a:cubicBezTo>
                <a:lnTo>
                  <a:pt x="100915" y="672771"/>
                </a:lnTo>
                <a:cubicBezTo>
                  <a:pt x="94739" y="672771"/>
                  <a:pt x="89746" y="667778"/>
                  <a:pt x="89746" y="661602"/>
                </a:cubicBezTo>
                <a:cubicBezTo>
                  <a:pt x="89746" y="655426"/>
                  <a:pt x="94739" y="650433"/>
                  <a:pt x="100915" y="650433"/>
                </a:cubicBezTo>
                <a:lnTo>
                  <a:pt x="118260" y="650433"/>
                </a:lnTo>
                <a:lnTo>
                  <a:pt x="321406" y="415883"/>
                </a:lnTo>
                <a:lnTo>
                  <a:pt x="252683" y="336517"/>
                </a:lnTo>
                <a:lnTo>
                  <a:pt x="78446" y="336517"/>
                </a:lnTo>
                <a:cubicBezTo>
                  <a:pt x="35215" y="336517"/>
                  <a:pt x="0" y="301433"/>
                  <a:pt x="0" y="258070"/>
                </a:cubicBezTo>
                <a:cubicBezTo>
                  <a:pt x="0" y="239411"/>
                  <a:pt x="15111" y="224432"/>
                  <a:pt x="33638" y="224432"/>
                </a:cubicBezTo>
                <a:lnTo>
                  <a:pt x="78446" y="224432"/>
                </a:lnTo>
                <a:lnTo>
                  <a:pt x="78446" y="201962"/>
                </a:lnTo>
                <a:cubicBezTo>
                  <a:pt x="78577" y="189610"/>
                  <a:pt x="88564" y="179493"/>
                  <a:pt x="100915" y="179493"/>
                </a:cubicBezTo>
                <a:lnTo>
                  <a:pt x="167798" y="179493"/>
                </a:lnTo>
                <a:cubicBezTo>
                  <a:pt x="180150" y="179624"/>
                  <a:pt x="190268" y="189610"/>
                  <a:pt x="190268" y="201962"/>
                </a:cubicBezTo>
                <a:lnTo>
                  <a:pt x="190268" y="224432"/>
                </a:lnTo>
                <a:lnTo>
                  <a:pt x="212737" y="224432"/>
                </a:lnTo>
                <a:lnTo>
                  <a:pt x="212737" y="179624"/>
                </a:lnTo>
                <a:cubicBezTo>
                  <a:pt x="212869" y="167272"/>
                  <a:pt x="222855" y="157155"/>
                  <a:pt x="235207" y="157155"/>
                </a:cubicBezTo>
                <a:close/>
                <a:moveTo>
                  <a:pt x="414964" y="44939"/>
                </a:moveTo>
                <a:cubicBezTo>
                  <a:pt x="421140" y="44939"/>
                  <a:pt x="426133" y="49932"/>
                  <a:pt x="426133" y="56108"/>
                </a:cubicBezTo>
                <a:cubicBezTo>
                  <a:pt x="426002" y="63466"/>
                  <a:pt x="422848" y="70430"/>
                  <a:pt x="417198" y="75292"/>
                </a:cubicBezTo>
                <a:cubicBezTo>
                  <a:pt x="414833" y="77657"/>
                  <a:pt x="414833" y="77789"/>
                  <a:pt x="414833" y="78577"/>
                </a:cubicBezTo>
                <a:cubicBezTo>
                  <a:pt x="414833" y="79497"/>
                  <a:pt x="414833" y="79497"/>
                  <a:pt x="417198" y="81862"/>
                </a:cubicBezTo>
                <a:cubicBezTo>
                  <a:pt x="422848" y="86724"/>
                  <a:pt x="426133" y="93688"/>
                  <a:pt x="426133" y="101048"/>
                </a:cubicBezTo>
                <a:cubicBezTo>
                  <a:pt x="426133" y="108406"/>
                  <a:pt x="422848" y="115502"/>
                  <a:pt x="417198" y="120232"/>
                </a:cubicBezTo>
                <a:cubicBezTo>
                  <a:pt x="414833" y="122597"/>
                  <a:pt x="414833" y="122729"/>
                  <a:pt x="414833" y="123517"/>
                </a:cubicBezTo>
                <a:cubicBezTo>
                  <a:pt x="414833" y="129693"/>
                  <a:pt x="409839" y="134686"/>
                  <a:pt x="403664" y="134686"/>
                </a:cubicBezTo>
                <a:cubicBezTo>
                  <a:pt x="397488" y="134686"/>
                  <a:pt x="392495" y="129693"/>
                  <a:pt x="392495" y="123517"/>
                </a:cubicBezTo>
                <a:cubicBezTo>
                  <a:pt x="392495" y="116159"/>
                  <a:pt x="395780" y="109194"/>
                  <a:pt x="401430" y="104333"/>
                </a:cubicBezTo>
                <a:cubicBezTo>
                  <a:pt x="403795" y="101967"/>
                  <a:pt x="403795" y="101836"/>
                  <a:pt x="403795" y="101048"/>
                </a:cubicBezTo>
                <a:cubicBezTo>
                  <a:pt x="403795" y="100258"/>
                  <a:pt x="403795" y="100127"/>
                  <a:pt x="401430" y="97762"/>
                </a:cubicBezTo>
                <a:cubicBezTo>
                  <a:pt x="395780" y="92900"/>
                  <a:pt x="392495" y="85936"/>
                  <a:pt x="392495" y="78577"/>
                </a:cubicBezTo>
                <a:cubicBezTo>
                  <a:pt x="392495" y="71219"/>
                  <a:pt x="395780" y="64123"/>
                  <a:pt x="401430" y="59393"/>
                </a:cubicBezTo>
                <a:cubicBezTo>
                  <a:pt x="403795" y="57027"/>
                  <a:pt x="403795" y="56896"/>
                  <a:pt x="403795" y="56108"/>
                </a:cubicBezTo>
                <a:cubicBezTo>
                  <a:pt x="403795" y="49932"/>
                  <a:pt x="408788" y="44939"/>
                  <a:pt x="414964" y="44939"/>
                </a:cubicBezTo>
                <a:close/>
                <a:moveTo>
                  <a:pt x="145855" y="44939"/>
                </a:moveTo>
                <a:cubicBezTo>
                  <a:pt x="152031" y="44939"/>
                  <a:pt x="157024" y="49932"/>
                  <a:pt x="157024" y="56108"/>
                </a:cubicBezTo>
                <a:cubicBezTo>
                  <a:pt x="156893" y="63466"/>
                  <a:pt x="153739" y="70430"/>
                  <a:pt x="148089" y="75292"/>
                </a:cubicBezTo>
                <a:cubicBezTo>
                  <a:pt x="145724" y="77657"/>
                  <a:pt x="145724" y="77789"/>
                  <a:pt x="145724" y="78577"/>
                </a:cubicBezTo>
                <a:cubicBezTo>
                  <a:pt x="145724" y="79497"/>
                  <a:pt x="145724" y="79497"/>
                  <a:pt x="148089" y="81862"/>
                </a:cubicBezTo>
                <a:cubicBezTo>
                  <a:pt x="153739" y="86724"/>
                  <a:pt x="157024" y="93688"/>
                  <a:pt x="157024" y="101048"/>
                </a:cubicBezTo>
                <a:cubicBezTo>
                  <a:pt x="157024" y="108406"/>
                  <a:pt x="153739" y="115502"/>
                  <a:pt x="148089" y="120232"/>
                </a:cubicBezTo>
                <a:cubicBezTo>
                  <a:pt x="145724" y="122597"/>
                  <a:pt x="145724" y="122729"/>
                  <a:pt x="145724" y="123517"/>
                </a:cubicBezTo>
                <a:cubicBezTo>
                  <a:pt x="145724" y="129693"/>
                  <a:pt x="140730" y="134686"/>
                  <a:pt x="134555" y="134686"/>
                </a:cubicBezTo>
                <a:cubicBezTo>
                  <a:pt x="128379" y="134686"/>
                  <a:pt x="123386" y="129693"/>
                  <a:pt x="123386" y="123517"/>
                </a:cubicBezTo>
                <a:cubicBezTo>
                  <a:pt x="123386" y="116159"/>
                  <a:pt x="126671" y="109194"/>
                  <a:pt x="132321" y="104333"/>
                </a:cubicBezTo>
                <a:cubicBezTo>
                  <a:pt x="134686" y="101967"/>
                  <a:pt x="134686" y="101836"/>
                  <a:pt x="134686" y="101048"/>
                </a:cubicBezTo>
                <a:cubicBezTo>
                  <a:pt x="134686" y="100258"/>
                  <a:pt x="134686" y="100127"/>
                  <a:pt x="132321" y="97762"/>
                </a:cubicBezTo>
                <a:cubicBezTo>
                  <a:pt x="126671" y="92900"/>
                  <a:pt x="123386" y="85936"/>
                  <a:pt x="123386" y="78577"/>
                </a:cubicBezTo>
                <a:cubicBezTo>
                  <a:pt x="123386" y="71219"/>
                  <a:pt x="126671" y="64123"/>
                  <a:pt x="132321" y="59393"/>
                </a:cubicBezTo>
                <a:cubicBezTo>
                  <a:pt x="134686" y="57027"/>
                  <a:pt x="134686" y="56896"/>
                  <a:pt x="134686" y="56108"/>
                </a:cubicBezTo>
                <a:cubicBezTo>
                  <a:pt x="134686" y="49932"/>
                  <a:pt x="139679" y="44939"/>
                  <a:pt x="145855" y="44939"/>
                </a:cubicBezTo>
                <a:close/>
                <a:moveTo>
                  <a:pt x="538218" y="0"/>
                </a:moveTo>
                <a:cubicBezTo>
                  <a:pt x="544394" y="0"/>
                  <a:pt x="549387" y="4993"/>
                  <a:pt x="549387" y="11169"/>
                </a:cubicBezTo>
                <a:cubicBezTo>
                  <a:pt x="549256" y="18527"/>
                  <a:pt x="546102" y="25623"/>
                  <a:pt x="540452" y="30353"/>
                </a:cubicBezTo>
                <a:cubicBezTo>
                  <a:pt x="538087" y="32718"/>
                  <a:pt x="538087" y="32850"/>
                  <a:pt x="538087" y="33638"/>
                </a:cubicBezTo>
                <a:cubicBezTo>
                  <a:pt x="538087" y="34558"/>
                  <a:pt x="538087" y="34558"/>
                  <a:pt x="540452" y="36923"/>
                </a:cubicBezTo>
                <a:cubicBezTo>
                  <a:pt x="546102" y="41785"/>
                  <a:pt x="549387" y="48749"/>
                  <a:pt x="549387" y="56109"/>
                </a:cubicBezTo>
                <a:cubicBezTo>
                  <a:pt x="549387" y="63467"/>
                  <a:pt x="546102" y="70563"/>
                  <a:pt x="540452" y="75293"/>
                </a:cubicBezTo>
                <a:cubicBezTo>
                  <a:pt x="538087" y="77658"/>
                  <a:pt x="538087" y="77790"/>
                  <a:pt x="538087" y="78578"/>
                </a:cubicBezTo>
                <a:cubicBezTo>
                  <a:pt x="538087" y="84754"/>
                  <a:pt x="533093" y="89747"/>
                  <a:pt x="526918" y="89747"/>
                </a:cubicBezTo>
                <a:cubicBezTo>
                  <a:pt x="520742" y="89747"/>
                  <a:pt x="515749" y="84754"/>
                  <a:pt x="515749" y="78578"/>
                </a:cubicBezTo>
                <a:cubicBezTo>
                  <a:pt x="515880" y="71220"/>
                  <a:pt x="519034" y="64255"/>
                  <a:pt x="524684" y="59394"/>
                </a:cubicBezTo>
                <a:cubicBezTo>
                  <a:pt x="527049" y="57028"/>
                  <a:pt x="527049" y="56897"/>
                  <a:pt x="527049" y="56109"/>
                </a:cubicBezTo>
                <a:cubicBezTo>
                  <a:pt x="527049" y="55319"/>
                  <a:pt x="527049" y="55188"/>
                  <a:pt x="524684" y="52823"/>
                </a:cubicBezTo>
                <a:cubicBezTo>
                  <a:pt x="519034" y="47961"/>
                  <a:pt x="515749" y="40997"/>
                  <a:pt x="515749" y="33638"/>
                </a:cubicBezTo>
                <a:cubicBezTo>
                  <a:pt x="515880" y="26280"/>
                  <a:pt x="519034" y="19315"/>
                  <a:pt x="524684" y="14454"/>
                </a:cubicBezTo>
                <a:cubicBezTo>
                  <a:pt x="527049" y="12088"/>
                  <a:pt x="527049" y="11957"/>
                  <a:pt x="527049" y="11169"/>
                </a:cubicBezTo>
                <a:cubicBezTo>
                  <a:pt x="527049" y="4993"/>
                  <a:pt x="532042" y="0"/>
                  <a:pt x="538218" y="0"/>
                </a:cubicBezTo>
                <a:close/>
                <a:moveTo>
                  <a:pt x="280409" y="0"/>
                </a:moveTo>
                <a:cubicBezTo>
                  <a:pt x="286585" y="0"/>
                  <a:pt x="291578" y="4993"/>
                  <a:pt x="291578" y="11169"/>
                </a:cubicBezTo>
                <a:cubicBezTo>
                  <a:pt x="291447" y="18527"/>
                  <a:pt x="288293" y="25491"/>
                  <a:pt x="282643" y="30353"/>
                </a:cubicBezTo>
                <a:cubicBezTo>
                  <a:pt x="280278" y="32718"/>
                  <a:pt x="280278" y="32850"/>
                  <a:pt x="280278" y="33638"/>
                </a:cubicBezTo>
                <a:cubicBezTo>
                  <a:pt x="280278" y="34427"/>
                  <a:pt x="280278" y="34558"/>
                  <a:pt x="282643" y="36923"/>
                </a:cubicBezTo>
                <a:cubicBezTo>
                  <a:pt x="288293" y="41785"/>
                  <a:pt x="291578" y="48749"/>
                  <a:pt x="291578" y="56109"/>
                </a:cubicBezTo>
                <a:cubicBezTo>
                  <a:pt x="291578" y="63467"/>
                  <a:pt x="288293" y="70563"/>
                  <a:pt x="282643" y="75293"/>
                </a:cubicBezTo>
                <a:cubicBezTo>
                  <a:pt x="280278" y="77658"/>
                  <a:pt x="280278" y="77790"/>
                  <a:pt x="280278" y="78578"/>
                </a:cubicBezTo>
                <a:cubicBezTo>
                  <a:pt x="280278" y="84754"/>
                  <a:pt x="275284" y="89747"/>
                  <a:pt x="269109" y="89747"/>
                </a:cubicBezTo>
                <a:cubicBezTo>
                  <a:pt x="262933" y="89747"/>
                  <a:pt x="257940" y="84754"/>
                  <a:pt x="257940" y="78578"/>
                </a:cubicBezTo>
                <a:cubicBezTo>
                  <a:pt x="257940" y="71220"/>
                  <a:pt x="261225" y="64255"/>
                  <a:pt x="266875" y="59394"/>
                </a:cubicBezTo>
                <a:cubicBezTo>
                  <a:pt x="269240" y="57028"/>
                  <a:pt x="269240" y="57028"/>
                  <a:pt x="269240" y="56109"/>
                </a:cubicBezTo>
                <a:cubicBezTo>
                  <a:pt x="269240" y="55188"/>
                  <a:pt x="269240" y="55056"/>
                  <a:pt x="266875" y="52823"/>
                </a:cubicBezTo>
                <a:cubicBezTo>
                  <a:pt x="261225" y="47961"/>
                  <a:pt x="257940" y="40997"/>
                  <a:pt x="257940" y="33638"/>
                </a:cubicBezTo>
                <a:cubicBezTo>
                  <a:pt x="258071" y="26280"/>
                  <a:pt x="261225" y="19184"/>
                  <a:pt x="266875" y="14454"/>
                </a:cubicBezTo>
                <a:cubicBezTo>
                  <a:pt x="269240" y="12088"/>
                  <a:pt x="269240" y="11957"/>
                  <a:pt x="269240" y="11169"/>
                </a:cubicBezTo>
                <a:cubicBezTo>
                  <a:pt x="269240" y="4993"/>
                  <a:pt x="274233" y="0"/>
                  <a:pt x="280409" y="0"/>
                </a:cubicBezTo>
                <a:close/>
              </a:path>
            </a:pathLst>
          </a:custGeom>
          <a:solidFill>
            <a:schemeClr val="accent6">
              <a:lumMod val="50000"/>
            </a:schemeClr>
          </a:solidFill>
          <a:ln w="9525" cap="flat">
            <a:noFill/>
            <a:prstDash val="solid"/>
            <a:miter/>
          </a:ln>
        </p:spPr>
        <p:txBody>
          <a:bodyPr rtlCol="0" anchor="ctr"/>
          <a:lstStyle/>
          <a:p>
            <a:pPr defTabSz="685817"/>
            <a:endParaRPr lang="ja-JP" altLang="en-US" sz="1350">
              <a:solidFill>
                <a:prstClr val="black"/>
              </a:solidFill>
              <a:latin typeface="Source Sans Pro ExtraLight"/>
              <a:ea typeface="Yu Gothic UI Light"/>
            </a:endParaRPr>
          </a:p>
        </p:txBody>
      </p:sp>
      <p:sp>
        <p:nvSpPr>
          <p:cNvPr id="30" name="フリーフォーム: 図形 13">
            <a:extLst>
              <a:ext uri="{FF2B5EF4-FFF2-40B4-BE49-F238E27FC236}">
                <a16:creationId xmlns:a16="http://schemas.microsoft.com/office/drawing/2014/main" id="{F9387C29-4929-ADDA-1E8E-1F5CF168B9EE}"/>
              </a:ext>
            </a:extLst>
          </p:cNvPr>
          <p:cNvSpPr>
            <a:spLocks noChangeAspect="1"/>
          </p:cNvSpPr>
          <p:nvPr/>
        </p:nvSpPr>
        <p:spPr>
          <a:xfrm>
            <a:off x="416751" y="3428011"/>
            <a:ext cx="575021" cy="470898"/>
          </a:xfrm>
          <a:custGeom>
            <a:avLst/>
            <a:gdLst>
              <a:gd name="connsiteX0" fmla="*/ 1381001 w 1572137"/>
              <a:gd name="connsiteY0" fmla="*/ 854120 h 1287458"/>
              <a:gd name="connsiteX1" fmla="*/ 1338118 w 1572137"/>
              <a:gd name="connsiteY1" fmla="*/ 1014364 h 1287458"/>
              <a:gd name="connsiteX2" fmla="*/ 1516419 w 1572137"/>
              <a:gd name="connsiteY2" fmla="*/ 867661 h 1287458"/>
              <a:gd name="connsiteX3" fmla="*/ 1516419 w 1572137"/>
              <a:gd name="connsiteY3" fmla="*/ 858634 h 1287458"/>
              <a:gd name="connsiteX4" fmla="*/ 1502877 w 1572137"/>
              <a:gd name="connsiteY4" fmla="*/ 854120 h 1287458"/>
              <a:gd name="connsiteX5" fmla="*/ 642972 w 1572137"/>
              <a:gd name="connsiteY5" fmla="*/ 739014 h 1287458"/>
              <a:gd name="connsiteX6" fmla="*/ 1369716 w 1572137"/>
              <a:gd name="connsiteY6" fmla="*/ 739014 h 1287458"/>
              <a:gd name="connsiteX7" fmla="*/ 1387772 w 1572137"/>
              <a:gd name="connsiteY7" fmla="*/ 757070 h 1287458"/>
              <a:gd name="connsiteX8" fmla="*/ 1385515 w 1572137"/>
              <a:gd name="connsiteY8" fmla="*/ 799952 h 1287458"/>
              <a:gd name="connsiteX9" fmla="*/ 1502877 w 1572137"/>
              <a:gd name="connsiteY9" fmla="*/ 799952 h 1287458"/>
              <a:gd name="connsiteX10" fmla="*/ 1561558 w 1572137"/>
              <a:gd name="connsiteY10" fmla="*/ 829293 h 1287458"/>
              <a:gd name="connsiteX11" fmla="*/ 1568329 w 1572137"/>
              <a:gd name="connsiteY11" fmla="*/ 887974 h 1287458"/>
              <a:gd name="connsiteX12" fmla="*/ 1311035 w 1572137"/>
              <a:gd name="connsiteY12" fmla="*/ 1070789 h 1287458"/>
              <a:gd name="connsiteX13" fmla="*/ 1130477 w 1572137"/>
              <a:gd name="connsiteY13" fmla="*/ 1217492 h 1287458"/>
              <a:gd name="connsiteX14" fmla="*/ 1351660 w 1572137"/>
              <a:gd name="connsiteY14" fmla="*/ 1217492 h 1287458"/>
              <a:gd name="connsiteX15" fmla="*/ 1387772 w 1572137"/>
              <a:gd name="connsiteY15" fmla="*/ 1242318 h 1287458"/>
              <a:gd name="connsiteX16" fmla="*/ 1394543 w 1572137"/>
              <a:gd name="connsiteY16" fmla="*/ 1262631 h 1287458"/>
              <a:gd name="connsiteX17" fmla="*/ 1376487 w 1572137"/>
              <a:gd name="connsiteY17" fmla="*/ 1287458 h 1287458"/>
              <a:gd name="connsiteX18" fmla="*/ 633945 w 1572137"/>
              <a:gd name="connsiteY18" fmla="*/ 1287458 h 1287458"/>
              <a:gd name="connsiteX19" fmla="*/ 618146 w 1572137"/>
              <a:gd name="connsiteY19" fmla="*/ 1260374 h 1287458"/>
              <a:gd name="connsiteX20" fmla="*/ 624917 w 1572137"/>
              <a:gd name="connsiteY20" fmla="*/ 1242318 h 1287458"/>
              <a:gd name="connsiteX21" fmla="*/ 661028 w 1572137"/>
              <a:gd name="connsiteY21" fmla="*/ 1217492 h 1287458"/>
              <a:gd name="connsiteX22" fmla="*/ 895753 w 1572137"/>
              <a:gd name="connsiteY22" fmla="*/ 1217492 h 1287458"/>
              <a:gd name="connsiteX23" fmla="*/ 624917 w 1572137"/>
              <a:gd name="connsiteY23" fmla="*/ 757070 h 1287458"/>
              <a:gd name="connsiteX24" fmla="*/ 642972 w 1572137"/>
              <a:gd name="connsiteY24" fmla="*/ 739014 h 1287458"/>
              <a:gd name="connsiteX25" fmla="*/ 994214 w 1572137"/>
              <a:gd name="connsiteY25" fmla="*/ 471000 h 1287458"/>
              <a:gd name="connsiteX26" fmla="*/ 1008602 w 1572137"/>
              <a:gd name="connsiteY26" fmla="*/ 474950 h 1287458"/>
              <a:gd name="connsiteX27" fmla="*/ 1010858 w 1572137"/>
              <a:gd name="connsiteY27" fmla="*/ 590055 h 1287458"/>
              <a:gd name="connsiteX28" fmla="*/ 1028915 w 1572137"/>
              <a:gd name="connsiteY28" fmla="*/ 691619 h 1287458"/>
              <a:gd name="connsiteX29" fmla="*/ 1026658 w 1572137"/>
              <a:gd name="connsiteY29" fmla="*/ 718702 h 1287458"/>
              <a:gd name="connsiteX30" fmla="*/ 1013116 w 1572137"/>
              <a:gd name="connsiteY30" fmla="*/ 723216 h 1287458"/>
              <a:gd name="connsiteX31" fmla="*/ 999574 w 1572137"/>
              <a:gd name="connsiteY31" fmla="*/ 716445 h 1287458"/>
              <a:gd name="connsiteX32" fmla="*/ 981518 w 1572137"/>
              <a:gd name="connsiteY32" fmla="*/ 565228 h 1287458"/>
              <a:gd name="connsiteX33" fmla="*/ 983775 w 1572137"/>
              <a:gd name="connsiteY33" fmla="*/ 504290 h 1287458"/>
              <a:gd name="connsiteX34" fmla="*/ 981518 w 1572137"/>
              <a:gd name="connsiteY34" fmla="*/ 477206 h 1287458"/>
              <a:gd name="connsiteX35" fmla="*/ 994214 w 1572137"/>
              <a:gd name="connsiteY35" fmla="*/ 471000 h 1287458"/>
              <a:gd name="connsiteX36" fmla="*/ 29773 w 1572137"/>
              <a:gd name="connsiteY36" fmla="*/ 371265 h 1287458"/>
              <a:gd name="connsiteX37" fmla="*/ 772003 w 1572137"/>
              <a:gd name="connsiteY37" fmla="*/ 371265 h 1287458"/>
              <a:gd name="connsiteX38" fmla="*/ 772003 w 1572137"/>
              <a:gd name="connsiteY38" fmla="*/ 445101 h 1287458"/>
              <a:gd name="connsiteX39" fmla="*/ 742231 w 1572137"/>
              <a:gd name="connsiteY39" fmla="*/ 445101 h 1287458"/>
              <a:gd name="connsiteX40" fmla="*/ 727344 w 1572137"/>
              <a:gd name="connsiteY40" fmla="*/ 459987 h 1287458"/>
              <a:gd name="connsiteX41" fmla="*/ 742231 w 1572137"/>
              <a:gd name="connsiteY41" fmla="*/ 474874 h 1287458"/>
              <a:gd name="connsiteX42" fmla="*/ 772003 w 1572137"/>
              <a:gd name="connsiteY42" fmla="*/ 474874 h 1287458"/>
              <a:gd name="connsiteX43" fmla="*/ 772003 w 1572137"/>
              <a:gd name="connsiteY43" fmla="*/ 504646 h 1287458"/>
              <a:gd name="connsiteX44" fmla="*/ 653211 w 1572137"/>
              <a:gd name="connsiteY44" fmla="*/ 504646 h 1287458"/>
              <a:gd name="connsiteX45" fmla="*/ 638324 w 1572137"/>
              <a:gd name="connsiteY45" fmla="*/ 519533 h 1287458"/>
              <a:gd name="connsiteX46" fmla="*/ 653211 w 1572137"/>
              <a:gd name="connsiteY46" fmla="*/ 534419 h 1287458"/>
              <a:gd name="connsiteX47" fmla="*/ 772003 w 1572137"/>
              <a:gd name="connsiteY47" fmla="*/ 534419 h 1287458"/>
              <a:gd name="connsiteX48" fmla="*/ 772003 w 1572137"/>
              <a:gd name="connsiteY48" fmla="*/ 564191 h 1287458"/>
              <a:gd name="connsiteX49" fmla="*/ 757415 w 1572137"/>
              <a:gd name="connsiteY49" fmla="*/ 579673 h 1287458"/>
              <a:gd name="connsiteX50" fmla="*/ 29773 w 1572137"/>
              <a:gd name="connsiteY50" fmla="*/ 579673 h 1287458"/>
              <a:gd name="connsiteX51" fmla="*/ 29773 w 1572137"/>
              <a:gd name="connsiteY51" fmla="*/ 549901 h 1287458"/>
              <a:gd name="connsiteX52" fmla="*/ 74432 w 1572137"/>
              <a:gd name="connsiteY52" fmla="*/ 549901 h 1287458"/>
              <a:gd name="connsiteX53" fmla="*/ 89318 w 1572137"/>
              <a:gd name="connsiteY53" fmla="*/ 535014 h 1287458"/>
              <a:gd name="connsiteX54" fmla="*/ 74432 w 1572137"/>
              <a:gd name="connsiteY54" fmla="*/ 520128 h 1287458"/>
              <a:gd name="connsiteX55" fmla="*/ 29773 w 1572137"/>
              <a:gd name="connsiteY55" fmla="*/ 520128 h 1287458"/>
              <a:gd name="connsiteX56" fmla="*/ 29773 w 1572137"/>
              <a:gd name="connsiteY56" fmla="*/ 490355 h 1287458"/>
              <a:gd name="connsiteX57" fmla="*/ 222699 w 1572137"/>
              <a:gd name="connsiteY57" fmla="*/ 490355 h 1287458"/>
              <a:gd name="connsiteX58" fmla="*/ 237586 w 1572137"/>
              <a:gd name="connsiteY58" fmla="*/ 475469 h 1287458"/>
              <a:gd name="connsiteX59" fmla="*/ 222699 w 1572137"/>
              <a:gd name="connsiteY59" fmla="*/ 460583 h 1287458"/>
              <a:gd name="connsiteX60" fmla="*/ 29773 w 1572137"/>
              <a:gd name="connsiteY60" fmla="*/ 460583 h 1287458"/>
              <a:gd name="connsiteX61" fmla="*/ 29773 w 1572137"/>
              <a:gd name="connsiteY61" fmla="*/ 430810 h 1287458"/>
              <a:gd name="connsiteX62" fmla="*/ 74432 w 1572137"/>
              <a:gd name="connsiteY62" fmla="*/ 430810 h 1287458"/>
              <a:gd name="connsiteX63" fmla="*/ 89318 w 1572137"/>
              <a:gd name="connsiteY63" fmla="*/ 415924 h 1287458"/>
              <a:gd name="connsiteX64" fmla="*/ 74432 w 1572137"/>
              <a:gd name="connsiteY64" fmla="*/ 401038 h 1287458"/>
              <a:gd name="connsiteX65" fmla="*/ 29773 w 1572137"/>
              <a:gd name="connsiteY65" fmla="*/ 401038 h 1287458"/>
              <a:gd name="connsiteX66" fmla="*/ 816662 w 1572137"/>
              <a:gd name="connsiteY66" fmla="*/ 341492 h 1287458"/>
              <a:gd name="connsiteX67" fmla="*/ 831548 w 1572137"/>
              <a:gd name="connsiteY67" fmla="*/ 356378 h 1287458"/>
              <a:gd name="connsiteX68" fmla="*/ 831548 w 1572137"/>
              <a:gd name="connsiteY68" fmla="*/ 593964 h 1287458"/>
              <a:gd name="connsiteX69" fmla="*/ 786889 w 1572137"/>
              <a:gd name="connsiteY69" fmla="*/ 638623 h 1287458"/>
              <a:gd name="connsiteX70" fmla="*/ 14886 w 1572137"/>
              <a:gd name="connsiteY70" fmla="*/ 638623 h 1287458"/>
              <a:gd name="connsiteX71" fmla="*/ 0 w 1572137"/>
              <a:gd name="connsiteY71" fmla="*/ 623736 h 1287458"/>
              <a:gd name="connsiteX72" fmla="*/ 14886 w 1572137"/>
              <a:gd name="connsiteY72" fmla="*/ 608850 h 1287458"/>
              <a:gd name="connsiteX73" fmla="*/ 757116 w 1572137"/>
              <a:gd name="connsiteY73" fmla="*/ 608850 h 1287458"/>
              <a:gd name="connsiteX74" fmla="*/ 801775 w 1572137"/>
              <a:gd name="connsiteY74" fmla="*/ 564191 h 1287458"/>
              <a:gd name="connsiteX75" fmla="*/ 801775 w 1572137"/>
              <a:gd name="connsiteY75" fmla="*/ 356081 h 1287458"/>
              <a:gd name="connsiteX76" fmla="*/ 816662 w 1572137"/>
              <a:gd name="connsiteY76" fmla="*/ 341492 h 1287458"/>
              <a:gd name="connsiteX77" fmla="*/ 1090699 w 1572137"/>
              <a:gd name="connsiteY77" fmla="*/ 339249 h 1287458"/>
              <a:gd name="connsiteX78" fmla="*/ 1103395 w 1572137"/>
              <a:gd name="connsiteY78" fmla="*/ 346302 h 1287458"/>
              <a:gd name="connsiteX79" fmla="*/ 1101138 w 1572137"/>
              <a:gd name="connsiteY79" fmla="*/ 373385 h 1287458"/>
              <a:gd name="connsiteX80" fmla="*/ 1105652 w 1572137"/>
              <a:gd name="connsiteY80" fmla="*/ 434323 h 1287458"/>
              <a:gd name="connsiteX81" fmla="*/ 1085339 w 1572137"/>
              <a:gd name="connsiteY81" fmla="*/ 585540 h 1287458"/>
              <a:gd name="connsiteX82" fmla="*/ 1071797 w 1572137"/>
              <a:gd name="connsiteY82" fmla="*/ 592311 h 1287458"/>
              <a:gd name="connsiteX83" fmla="*/ 1058255 w 1572137"/>
              <a:gd name="connsiteY83" fmla="*/ 587797 h 1287458"/>
              <a:gd name="connsiteX84" fmla="*/ 1055998 w 1572137"/>
              <a:gd name="connsiteY84" fmla="*/ 560714 h 1287458"/>
              <a:gd name="connsiteX85" fmla="*/ 1074054 w 1572137"/>
              <a:gd name="connsiteY85" fmla="*/ 459150 h 1287458"/>
              <a:gd name="connsiteX86" fmla="*/ 1076311 w 1572137"/>
              <a:gd name="connsiteY86" fmla="*/ 344045 h 1287458"/>
              <a:gd name="connsiteX87" fmla="*/ 1090699 w 1572137"/>
              <a:gd name="connsiteY87" fmla="*/ 339249 h 1287458"/>
              <a:gd name="connsiteX88" fmla="*/ 568061 w 1572137"/>
              <a:gd name="connsiteY88" fmla="*/ 59248 h 1287458"/>
              <a:gd name="connsiteX89" fmla="*/ 717521 w 1572137"/>
              <a:gd name="connsiteY89" fmla="*/ 116411 h 1287458"/>
              <a:gd name="connsiteX90" fmla="*/ 772302 w 1572137"/>
              <a:gd name="connsiteY90" fmla="*/ 306658 h 1287458"/>
              <a:gd name="connsiteX91" fmla="*/ 772004 w 1572137"/>
              <a:gd name="connsiteY91" fmla="*/ 311720 h 1287458"/>
              <a:gd name="connsiteX92" fmla="*/ 772004 w 1572137"/>
              <a:gd name="connsiteY92" fmla="*/ 341492 h 1287458"/>
              <a:gd name="connsiteX93" fmla="*/ 742827 w 1572137"/>
              <a:gd name="connsiteY93" fmla="*/ 341195 h 1287458"/>
              <a:gd name="connsiteX94" fmla="*/ 659762 w 1572137"/>
              <a:gd name="connsiteY94" fmla="*/ 119984 h 1287458"/>
              <a:gd name="connsiteX95" fmla="*/ 644875 w 1572137"/>
              <a:gd name="connsiteY95" fmla="*/ 120877 h 1287458"/>
              <a:gd name="connsiteX96" fmla="*/ 638325 w 1572137"/>
              <a:gd name="connsiteY96" fmla="*/ 134275 h 1287458"/>
              <a:gd name="connsiteX97" fmla="*/ 646662 w 1572137"/>
              <a:gd name="connsiteY97" fmla="*/ 146779 h 1287458"/>
              <a:gd name="connsiteX98" fmla="*/ 713352 w 1572137"/>
              <a:gd name="connsiteY98" fmla="*/ 341492 h 1287458"/>
              <a:gd name="connsiteX99" fmla="*/ 71157 w 1572137"/>
              <a:gd name="connsiteY99" fmla="*/ 341492 h 1287458"/>
              <a:gd name="connsiteX100" fmla="*/ 564191 w 1572137"/>
              <a:gd name="connsiteY100" fmla="*/ 0 h 1287458"/>
              <a:gd name="connsiteX101" fmla="*/ 761881 w 1572137"/>
              <a:gd name="connsiteY101" fmla="*/ 77409 h 1287458"/>
              <a:gd name="connsiteX102" fmla="*/ 831549 w 1572137"/>
              <a:gd name="connsiteY102" fmla="*/ 312911 h 1287458"/>
              <a:gd name="connsiteX103" fmla="*/ 831549 w 1572137"/>
              <a:gd name="connsiteY103" fmla="*/ 314102 h 1287458"/>
              <a:gd name="connsiteX104" fmla="*/ 831549 w 1572137"/>
              <a:gd name="connsiteY104" fmla="*/ 314697 h 1287458"/>
              <a:gd name="connsiteX105" fmla="*/ 801777 w 1572137"/>
              <a:gd name="connsiteY105" fmla="*/ 314697 h 1287458"/>
              <a:gd name="connsiteX106" fmla="*/ 801777 w 1572137"/>
              <a:gd name="connsiteY106" fmla="*/ 310529 h 1287458"/>
              <a:gd name="connsiteX107" fmla="*/ 739551 w 1572137"/>
              <a:gd name="connsiteY107" fmla="*/ 96761 h 1287458"/>
              <a:gd name="connsiteX108" fmla="*/ 566572 w 1572137"/>
              <a:gd name="connsiteY108" fmla="*/ 29773 h 1287458"/>
              <a:gd name="connsiteX109" fmla="*/ 549304 w 1572137"/>
              <a:gd name="connsiteY109" fmla="*/ 16673 h 1287458"/>
              <a:gd name="connsiteX110" fmla="*/ 553175 w 1572137"/>
              <a:gd name="connsiteY110" fmla="*/ 5061 h 1287458"/>
              <a:gd name="connsiteX111" fmla="*/ 564191 w 1572137"/>
              <a:gd name="connsiteY111" fmla="*/ 0 h 1287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1572137" h="1287458">
                <a:moveTo>
                  <a:pt x="1381001" y="854120"/>
                </a:moveTo>
                <a:cubicBezTo>
                  <a:pt x="1374230" y="901516"/>
                  <a:pt x="1360688" y="957940"/>
                  <a:pt x="1338118" y="1014364"/>
                </a:cubicBezTo>
                <a:cubicBezTo>
                  <a:pt x="1441939" y="1000823"/>
                  <a:pt x="1491592" y="928600"/>
                  <a:pt x="1516419" y="867661"/>
                </a:cubicBezTo>
                <a:cubicBezTo>
                  <a:pt x="1518676" y="865405"/>
                  <a:pt x="1518676" y="860891"/>
                  <a:pt x="1516419" y="858634"/>
                </a:cubicBezTo>
                <a:cubicBezTo>
                  <a:pt x="1514162" y="856377"/>
                  <a:pt x="1509648" y="854120"/>
                  <a:pt x="1502877" y="854120"/>
                </a:cubicBezTo>
                <a:close/>
                <a:moveTo>
                  <a:pt x="642972" y="739014"/>
                </a:moveTo>
                <a:lnTo>
                  <a:pt x="1369716" y="739014"/>
                </a:lnTo>
                <a:cubicBezTo>
                  <a:pt x="1378744" y="739014"/>
                  <a:pt x="1387772" y="748042"/>
                  <a:pt x="1387772" y="757070"/>
                </a:cubicBezTo>
                <a:cubicBezTo>
                  <a:pt x="1387772" y="768355"/>
                  <a:pt x="1387772" y="781897"/>
                  <a:pt x="1385515" y="799952"/>
                </a:cubicBezTo>
                <a:lnTo>
                  <a:pt x="1502877" y="799952"/>
                </a:lnTo>
                <a:cubicBezTo>
                  <a:pt x="1527704" y="799952"/>
                  <a:pt x="1550273" y="811237"/>
                  <a:pt x="1561558" y="829293"/>
                </a:cubicBezTo>
                <a:cubicBezTo>
                  <a:pt x="1572843" y="847349"/>
                  <a:pt x="1575100" y="867661"/>
                  <a:pt x="1568329" y="887974"/>
                </a:cubicBezTo>
                <a:cubicBezTo>
                  <a:pt x="1541246" y="955683"/>
                  <a:pt x="1471280" y="1066275"/>
                  <a:pt x="1311035" y="1070789"/>
                </a:cubicBezTo>
                <a:cubicBezTo>
                  <a:pt x="1272666" y="1136241"/>
                  <a:pt x="1216242" y="1190408"/>
                  <a:pt x="1130477" y="1217492"/>
                </a:cubicBezTo>
                <a:lnTo>
                  <a:pt x="1351660" y="1217492"/>
                </a:lnTo>
                <a:cubicBezTo>
                  <a:pt x="1365202" y="1217492"/>
                  <a:pt x="1383258" y="1228777"/>
                  <a:pt x="1387772" y="1242318"/>
                </a:cubicBezTo>
                <a:lnTo>
                  <a:pt x="1394543" y="1262631"/>
                </a:lnTo>
                <a:cubicBezTo>
                  <a:pt x="1399057" y="1276173"/>
                  <a:pt x="1392286" y="1287458"/>
                  <a:pt x="1376487" y="1287458"/>
                </a:cubicBezTo>
                <a:lnTo>
                  <a:pt x="633945" y="1287458"/>
                </a:lnTo>
                <a:cubicBezTo>
                  <a:pt x="620403" y="1287458"/>
                  <a:pt x="611375" y="1276173"/>
                  <a:pt x="618146" y="1260374"/>
                </a:cubicBezTo>
                <a:lnTo>
                  <a:pt x="624917" y="1242318"/>
                </a:lnTo>
                <a:cubicBezTo>
                  <a:pt x="629431" y="1228777"/>
                  <a:pt x="645229" y="1217492"/>
                  <a:pt x="661028" y="1217492"/>
                </a:cubicBezTo>
                <a:lnTo>
                  <a:pt x="895753" y="1217492"/>
                </a:lnTo>
                <a:cubicBezTo>
                  <a:pt x="645229" y="1143012"/>
                  <a:pt x="624917" y="836064"/>
                  <a:pt x="624917" y="757070"/>
                </a:cubicBezTo>
                <a:cubicBezTo>
                  <a:pt x="624917" y="748042"/>
                  <a:pt x="633945" y="739014"/>
                  <a:pt x="642972" y="739014"/>
                </a:cubicBezTo>
                <a:close/>
                <a:moveTo>
                  <a:pt x="994214" y="471000"/>
                </a:moveTo>
                <a:cubicBezTo>
                  <a:pt x="999010" y="470436"/>
                  <a:pt x="1004088" y="471565"/>
                  <a:pt x="1008602" y="474950"/>
                </a:cubicBezTo>
                <a:cubicBezTo>
                  <a:pt x="1028915" y="490748"/>
                  <a:pt x="1053742" y="535888"/>
                  <a:pt x="1010858" y="590055"/>
                </a:cubicBezTo>
                <a:cubicBezTo>
                  <a:pt x="977004" y="630680"/>
                  <a:pt x="1028915" y="691619"/>
                  <a:pt x="1028915" y="691619"/>
                </a:cubicBezTo>
                <a:cubicBezTo>
                  <a:pt x="1035686" y="700646"/>
                  <a:pt x="1035686" y="711931"/>
                  <a:pt x="1026658" y="718702"/>
                </a:cubicBezTo>
                <a:cubicBezTo>
                  <a:pt x="1022144" y="720959"/>
                  <a:pt x="1017630" y="723216"/>
                  <a:pt x="1013116" y="723216"/>
                </a:cubicBezTo>
                <a:cubicBezTo>
                  <a:pt x="1008602" y="723216"/>
                  <a:pt x="1004088" y="720959"/>
                  <a:pt x="999574" y="716445"/>
                </a:cubicBezTo>
                <a:cubicBezTo>
                  <a:pt x="997317" y="711931"/>
                  <a:pt x="927351" y="630680"/>
                  <a:pt x="981518" y="565228"/>
                </a:cubicBezTo>
                <a:cubicBezTo>
                  <a:pt x="1010858" y="529117"/>
                  <a:pt x="988289" y="508804"/>
                  <a:pt x="983775" y="504290"/>
                </a:cubicBezTo>
                <a:cubicBezTo>
                  <a:pt x="977004" y="497519"/>
                  <a:pt x="974747" y="486234"/>
                  <a:pt x="981518" y="477206"/>
                </a:cubicBezTo>
                <a:cubicBezTo>
                  <a:pt x="984904" y="473821"/>
                  <a:pt x="989418" y="471564"/>
                  <a:pt x="994214" y="471000"/>
                </a:cubicBezTo>
                <a:close/>
                <a:moveTo>
                  <a:pt x="29773" y="371265"/>
                </a:moveTo>
                <a:lnTo>
                  <a:pt x="772003" y="371265"/>
                </a:lnTo>
                <a:lnTo>
                  <a:pt x="772003" y="445101"/>
                </a:lnTo>
                <a:lnTo>
                  <a:pt x="742231" y="445101"/>
                </a:lnTo>
                <a:cubicBezTo>
                  <a:pt x="733894" y="445101"/>
                  <a:pt x="727344" y="451651"/>
                  <a:pt x="727344" y="459987"/>
                </a:cubicBezTo>
                <a:cubicBezTo>
                  <a:pt x="727344" y="468324"/>
                  <a:pt x="733894" y="474874"/>
                  <a:pt x="742231" y="474874"/>
                </a:cubicBezTo>
                <a:lnTo>
                  <a:pt x="772003" y="474874"/>
                </a:lnTo>
                <a:lnTo>
                  <a:pt x="772003" y="504646"/>
                </a:lnTo>
                <a:lnTo>
                  <a:pt x="653211" y="504646"/>
                </a:lnTo>
                <a:cubicBezTo>
                  <a:pt x="644874" y="504646"/>
                  <a:pt x="638324" y="511196"/>
                  <a:pt x="638324" y="519533"/>
                </a:cubicBezTo>
                <a:cubicBezTo>
                  <a:pt x="638324" y="527869"/>
                  <a:pt x="644874" y="534419"/>
                  <a:pt x="653211" y="534419"/>
                </a:cubicBezTo>
                <a:lnTo>
                  <a:pt x="772003" y="534419"/>
                </a:lnTo>
                <a:lnTo>
                  <a:pt x="772003" y="564191"/>
                </a:lnTo>
                <a:cubicBezTo>
                  <a:pt x="772003" y="572528"/>
                  <a:pt x="765453" y="579078"/>
                  <a:pt x="757415" y="579673"/>
                </a:cubicBezTo>
                <a:lnTo>
                  <a:pt x="29773" y="579673"/>
                </a:lnTo>
                <a:lnTo>
                  <a:pt x="29773" y="549901"/>
                </a:lnTo>
                <a:lnTo>
                  <a:pt x="74432" y="549901"/>
                </a:lnTo>
                <a:cubicBezTo>
                  <a:pt x="82768" y="549901"/>
                  <a:pt x="89318" y="543351"/>
                  <a:pt x="89318" y="535014"/>
                </a:cubicBezTo>
                <a:cubicBezTo>
                  <a:pt x="89318" y="526678"/>
                  <a:pt x="82768" y="520128"/>
                  <a:pt x="74432" y="520128"/>
                </a:cubicBezTo>
                <a:lnTo>
                  <a:pt x="29773" y="520128"/>
                </a:lnTo>
                <a:lnTo>
                  <a:pt x="29773" y="490355"/>
                </a:lnTo>
                <a:lnTo>
                  <a:pt x="222699" y="490355"/>
                </a:lnTo>
                <a:cubicBezTo>
                  <a:pt x="231036" y="490355"/>
                  <a:pt x="237586" y="483805"/>
                  <a:pt x="237586" y="475469"/>
                </a:cubicBezTo>
                <a:cubicBezTo>
                  <a:pt x="237586" y="467133"/>
                  <a:pt x="231036" y="460583"/>
                  <a:pt x="222699" y="460583"/>
                </a:cubicBezTo>
                <a:lnTo>
                  <a:pt x="29773" y="460583"/>
                </a:lnTo>
                <a:lnTo>
                  <a:pt x="29773" y="430810"/>
                </a:lnTo>
                <a:lnTo>
                  <a:pt x="74432" y="430810"/>
                </a:lnTo>
                <a:cubicBezTo>
                  <a:pt x="82768" y="430810"/>
                  <a:pt x="89318" y="424260"/>
                  <a:pt x="89318" y="415924"/>
                </a:cubicBezTo>
                <a:cubicBezTo>
                  <a:pt x="89318" y="407588"/>
                  <a:pt x="82768" y="401038"/>
                  <a:pt x="74432" y="401038"/>
                </a:cubicBezTo>
                <a:lnTo>
                  <a:pt x="29773" y="401038"/>
                </a:lnTo>
                <a:close/>
                <a:moveTo>
                  <a:pt x="816662" y="341492"/>
                </a:moveTo>
                <a:cubicBezTo>
                  <a:pt x="824700" y="341492"/>
                  <a:pt x="831548" y="348042"/>
                  <a:pt x="831548" y="356378"/>
                </a:cubicBezTo>
                <a:lnTo>
                  <a:pt x="831548" y="593964"/>
                </a:lnTo>
                <a:cubicBezTo>
                  <a:pt x="831548" y="618675"/>
                  <a:pt x="811600" y="638623"/>
                  <a:pt x="786889" y="638623"/>
                </a:cubicBezTo>
                <a:lnTo>
                  <a:pt x="14886" y="638623"/>
                </a:lnTo>
                <a:cubicBezTo>
                  <a:pt x="6550" y="638623"/>
                  <a:pt x="0" y="632073"/>
                  <a:pt x="0" y="623736"/>
                </a:cubicBezTo>
                <a:cubicBezTo>
                  <a:pt x="0" y="615400"/>
                  <a:pt x="6550" y="608850"/>
                  <a:pt x="14886" y="608850"/>
                </a:cubicBezTo>
                <a:lnTo>
                  <a:pt x="757116" y="608850"/>
                </a:lnTo>
                <a:cubicBezTo>
                  <a:pt x="781828" y="608850"/>
                  <a:pt x="801775" y="588902"/>
                  <a:pt x="801775" y="564191"/>
                </a:cubicBezTo>
                <a:lnTo>
                  <a:pt x="801775" y="356081"/>
                </a:lnTo>
                <a:cubicBezTo>
                  <a:pt x="802073" y="348042"/>
                  <a:pt x="808623" y="341492"/>
                  <a:pt x="816662" y="341492"/>
                </a:cubicBezTo>
                <a:close/>
                <a:moveTo>
                  <a:pt x="1090699" y="339249"/>
                </a:moveTo>
                <a:cubicBezTo>
                  <a:pt x="1095495" y="339531"/>
                  <a:pt x="1100010" y="341788"/>
                  <a:pt x="1103395" y="346302"/>
                </a:cubicBezTo>
                <a:cubicBezTo>
                  <a:pt x="1110166" y="355330"/>
                  <a:pt x="1110166" y="366614"/>
                  <a:pt x="1101138" y="373385"/>
                </a:cubicBezTo>
                <a:cubicBezTo>
                  <a:pt x="1096624" y="377899"/>
                  <a:pt x="1076311" y="398212"/>
                  <a:pt x="1105652" y="434323"/>
                </a:cubicBezTo>
                <a:cubicBezTo>
                  <a:pt x="1157563" y="499776"/>
                  <a:pt x="1087596" y="581026"/>
                  <a:pt x="1085339" y="585540"/>
                </a:cubicBezTo>
                <a:cubicBezTo>
                  <a:pt x="1083082" y="590054"/>
                  <a:pt x="1076311" y="592311"/>
                  <a:pt x="1071797" y="592311"/>
                </a:cubicBezTo>
                <a:cubicBezTo>
                  <a:pt x="1067283" y="592311"/>
                  <a:pt x="1062769" y="590054"/>
                  <a:pt x="1058255" y="587797"/>
                </a:cubicBezTo>
                <a:cubicBezTo>
                  <a:pt x="1049226" y="581026"/>
                  <a:pt x="1049226" y="569742"/>
                  <a:pt x="1055998" y="560714"/>
                </a:cubicBezTo>
                <a:cubicBezTo>
                  <a:pt x="1055998" y="560714"/>
                  <a:pt x="1105652" y="499776"/>
                  <a:pt x="1074054" y="459150"/>
                </a:cubicBezTo>
                <a:cubicBezTo>
                  <a:pt x="1028914" y="404983"/>
                  <a:pt x="1055998" y="359843"/>
                  <a:pt x="1076311" y="344045"/>
                </a:cubicBezTo>
                <a:cubicBezTo>
                  <a:pt x="1080825" y="340660"/>
                  <a:pt x="1085903" y="338967"/>
                  <a:pt x="1090699" y="339249"/>
                </a:cubicBezTo>
                <a:close/>
                <a:moveTo>
                  <a:pt x="568061" y="59248"/>
                </a:moveTo>
                <a:cubicBezTo>
                  <a:pt x="633264" y="60141"/>
                  <a:pt x="683580" y="79196"/>
                  <a:pt x="717521" y="116411"/>
                </a:cubicBezTo>
                <a:cubicBezTo>
                  <a:pt x="782425" y="188163"/>
                  <a:pt x="772302" y="306063"/>
                  <a:pt x="772302" y="306658"/>
                </a:cubicBezTo>
                <a:cubicBezTo>
                  <a:pt x="772004" y="308445"/>
                  <a:pt x="772004" y="309933"/>
                  <a:pt x="772004" y="311720"/>
                </a:cubicBezTo>
                <a:lnTo>
                  <a:pt x="772004" y="341492"/>
                </a:lnTo>
                <a:lnTo>
                  <a:pt x="742827" y="341195"/>
                </a:lnTo>
                <a:cubicBezTo>
                  <a:pt x="744316" y="294452"/>
                  <a:pt x="741041" y="160475"/>
                  <a:pt x="659762" y="119984"/>
                </a:cubicBezTo>
                <a:cubicBezTo>
                  <a:pt x="654998" y="117602"/>
                  <a:pt x="649341" y="117900"/>
                  <a:pt x="644875" y="120877"/>
                </a:cubicBezTo>
                <a:cubicBezTo>
                  <a:pt x="640410" y="123855"/>
                  <a:pt x="638028" y="128916"/>
                  <a:pt x="638325" y="134275"/>
                </a:cubicBezTo>
                <a:cubicBezTo>
                  <a:pt x="638921" y="139634"/>
                  <a:pt x="641898" y="144398"/>
                  <a:pt x="646662" y="146779"/>
                </a:cubicBezTo>
                <a:cubicBezTo>
                  <a:pt x="712459" y="179827"/>
                  <a:pt x="714543" y="300704"/>
                  <a:pt x="713352" y="341492"/>
                </a:cubicBezTo>
                <a:lnTo>
                  <a:pt x="71157" y="341492"/>
                </a:lnTo>
                <a:close/>
                <a:moveTo>
                  <a:pt x="564191" y="0"/>
                </a:moveTo>
                <a:cubicBezTo>
                  <a:pt x="649042" y="0"/>
                  <a:pt x="715435" y="25902"/>
                  <a:pt x="761881" y="77409"/>
                </a:cubicBezTo>
                <a:cubicBezTo>
                  <a:pt x="841374" y="165238"/>
                  <a:pt x="832740" y="298025"/>
                  <a:pt x="831549" y="312911"/>
                </a:cubicBezTo>
                <a:cubicBezTo>
                  <a:pt x="831549" y="313209"/>
                  <a:pt x="831549" y="313804"/>
                  <a:pt x="831549" y="314102"/>
                </a:cubicBezTo>
                <a:lnTo>
                  <a:pt x="831549" y="314697"/>
                </a:lnTo>
                <a:cubicBezTo>
                  <a:pt x="822022" y="311125"/>
                  <a:pt x="811304" y="311125"/>
                  <a:pt x="801777" y="314697"/>
                </a:cubicBezTo>
                <a:lnTo>
                  <a:pt x="801777" y="310529"/>
                </a:lnTo>
                <a:cubicBezTo>
                  <a:pt x="802074" y="309338"/>
                  <a:pt x="813686" y="178636"/>
                  <a:pt x="739551" y="96761"/>
                </a:cubicBezTo>
                <a:cubicBezTo>
                  <a:pt x="699358" y="52697"/>
                  <a:pt x="641302" y="30368"/>
                  <a:pt x="566572" y="29773"/>
                </a:cubicBezTo>
                <a:cubicBezTo>
                  <a:pt x="558236" y="30368"/>
                  <a:pt x="551091" y="24711"/>
                  <a:pt x="549304" y="16673"/>
                </a:cubicBezTo>
                <a:cubicBezTo>
                  <a:pt x="549007" y="12504"/>
                  <a:pt x="550197" y="8336"/>
                  <a:pt x="553175" y="5061"/>
                </a:cubicBezTo>
                <a:cubicBezTo>
                  <a:pt x="555854" y="1786"/>
                  <a:pt x="560022" y="0"/>
                  <a:pt x="564191" y="0"/>
                </a:cubicBezTo>
                <a:close/>
              </a:path>
            </a:pathLst>
          </a:custGeom>
          <a:solidFill>
            <a:schemeClr val="accent6">
              <a:lumMod val="50000"/>
            </a:schemeClr>
          </a:solidFill>
          <a:ln w="9525" cap="flat">
            <a:noFill/>
            <a:prstDash val="solid"/>
            <a:miter/>
          </a:ln>
        </p:spPr>
        <p:txBody>
          <a:bodyPr rtlCol="0" anchor="ctr"/>
          <a:lstStyle/>
          <a:p>
            <a:pPr defTabSz="685817"/>
            <a:endParaRPr lang="ja-JP" altLang="en-US" sz="1350">
              <a:solidFill>
                <a:prstClr val="black"/>
              </a:solidFill>
              <a:latin typeface="Source Sans Pro ExtraLight"/>
              <a:ea typeface="Yu Gothic UI Light"/>
            </a:endParaRPr>
          </a:p>
        </p:txBody>
      </p:sp>
      <p:sp>
        <p:nvSpPr>
          <p:cNvPr id="31" name="正方形/長方形 30">
            <a:extLst>
              <a:ext uri="{FF2B5EF4-FFF2-40B4-BE49-F238E27FC236}">
                <a16:creationId xmlns:a16="http://schemas.microsoft.com/office/drawing/2014/main" id="{14101D95-1CD7-EEDD-0955-5A46ED59D343}"/>
              </a:ext>
            </a:extLst>
          </p:cNvPr>
          <p:cNvSpPr/>
          <p:nvPr/>
        </p:nvSpPr>
        <p:spPr>
          <a:xfrm>
            <a:off x="1057950" y="3303832"/>
            <a:ext cx="3942000" cy="825867"/>
          </a:xfrm>
          <a:prstGeom prst="rect">
            <a:avLst/>
          </a:prstGeom>
        </p:spPr>
        <p:txBody>
          <a:bodyPr wrap="square" lIns="54000" rIns="54000">
            <a:spAutoFit/>
          </a:bodyPr>
          <a:lstStyle/>
          <a:p>
            <a:pPr algn="just" defTabSz="685817">
              <a:spcBef>
                <a:spcPts val="450"/>
              </a:spcBef>
            </a:pPr>
            <a:r>
              <a:rPr lang="ja-JP" altLang="en-US" sz="1200" dirty="0">
                <a:latin typeface="Tw Cen MT"/>
                <a:ea typeface="游明朝 Demibold" panose="02020600000000000000" pitchFamily="18" charset="-128"/>
              </a:rPr>
              <a:t>オリジナルドリンク・スイーツで集中力アップ</a:t>
            </a:r>
            <a:endParaRPr lang="en-US" altLang="ja-JP" sz="1200" dirty="0">
              <a:latin typeface="Tw Cen MT"/>
              <a:ea typeface="游明朝 Demibold" panose="02020600000000000000" pitchFamily="18" charset="-128"/>
            </a:endParaRPr>
          </a:p>
          <a:p>
            <a:pPr algn="just" defTabSz="685817">
              <a:spcBef>
                <a:spcPts val="450"/>
              </a:spcBef>
            </a:pPr>
            <a:r>
              <a:rPr lang="ja-JP" altLang="en-US" sz="1050" dirty="0">
                <a:latin typeface="Yu Gothic UI Light"/>
                <a:ea typeface="Yu Gothic UI Light"/>
              </a:rPr>
              <a:t>カンターキャラバンオリジナルのお菓子やお飲み物をご用意しております。いずれもレジャーではなく仕事への集中力を高めることを目的としたもので、ミーティングの合間の息抜きに最適なスイーツ、ドリンクをお楽しみください。</a:t>
            </a:r>
            <a:endParaRPr lang="ja-JP" altLang="en-US" sz="1050" dirty="0">
              <a:solidFill>
                <a:prstClr val="black"/>
              </a:solidFill>
              <a:latin typeface="Yu Gothic UI Light"/>
              <a:ea typeface="Yu Gothic UI Light"/>
            </a:endParaRPr>
          </a:p>
        </p:txBody>
      </p:sp>
      <p:sp>
        <p:nvSpPr>
          <p:cNvPr id="37" name="タイトル 1">
            <a:extLst>
              <a:ext uri="{FF2B5EF4-FFF2-40B4-BE49-F238E27FC236}">
                <a16:creationId xmlns:a16="http://schemas.microsoft.com/office/drawing/2014/main" id="{5E8D6020-C797-DFB0-2129-11FCC6BF5B39}"/>
              </a:ext>
            </a:extLst>
          </p:cNvPr>
          <p:cNvSpPr txBox="1">
            <a:spLocks/>
          </p:cNvSpPr>
          <p:nvPr/>
        </p:nvSpPr>
        <p:spPr>
          <a:xfrm>
            <a:off x="625408" y="1068415"/>
            <a:ext cx="3725438" cy="322002"/>
          </a:xfrm>
          <a:prstGeom prst="rect">
            <a:avLst/>
          </a:prstGeom>
          <a:noFill/>
          <a:ln>
            <a:noFill/>
          </a:ln>
        </p:spPr>
        <p:txBody>
          <a:bodyPr spcFirstLastPara="1" wrap="square" lIns="91425" tIns="45700" rIns="91425" bIns="45700" anchor="ctr" anchorCtr="0">
            <a:normAutofit fontScale="62500" lnSpcReduction="2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4400"/>
              <a:buFont typeface="Calibri"/>
              <a:buNone/>
              <a:defRPr sz="2800" b="0" i="0" u="none" strike="noStrike" cap="none">
                <a:solidFill>
                  <a:schemeClr val="dk1"/>
                </a:solidFill>
                <a:latin typeface="Arial" panose="020B0604020202020204" pitchFamily="34" charset="0"/>
                <a:ea typeface="Calibri"/>
                <a:cs typeface="Arial" panose="020B0604020202020204" pitchFamily="34" charset="0"/>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kumimoji="1" lang="ja-JP" altLang="en-US"/>
              <a:t>サービスアクティビティのご案内</a:t>
            </a:r>
            <a:endParaRPr kumimoji="1" lang="ja-JP" altLang="en-US" dirty="0"/>
          </a:p>
        </p:txBody>
      </p:sp>
    </p:spTree>
    <p:extLst>
      <p:ext uri="{BB962C8B-B14F-4D97-AF65-F5344CB8AC3E}">
        <p14:creationId xmlns:p14="http://schemas.microsoft.com/office/powerpoint/2010/main" val="20204970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テキスト ボックス 12">
            <a:extLst>
              <a:ext uri="{FF2B5EF4-FFF2-40B4-BE49-F238E27FC236}">
                <a16:creationId xmlns:a16="http://schemas.microsoft.com/office/drawing/2014/main" id="{298BCA88-4BB8-574C-B94B-37DCB3B9E301}"/>
              </a:ext>
            </a:extLst>
          </p:cNvPr>
          <p:cNvSpPr txBox="1"/>
          <p:nvPr/>
        </p:nvSpPr>
        <p:spPr>
          <a:xfrm>
            <a:off x="7900086" y="89080"/>
            <a:ext cx="1141397" cy="369332"/>
          </a:xfrm>
          <a:prstGeom prst="rect">
            <a:avLst/>
          </a:prstGeom>
          <a:solidFill>
            <a:srgbClr val="FF0000"/>
          </a:solidFill>
          <a:ln>
            <a:noFill/>
          </a:ln>
        </p:spPr>
        <p:txBody>
          <a:bodyPr wrap="square" rtlCol="0">
            <a:spAutoFit/>
          </a:bodyPr>
          <a:lstStyle/>
          <a:p>
            <a:pPr algn="ctr"/>
            <a:r>
              <a:rPr lang="en-US" altLang="ja-JP" b="1" dirty="0">
                <a:solidFill>
                  <a:schemeClr val="bg1"/>
                </a:solidFill>
              </a:rPr>
              <a:t>Sample</a:t>
            </a:r>
            <a:endParaRPr lang="ja-JP" altLang="en-US" b="1">
              <a:solidFill>
                <a:schemeClr val="bg1"/>
              </a:solidFill>
            </a:endParaRPr>
          </a:p>
        </p:txBody>
      </p:sp>
      <p:sp>
        <p:nvSpPr>
          <p:cNvPr id="2" name="タイトル 1">
            <a:extLst>
              <a:ext uri="{FF2B5EF4-FFF2-40B4-BE49-F238E27FC236}">
                <a16:creationId xmlns:a16="http://schemas.microsoft.com/office/drawing/2014/main" id="{6B209495-FA06-CC48-B8CD-4F03FBE87D29}"/>
              </a:ext>
            </a:extLst>
          </p:cNvPr>
          <p:cNvSpPr>
            <a:spLocks noGrp="1"/>
          </p:cNvSpPr>
          <p:nvPr>
            <p:ph type="title"/>
          </p:nvPr>
        </p:nvSpPr>
        <p:spPr>
          <a:xfrm>
            <a:off x="628650" y="89080"/>
            <a:ext cx="7886700" cy="739055"/>
          </a:xfrm>
        </p:spPr>
        <p:txBody>
          <a:bodyPr>
            <a:normAutofit/>
          </a:bodyPr>
          <a:lstStyle/>
          <a:p>
            <a:r>
              <a:rPr kumimoji="1" lang="ja-JP" altLang="en-US"/>
              <a:t>課題を解決するための商品</a:t>
            </a:r>
            <a:r>
              <a:rPr kumimoji="1" lang="en-US" altLang="ja-JP" dirty="0"/>
              <a:t>/</a:t>
            </a:r>
            <a:r>
              <a:rPr kumimoji="1" lang="ja-JP" altLang="en-US"/>
              <a:t>サービスの概要</a:t>
            </a:r>
          </a:p>
        </p:txBody>
      </p:sp>
      <p:sp>
        <p:nvSpPr>
          <p:cNvPr id="3" name="日付プレースホルダー 2">
            <a:extLst>
              <a:ext uri="{FF2B5EF4-FFF2-40B4-BE49-F238E27FC236}">
                <a16:creationId xmlns:a16="http://schemas.microsoft.com/office/drawing/2014/main" id="{D5C9065D-F622-7444-A79F-AC968B60EA1C}"/>
              </a:ext>
            </a:extLst>
          </p:cNvPr>
          <p:cNvSpPr>
            <a:spLocks noGrp="1"/>
          </p:cNvSpPr>
          <p:nvPr>
            <p:ph type="dt" sz="half" idx="10"/>
          </p:nvPr>
        </p:nvSpPr>
        <p:spPr/>
        <p:txBody>
          <a:bodyPr/>
          <a:lstStyle/>
          <a:p>
            <a:fld id="{E05AA0DE-D7CE-8648-B166-20522971A7E0}" type="datetime1">
              <a:rPr lang="ja-JP" altLang="en-US" smtClean="0"/>
              <a:pPr/>
              <a:t>2024/4/18</a:t>
            </a:fld>
            <a:endParaRPr lang="ja-JP" altLang="en-US"/>
          </a:p>
        </p:txBody>
      </p:sp>
      <p:sp>
        <p:nvSpPr>
          <p:cNvPr id="4" name="フッター プレースホルダー 3">
            <a:extLst>
              <a:ext uri="{FF2B5EF4-FFF2-40B4-BE49-F238E27FC236}">
                <a16:creationId xmlns:a16="http://schemas.microsoft.com/office/drawing/2014/main" id="{6549B0B2-C7EC-D74E-A78C-0238C2BFD869}"/>
              </a:ext>
            </a:extLst>
          </p:cNvPr>
          <p:cNvSpPr>
            <a:spLocks noGrp="1"/>
          </p:cNvSpPr>
          <p:nvPr>
            <p:ph type="ftr" sz="quarter" idx="11"/>
          </p:nvPr>
        </p:nvSpPr>
        <p:spPr/>
        <p:txBody>
          <a:bodyPr/>
          <a:lstStyle/>
          <a:p>
            <a:r>
              <a:rPr lang="en-US" altLang="ja-JP" dirty="0"/>
              <a:t>KSAP2024</a:t>
            </a:r>
            <a:r>
              <a:rPr lang="ja-JP" altLang="en-US" dirty="0"/>
              <a:t>事業情報</a:t>
            </a:r>
          </a:p>
        </p:txBody>
      </p:sp>
      <p:sp>
        <p:nvSpPr>
          <p:cNvPr id="5" name="スライド番号プレースホルダー 4">
            <a:extLst>
              <a:ext uri="{FF2B5EF4-FFF2-40B4-BE49-F238E27FC236}">
                <a16:creationId xmlns:a16="http://schemas.microsoft.com/office/drawing/2014/main" id="{CC9C09D0-AF41-BD4B-BE4A-3EA59E97853F}"/>
              </a:ext>
            </a:extLst>
          </p:cNvPr>
          <p:cNvSpPr>
            <a:spLocks noGrp="1"/>
          </p:cNvSpPr>
          <p:nvPr>
            <p:ph type="sldNum" sz="quarter" idx="12"/>
          </p:nvPr>
        </p:nvSpPr>
        <p:spPr/>
        <p:txBody>
          <a:bodyPr/>
          <a:lstStyle/>
          <a:p>
            <a:fld id="{AF3FEDC8-09E6-834F-A706-083383C175EB}" type="slidenum">
              <a:rPr lang="ja-JP" altLang="en-US" smtClean="0"/>
              <a:pPr/>
              <a:t>15</a:t>
            </a:fld>
            <a:endParaRPr lang="ja-JP" altLang="en-US"/>
          </a:p>
        </p:txBody>
      </p:sp>
      <p:cxnSp>
        <p:nvCxnSpPr>
          <p:cNvPr id="7" name="直線コネクタ 6">
            <a:extLst>
              <a:ext uri="{FF2B5EF4-FFF2-40B4-BE49-F238E27FC236}">
                <a16:creationId xmlns:a16="http://schemas.microsoft.com/office/drawing/2014/main" id="{439F653F-75C3-1C2C-5558-B429F027C6E3}"/>
              </a:ext>
            </a:extLst>
          </p:cNvPr>
          <p:cNvCxnSpPr/>
          <p:nvPr/>
        </p:nvCxnSpPr>
        <p:spPr>
          <a:xfrm>
            <a:off x="1" y="3363284"/>
            <a:ext cx="9144000" cy="0"/>
          </a:xfrm>
          <a:prstGeom prst="line">
            <a:avLst/>
          </a:prstGeom>
          <a:ln w="44450">
            <a:solidFill>
              <a:schemeClr val="accent6">
                <a:lumMod val="90000"/>
              </a:schemeClr>
            </a:solidFill>
          </a:ln>
        </p:spPr>
        <p:style>
          <a:lnRef idx="1">
            <a:schemeClr val="accent1"/>
          </a:lnRef>
          <a:fillRef idx="0">
            <a:schemeClr val="accent1"/>
          </a:fillRef>
          <a:effectRef idx="0">
            <a:schemeClr val="accent1"/>
          </a:effectRef>
          <a:fontRef idx="minor">
            <a:schemeClr val="tx1"/>
          </a:fontRef>
        </p:style>
      </p:cxnSp>
      <p:sp>
        <p:nvSpPr>
          <p:cNvPr id="8" name="正方形/長方形 7">
            <a:extLst>
              <a:ext uri="{FF2B5EF4-FFF2-40B4-BE49-F238E27FC236}">
                <a16:creationId xmlns:a16="http://schemas.microsoft.com/office/drawing/2014/main" id="{E6F9E383-5E3F-B893-F3BE-A3A2E3216CB2}"/>
              </a:ext>
            </a:extLst>
          </p:cNvPr>
          <p:cNvSpPr/>
          <p:nvPr/>
        </p:nvSpPr>
        <p:spPr>
          <a:xfrm>
            <a:off x="521492" y="4329761"/>
            <a:ext cx="1620000" cy="1099970"/>
          </a:xfrm>
          <a:prstGeom prst="rect">
            <a:avLst/>
          </a:prstGeom>
        </p:spPr>
        <p:txBody>
          <a:bodyPr lIns="0" rIns="0">
            <a:noAutofit/>
          </a:bodyPr>
          <a:lstStyle/>
          <a:p>
            <a:pPr algn="just" defTabSz="685817">
              <a:lnSpc>
                <a:spcPct val="90000"/>
              </a:lnSpc>
              <a:spcBef>
                <a:spcPts val="225"/>
              </a:spcBef>
              <a:buClr>
                <a:srgbClr val="EAE9E2">
                  <a:lumMod val="50000"/>
                </a:srgbClr>
              </a:buClr>
            </a:pPr>
            <a:r>
              <a:rPr lang="ja-JP" altLang="en-US" sz="1200" dirty="0">
                <a:solidFill>
                  <a:prstClr val="black"/>
                </a:solidFill>
                <a:latin typeface="Yu Gothic UI Light"/>
                <a:ea typeface="Yu Gothic UI Light"/>
              </a:rPr>
              <a:t>ご利用人数、ご希望日程などの基本的な項目に入力いただき、お問い合わせフォームからお問い合わせ下さい。</a:t>
            </a:r>
            <a:endParaRPr lang="en-US" altLang="ja-JP" sz="1200" dirty="0">
              <a:solidFill>
                <a:prstClr val="black"/>
              </a:solidFill>
              <a:latin typeface="Yu Gothic UI Light"/>
              <a:ea typeface="Yu Gothic UI Light"/>
            </a:endParaRPr>
          </a:p>
          <a:p>
            <a:pPr algn="just" defTabSz="685817">
              <a:lnSpc>
                <a:spcPct val="90000"/>
              </a:lnSpc>
              <a:spcBef>
                <a:spcPts val="225"/>
              </a:spcBef>
              <a:buClr>
                <a:srgbClr val="EAE9E2">
                  <a:lumMod val="50000"/>
                </a:srgbClr>
              </a:buClr>
            </a:pPr>
            <a:r>
              <a:rPr lang="en-US" altLang="ja-JP" sz="1200" dirty="0">
                <a:solidFill>
                  <a:prstClr val="black"/>
                </a:solidFill>
                <a:latin typeface="Yu Gothic UI Light"/>
                <a:ea typeface="Yu Gothic UI Light"/>
              </a:rPr>
              <a:t>2</a:t>
            </a:r>
            <a:r>
              <a:rPr lang="ja-JP" altLang="en-US" sz="1200" dirty="0">
                <a:solidFill>
                  <a:prstClr val="black"/>
                </a:solidFill>
                <a:latin typeface="Yu Gothic UI Light"/>
                <a:ea typeface="Yu Gothic UI Light"/>
              </a:rPr>
              <a:t>営業日以内にスタッフよりメールでご連絡致します。</a:t>
            </a:r>
            <a:endParaRPr lang="en-US" altLang="ja-JP" sz="1200" dirty="0">
              <a:solidFill>
                <a:prstClr val="black"/>
              </a:solidFill>
              <a:latin typeface="Yu Gothic UI Light"/>
              <a:ea typeface="Yu Gothic UI Light"/>
            </a:endParaRPr>
          </a:p>
        </p:txBody>
      </p:sp>
      <p:sp>
        <p:nvSpPr>
          <p:cNvPr id="9" name="正方形/長方形 8">
            <a:extLst>
              <a:ext uri="{FF2B5EF4-FFF2-40B4-BE49-F238E27FC236}">
                <a16:creationId xmlns:a16="http://schemas.microsoft.com/office/drawing/2014/main" id="{9F222985-4193-5329-C698-E63BCD1FFF6F}"/>
              </a:ext>
            </a:extLst>
          </p:cNvPr>
          <p:cNvSpPr/>
          <p:nvPr/>
        </p:nvSpPr>
        <p:spPr>
          <a:xfrm>
            <a:off x="473802" y="2273588"/>
            <a:ext cx="1620000" cy="253916"/>
          </a:xfrm>
          <a:prstGeom prst="rect">
            <a:avLst/>
          </a:prstGeom>
        </p:spPr>
        <p:txBody>
          <a:bodyPr lIns="54000" rIns="54000">
            <a:spAutoFit/>
          </a:bodyPr>
          <a:lstStyle/>
          <a:p>
            <a:pPr algn="ctr" defTabSz="685817">
              <a:buClr>
                <a:srgbClr val="96BA30"/>
              </a:buClr>
            </a:pPr>
            <a:r>
              <a:rPr lang="ja-JP" altLang="en-US" sz="1050" dirty="0">
                <a:solidFill>
                  <a:prstClr val="black"/>
                </a:solidFill>
                <a:latin typeface="Tw Cen MT"/>
                <a:ea typeface="游明朝 Demibold" panose="02020600000000000000" pitchFamily="18" charset="-128"/>
              </a:rPr>
              <a:t>お問い合わせ</a:t>
            </a:r>
          </a:p>
        </p:txBody>
      </p:sp>
      <p:sp>
        <p:nvSpPr>
          <p:cNvPr id="10" name="正方形/長方形 9">
            <a:extLst>
              <a:ext uri="{FF2B5EF4-FFF2-40B4-BE49-F238E27FC236}">
                <a16:creationId xmlns:a16="http://schemas.microsoft.com/office/drawing/2014/main" id="{EE185E72-7715-1BF9-7110-2F81375AF75E}"/>
              </a:ext>
            </a:extLst>
          </p:cNvPr>
          <p:cNvSpPr/>
          <p:nvPr/>
        </p:nvSpPr>
        <p:spPr>
          <a:xfrm>
            <a:off x="2650597" y="2273588"/>
            <a:ext cx="1620000" cy="253916"/>
          </a:xfrm>
          <a:prstGeom prst="rect">
            <a:avLst/>
          </a:prstGeom>
        </p:spPr>
        <p:txBody>
          <a:bodyPr lIns="54000" rIns="54000">
            <a:spAutoFit/>
          </a:bodyPr>
          <a:lstStyle/>
          <a:p>
            <a:pPr algn="ctr" defTabSz="685817">
              <a:buClr>
                <a:srgbClr val="96BA30"/>
              </a:buClr>
            </a:pPr>
            <a:r>
              <a:rPr lang="ja-JP" altLang="en-US" sz="1050" dirty="0">
                <a:solidFill>
                  <a:prstClr val="black"/>
                </a:solidFill>
                <a:latin typeface="Tw Cen MT"/>
                <a:ea typeface="游明朝 Demibold" panose="02020600000000000000" pitchFamily="18" charset="-128"/>
              </a:rPr>
              <a:t>事前ヒアリング</a:t>
            </a:r>
          </a:p>
        </p:txBody>
      </p:sp>
      <p:sp>
        <p:nvSpPr>
          <p:cNvPr id="11" name="正方形/長方形 10">
            <a:extLst>
              <a:ext uri="{FF2B5EF4-FFF2-40B4-BE49-F238E27FC236}">
                <a16:creationId xmlns:a16="http://schemas.microsoft.com/office/drawing/2014/main" id="{952194BB-9695-83BE-F90F-574A4A87AE42}"/>
              </a:ext>
            </a:extLst>
          </p:cNvPr>
          <p:cNvSpPr/>
          <p:nvPr/>
        </p:nvSpPr>
        <p:spPr>
          <a:xfrm>
            <a:off x="6919778" y="2273588"/>
            <a:ext cx="1620000" cy="253916"/>
          </a:xfrm>
          <a:prstGeom prst="rect">
            <a:avLst/>
          </a:prstGeom>
        </p:spPr>
        <p:txBody>
          <a:bodyPr lIns="54000" rIns="54000">
            <a:spAutoFit/>
          </a:bodyPr>
          <a:lstStyle/>
          <a:p>
            <a:pPr algn="ctr" defTabSz="685817">
              <a:buClr>
                <a:srgbClr val="96BA30"/>
              </a:buClr>
            </a:pPr>
            <a:r>
              <a:rPr lang="ja-JP" altLang="en-US" sz="1050" dirty="0">
                <a:solidFill>
                  <a:prstClr val="black"/>
                </a:solidFill>
                <a:latin typeface="Tw Cen MT"/>
                <a:ea typeface="游明朝 Demibold" panose="02020600000000000000" pitchFamily="18" charset="-128"/>
              </a:rPr>
              <a:t>当日</a:t>
            </a:r>
          </a:p>
        </p:txBody>
      </p:sp>
      <p:pic>
        <p:nvPicPr>
          <p:cNvPr id="12" name="図 11" descr="テーブル, 室内, 座っている, ラップトップ が含まれている画像&#10;&#10;自動的に生成された説明">
            <a:extLst>
              <a:ext uri="{FF2B5EF4-FFF2-40B4-BE49-F238E27FC236}">
                <a16:creationId xmlns:a16="http://schemas.microsoft.com/office/drawing/2014/main" id="{31521EC9-AC92-95F1-D5A7-16B6253C0B75}"/>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73804" y="2552870"/>
            <a:ext cx="1624770" cy="1612846"/>
          </a:xfrm>
          <a:prstGeom prst="rect">
            <a:avLst/>
          </a:prstGeom>
        </p:spPr>
      </p:pic>
      <p:pic>
        <p:nvPicPr>
          <p:cNvPr id="14" name="図 13" descr="人, 建物, 若者, フェンス が含まれている画像&#10;&#10;自動的に生成された説明">
            <a:extLst>
              <a:ext uri="{FF2B5EF4-FFF2-40B4-BE49-F238E27FC236}">
                <a16:creationId xmlns:a16="http://schemas.microsoft.com/office/drawing/2014/main" id="{3417A561-FD33-64F8-350A-F0536D995AE8}"/>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632948" y="2551185"/>
            <a:ext cx="1620001" cy="1616215"/>
          </a:xfrm>
          <a:prstGeom prst="flowChartConnector">
            <a:avLst/>
          </a:prstGeom>
        </p:spPr>
      </p:pic>
      <p:sp>
        <p:nvSpPr>
          <p:cNvPr id="15" name="正方形/長方形 14">
            <a:extLst>
              <a:ext uri="{FF2B5EF4-FFF2-40B4-BE49-F238E27FC236}">
                <a16:creationId xmlns:a16="http://schemas.microsoft.com/office/drawing/2014/main" id="{E4730C2E-5BEB-6AC1-11F2-1AE5BD71BE21}"/>
              </a:ext>
            </a:extLst>
          </p:cNvPr>
          <p:cNvSpPr/>
          <p:nvPr/>
        </p:nvSpPr>
        <p:spPr>
          <a:xfrm>
            <a:off x="2632947" y="4329761"/>
            <a:ext cx="1620000" cy="1099970"/>
          </a:xfrm>
          <a:prstGeom prst="rect">
            <a:avLst/>
          </a:prstGeom>
        </p:spPr>
        <p:txBody>
          <a:bodyPr lIns="0" rIns="0">
            <a:noAutofit/>
          </a:bodyPr>
          <a:lstStyle/>
          <a:p>
            <a:pPr algn="just" defTabSz="685817">
              <a:lnSpc>
                <a:spcPct val="90000"/>
              </a:lnSpc>
              <a:spcBef>
                <a:spcPts val="225"/>
              </a:spcBef>
              <a:buClr>
                <a:srgbClr val="EAE9E2">
                  <a:lumMod val="50000"/>
                </a:srgbClr>
              </a:buClr>
            </a:pPr>
            <a:r>
              <a:rPr lang="en-US" altLang="ja-JP" sz="1200" dirty="0">
                <a:solidFill>
                  <a:prstClr val="black"/>
                </a:solidFill>
                <a:latin typeface="Yu Gothic UI Light"/>
                <a:ea typeface="Yu Gothic UI Light"/>
              </a:rPr>
              <a:t>30</a:t>
            </a:r>
            <a:r>
              <a:rPr lang="ja-JP" altLang="en-US" sz="1200" dirty="0">
                <a:solidFill>
                  <a:prstClr val="black"/>
                </a:solidFill>
                <a:latin typeface="Yu Gothic UI Light"/>
                <a:ea typeface="Yu Gothic UI Light"/>
              </a:rPr>
              <a:t>分程度のオンラインヒアリングにて、お客様のご希望をお聞きします。</a:t>
            </a:r>
            <a:endParaRPr lang="en-US" altLang="ja-JP" sz="1200" dirty="0">
              <a:solidFill>
                <a:prstClr val="black"/>
              </a:solidFill>
              <a:latin typeface="Yu Gothic UI Light"/>
              <a:ea typeface="Yu Gothic UI Light"/>
            </a:endParaRPr>
          </a:p>
          <a:p>
            <a:pPr algn="just" defTabSz="685817">
              <a:lnSpc>
                <a:spcPct val="90000"/>
              </a:lnSpc>
              <a:spcBef>
                <a:spcPts val="225"/>
              </a:spcBef>
              <a:buClr>
                <a:srgbClr val="EAE9E2">
                  <a:lumMod val="50000"/>
                </a:srgbClr>
              </a:buClr>
            </a:pPr>
            <a:r>
              <a:rPr lang="ja-JP" altLang="en-US" sz="1200" dirty="0">
                <a:solidFill>
                  <a:prstClr val="black"/>
                </a:solidFill>
                <a:latin typeface="Yu Gothic UI Light"/>
                <a:ea typeface="Yu Gothic UI Light"/>
              </a:rPr>
              <a:t>スケジュール案やチームビルディング案などをご提案し、お客様オリジナルのプランを作成します。</a:t>
            </a:r>
            <a:endParaRPr lang="en-US" altLang="ja-JP" sz="1200" dirty="0">
              <a:solidFill>
                <a:prstClr val="black"/>
              </a:solidFill>
              <a:latin typeface="Yu Gothic UI Light"/>
              <a:ea typeface="Yu Gothic UI Light"/>
            </a:endParaRPr>
          </a:p>
        </p:txBody>
      </p:sp>
      <p:pic>
        <p:nvPicPr>
          <p:cNvPr id="25" name="図 24" descr="室内, 床 が含まれている画像&#10;&#10;自動的に生成された説明">
            <a:extLst>
              <a:ext uri="{FF2B5EF4-FFF2-40B4-BE49-F238E27FC236}">
                <a16:creationId xmlns:a16="http://schemas.microsoft.com/office/drawing/2014/main" id="{A31830DE-BA44-0950-42DC-94927E36BA9F}"/>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4787322" y="2549292"/>
            <a:ext cx="1620000" cy="1620000"/>
          </a:xfrm>
          <a:prstGeom prst="flowChartConnector">
            <a:avLst/>
          </a:prstGeom>
        </p:spPr>
      </p:pic>
      <p:sp>
        <p:nvSpPr>
          <p:cNvPr id="26" name="正方形/長方形 25">
            <a:extLst>
              <a:ext uri="{FF2B5EF4-FFF2-40B4-BE49-F238E27FC236}">
                <a16:creationId xmlns:a16="http://schemas.microsoft.com/office/drawing/2014/main" id="{BE4EA16E-629C-6B05-1370-F371B2506A3D}"/>
              </a:ext>
            </a:extLst>
          </p:cNvPr>
          <p:cNvSpPr/>
          <p:nvPr/>
        </p:nvSpPr>
        <p:spPr>
          <a:xfrm>
            <a:off x="7004185" y="4327133"/>
            <a:ext cx="1620000" cy="1099970"/>
          </a:xfrm>
          <a:prstGeom prst="rect">
            <a:avLst/>
          </a:prstGeom>
        </p:spPr>
        <p:txBody>
          <a:bodyPr lIns="0" rIns="0">
            <a:noAutofit/>
          </a:bodyPr>
          <a:lstStyle/>
          <a:p>
            <a:pPr algn="just" defTabSz="685817">
              <a:lnSpc>
                <a:spcPct val="90000"/>
              </a:lnSpc>
              <a:spcBef>
                <a:spcPts val="225"/>
              </a:spcBef>
              <a:buClr>
                <a:srgbClr val="EAE9E2">
                  <a:lumMod val="50000"/>
                </a:srgbClr>
              </a:buClr>
            </a:pPr>
            <a:r>
              <a:rPr lang="ja-JP" altLang="en-US" sz="1200" dirty="0">
                <a:solidFill>
                  <a:prstClr val="black"/>
                </a:solidFill>
                <a:latin typeface="Yu Gothic UI Light"/>
                <a:ea typeface="Yu Gothic UI Light"/>
              </a:rPr>
              <a:t>オフィスへ行く時と同じカバンで会場にお越しください。ミーティングに必要な設備は全て揃っています。</a:t>
            </a:r>
            <a:endParaRPr lang="en-US" altLang="ja-JP" sz="1200" dirty="0">
              <a:solidFill>
                <a:prstClr val="black"/>
              </a:solidFill>
              <a:latin typeface="Yu Gothic UI Light"/>
              <a:ea typeface="Yu Gothic UI Light"/>
            </a:endParaRPr>
          </a:p>
          <a:p>
            <a:pPr algn="just" defTabSz="685817">
              <a:lnSpc>
                <a:spcPct val="90000"/>
              </a:lnSpc>
              <a:spcBef>
                <a:spcPts val="225"/>
              </a:spcBef>
              <a:buClr>
                <a:srgbClr val="EAE9E2">
                  <a:lumMod val="50000"/>
                </a:srgbClr>
              </a:buClr>
            </a:pPr>
            <a:r>
              <a:rPr lang="ja-JP" altLang="en-US" sz="1200" dirty="0">
                <a:solidFill>
                  <a:prstClr val="black"/>
                </a:solidFill>
                <a:latin typeface="Yu Gothic UI Light"/>
                <a:ea typeface="Yu Gothic UI Light"/>
              </a:rPr>
              <a:t>スタッフが自然の中でお待ちしています！</a:t>
            </a:r>
            <a:endParaRPr lang="en-US" altLang="ja-JP" sz="1200" dirty="0">
              <a:solidFill>
                <a:prstClr val="black"/>
              </a:solidFill>
              <a:latin typeface="Yu Gothic UI Light"/>
              <a:ea typeface="Yu Gothic UI Light"/>
            </a:endParaRPr>
          </a:p>
        </p:txBody>
      </p:sp>
      <p:pic>
        <p:nvPicPr>
          <p:cNvPr id="27" name="図 26" descr="草, 屋外, 空, 山 が含まれている画像&#10;&#10;自動的に生成された説明">
            <a:extLst>
              <a:ext uri="{FF2B5EF4-FFF2-40B4-BE49-F238E27FC236}">
                <a16:creationId xmlns:a16="http://schemas.microsoft.com/office/drawing/2014/main" id="{501877FA-6A9D-2A11-7B67-EA86A1144EA4}"/>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6941694" y="2549292"/>
            <a:ext cx="1620000" cy="1620000"/>
          </a:xfrm>
          <a:prstGeom prst="flowChartConnector">
            <a:avLst/>
          </a:prstGeom>
        </p:spPr>
      </p:pic>
      <p:sp>
        <p:nvSpPr>
          <p:cNvPr id="28" name="正方形/長方形 27">
            <a:extLst>
              <a:ext uri="{FF2B5EF4-FFF2-40B4-BE49-F238E27FC236}">
                <a16:creationId xmlns:a16="http://schemas.microsoft.com/office/drawing/2014/main" id="{B802C95A-BF08-13EF-2203-A89848CFD362}"/>
              </a:ext>
            </a:extLst>
          </p:cNvPr>
          <p:cNvSpPr/>
          <p:nvPr/>
        </p:nvSpPr>
        <p:spPr>
          <a:xfrm>
            <a:off x="4906282" y="4327133"/>
            <a:ext cx="1620000" cy="1099970"/>
          </a:xfrm>
          <a:prstGeom prst="rect">
            <a:avLst/>
          </a:prstGeom>
        </p:spPr>
        <p:txBody>
          <a:bodyPr lIns="0" rIns="0">
            <a:noAutofit/>
          </a:bodyPr>
          <a:lstStyle/>
          <a:p>
            <a:pPr algn="just" defTabSz="685817">
              <a:lnSpc>
                <a:spcPct val="90000"/>
              </a:lnSpc>
              <a:spcBef>
                <a:spcPts val="225"/>
              </a:spcBef>
              <a:buClr>
                <a:srgbClr val="EAE9E2">
                  <a:lumMod val="50000"/>
                </a:srgbClr>
              </a:buClr>
            </a:pPr>
            <a:r>
              <a:rPr lang="ja-JP" altLang="en-US" sz="1200" dirty="0">
                <a:solidFill>
                  <a:prstClr val="black"/>
                </a:solidFill>
                <a:latin typeface="Yu Gothic UI Light"/>
                <a:ea typeface="Yu Gothic UI Light"/>
              </a:rPr>
              <a:t>ホワイトボードやポストイットなどの備品の準備からお飲み物の調達まで、弊社スタッフが準備いたします。</a:t>
            </a:r>
            <a:endParaRPr lang="en-US" altLang="ja-JP" sz="1200" dirty="0">
              <a:solidFill>
                <a:prstClr val="black"/>
              </a:solidFill>
              <a:latin typeface="Yu Gothic UI Light"/>
              <a:ea typeface="Yu Gothic UI Light"/>
            </a:endParaRPr>
          </a:p>
          <a:p>
            <a:pPr algn="just" defTabSz="685817">
              <a:lnSpc>
                <a:spcPct val="90000"/>
              </a:lnSpc>
              <a:spcBef>
                <a:spcPts val="225"/>
              </a:spcBef>
              <a:buClr>
                <a:srgbClr val="EAE9E2">
                  <a:lumMod val="50000"/>
                </a:srgbClr>
              </a:buClr>
            </a:pPr>
            <a:r>
              <a:rPr lang="ja-JP" altLang="en-US" sz="1200" dirty="0">
                <a:solidFill>
                  <a:prstClr val="black"/>
                </a:solidFill>
                <a:latin typeface="Yu Gothic UI Light"/>
                <a:ea typeface="Yu Gothic UI Light"/>
              </a:rPr>
              <a:t>幹事の方の手間を極力減らします。</a:t>
            </a:r>
            <a:endParaRPr lang="en-US" altLang="ja-JP" sz="1200" dirty="0">
              <a:solidFill>
                <a:prstClr val="black"/>
              </a:solidFill>
              <a:latin typeface="Yu Gothic UI Light"/>
              <a:ea typeface="Yu Gothic UI Light"/>
            </a:endParaRPr>
          </a:p>
        </p:txBody>
      </p:sp>
      <p:sp>
        <p:nvSpPr>
          <p:cNvPr id="29" name="正方形/長方形 28">
            <a:extLst>
              <a:ext uri="{FF2B5EF4-FFF2-40B4-BE49-F238E27FC236}">
                <a16:creationId xmlns:a16="http://schemas.microsoft.com/office/drawing/2014/main" id="{0921C990-C72F-A423-F4BA-746258531F27}"/>
              </a:ext>
            </a:extLst>
          </p:cNvPr>
          <p:cNvSpPr/>
          <p:nvPr/>
        </p:nvSpPr>
        <p:spPr>
          <a:xfrm>
            <a:off x="4827390" y="2273588"/>
            <a:ext cx="1620000" cy="253916"/>
          </a:xfrm>
          <a:prstGeom prst="rect">
            <a:avLst/>
          </a:prstGeom>
        </p:spPr>
        <p:txBody>
          <a:bodyPr lIns="54000" rIns="54000">
            <a:spAutoFit/>
          </a:bodyPr>
          <a:lstStyle/>
          <a:p>
            <a:pPr algn="ctr" defTabSz="685817">
              <a:buClr>
                <a:srgbClr val="96BA30"/>
              </a:buClr>
            </a:pPr>
            <a:r>
              <a:rPr lang="ja-JP" altLang="en-US" sz="1050" dirty="0">
                <a:solidFill>
                  <a:prstClr val="black"/>
                </a:solidFill>
                <a:latin typeface="Tw Cen MT"/>
                <a:ea typeface="游明朝 Demibold" panose="02020600000000000000" pitchFamily="18" charset="-128"/>
              </a:rPr>
              <a:t>準備はおまかせ</a:t>
            </a:r>
          </a:p>
        </p:txBody>
      </p:sp>
      <p:sp>
        <p:nvSpPr>
          <p:cNvPr id="32" name="タイトル 1">
            <a:extLst>
              <a:ext uri="{FF2B5EF4-FFF2-40B4-BE49-F238E27FC236}">
                <a16:creationId xmlns:a16="http://schemas.microsoft.com/office/drawing/2014/main" id="{3BDC05C2-40C6-783B-9FCA-3B313B261A49}"/>
              </a:ext>
            </a:extLst>
          </p:cNvPr>
          <p:cNvSpPr txBox="1">
            <a:spLocks/>
          </p:cNvSpPr>
          <p:nvPr/>
        </p:nvSpPr>
        <p:spPr>
          <a:xfrm>
            <a:off x="625408" y="1012913"/>
            <a:ext cx="3725438" cy="322002"/>
          </a:xfrm>
          <a:prstGeom prst="rect">
            <a:avLst/>
          </a:prstGeom>
          <a:noFill/>
          <a:ln>
            <a:noFill/>
          </a:ln>
        </p:spPr>
        <p:txBody>
          <a:bodyPr spcFirstLastPara="1" wrap="square" lIns="91425" tIns="45700" rIns="91425" bIns="45700" anchor="ctr" anchorCtr="0">
            <a:normAutofit fontScale="62500" lnSpcReduction="2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4400"/>
              <a:buFont typeface="Calibri"/>
              <a:buNone/>
              <a:defRPr sz="2800" b="0" i="0" u="none" strike="noStrike" cap="none">
                <a:solidFill>
                  <a:schemeClr val="dk1"/>
                </a:solidFill>
                <a:latin typeface="Arial" panose="020B0604020202020204" pitchFamily="34" charset="0"/>
                <a:ea typeface="Calibri"/>
                <a:cs typeface="Arial" panose="020B0604020202020204" pitchFamily="34" charset="0"/>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kumimoji="1" lang="ja-JP" altLang="en-US"/>
              <a:t>ご利用の流れ</a:t>
            </a:r>
            <a:endParaRPr kumimoji="1" lang="ja-JP" altLang="en-US" dirty="0"/>
          </a:p>
        </p:txBody>
      </p:sp>
    </p:spTree>
    <p:extLst>
      <p:ext uri="{BB962C8B-B14F-4D97-AF65-F5344CB8AC3E}">
        <p14:creationId xmlns:p14="http://schemas.microsoft.com/office/powerpoint/2010/main" val="4905384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66D3F1F-63B9-844C-B929-D11494DA8537}"/>
              </a:ext>
            </a:extLst>
          </p:cNvPr>
          <p:cNvSpPr>
            <a:spLocks noGrp="1"/>
          </p:cNvSpPr>
          <p:nvPr>
            <p:ph type="title"/>
          </p:nvPr>
        </p:nvSpPr>
        <p:spPr/>
        <p:txBody>
          <a:bodyPr/>
          <a:lstStyle/>
          <a:p>
            <a:r>
              <a:rPr kumimoji="1" lang="ja-JP" altLang="en-US" dirty="0"/>
              <a:t>これまで</a:t>
            </a:r>
            <a:r>
              <a:rPr kumimoji="1" lang="ja-JP" altLang="en-US"/>
              <a:t>の活動内容</a:t>
            </a:r>
            <a:r>
              <a:rPr kumimoji="1" lang="ja-JP" altLang="en-US" sz="2400"/>
              <a:t>（</a:t>
            </a:r>
            <a:r>
              <a:rPr kumimoji="1" lang="ja-JP" altLang="en-US" sz="2400" dirty="0"/>
              <a:t>プロトタイプ検証結果）</a:t>
            </a:r>
            <a:endParaRPr kumimoji="1" lang="ja-JP" altLang="en-US" dirty="0"/>
          </a:p>
        </p:txBody>
      </p:sp>
      <p:sp>
        <p:nvSpPr>
          <p:cNvPr id="3" name="日付プレースホルダー 2">
            <a:extLst>
              <a:ext uri="{FF2B5EF4-FFF2-40B4-BE49-F238E27FC236}">
                <a16:creationId xmlns:a16="http://schemas.microsoft.com/office/drawing/2014/main" id="{81EC43DA-D0EB-7D40-B54A-6925990B2ADE}"/>
              </a:ext>
            </a:extLst>
          </p:cNvPr>
          <p:cNvSpPr>
            <a:spLocks noGrp="1"/>
          </p:cNvSpPr>
          <p:nvPr>
            <p:ph type="dt" sz="half" idx="10"/>
          </p:nvPr>
        </p:nvSpPr>
        <p:spPr/>
        <p:txBody>
          <a:bodyPr/>
          <a:lstStyle/>
          <a:p>
            <a:fld id="{E05AA0DE-D7CE-8648-B166-20522971A7E0}" type="datetime1">
              <a:rPr lang="ja-JP" altLang="en-US" smtClean="0"/>
              <a:pPr/>
              <a:t>2024/4/18</a:t>
            </a:fld>
            <a:endParaRPr lang="ja-JP" altLang="en-US"/>
          </a:p>
        </p:txBody>
      </p:sp>
      <p:sp>
        <p:nvSpPr>
          <p:cNvPr id="4" name="フッター プレースホルダー 3">
            <a:extLst>
              <a:ext uri="{FF2B5EF4-FFF2-40B4-BE49-F238E27FC236}">
                <a16:creationId xmlns:a16="http://schemas.microsoft.com/office/drawing/2014/main" id="{7B0782F1-1399-1947-85BF-91E8DC85168B}"/>
              </a:ext>
            </a:extLst>
          </p:cNvPr>
          <p:cNvSpPr>
            <a:spLocks noGrp="1"/>
          </p:cNvSpPr>
          <p:nvPr>
            <p:ph type="ftr" sz="quarter" idx="11"/>
          </p:nvPr>
        </p:nvSpPr>
        <p:spPr/>
        <p:txBody>
          <a:bodyPr/>
          <a:lstStyle/>
          <a:p>
            <a:r>
              <a:rPr lang="en-US" altLang="ja-JP" dirty="0"/>
              <a:t>KSAP2024</a:t>
            </a:r>
            <a:r>
              <a:rPr lang="ja-JP" altLang="en-US" dirty="0"/>
              <a:t>事業情報</a:t>
            </a:r>
          </a:p>
        </p:txBody>
      </p:sp>
      <p:sp>
        <p:nvSpPr>
          <p:cNvPr id="5" name="スライド番号プレースホルダー 4">
            <a:extLst>
              <a:ext uri="{FF2B5EF4-FFF2-40B4-BE49-F238E27FC236}">
                <a16:creationId xmlns:a16="http://schemas.microsoft.com/office/drawing/2014/main" id="{A6A6E9FF-66E5-634E-A824-B6A987437FEF}"/>
              </a:ext>
            </a:extLst>
          </p:cNvPr>
          <p:cNvSpPr>
            <a:spLocks noGrp="1"/>
          </p:cNvSpPr>
          <p:nvPr>
            <p:ph type="sldNum" sz="quarter" idx="12"/>
          </p:nvPr>
        </p:nvSpPr>
        <p:spPr/>
        <p:txBody>
          <a:bodyPr/>
          <a:lstStyle/>
          <a:p>
            <a:fld id="{AF3FEDC8-09E6-834F-A706-083383C175EB}" type="slidenum">
              <a:rPr lang="ja-JP" altLang="en-US" smtClean="0"/>
              <a:pPr/>
              <a:t>16</a:t>
            </a:fld>
            <a:endParaRPr lang="ja-JP" altLang="en-US"/>
          </a:p>
        </p:txBody>
      </p:sp>
      <p:sp>
        <p:nvSpPr>
          <p:cNvPr id="9" name="テキスト ボックス 8">
            <a:extLst>
              <a:ext uri="{FF2B5EF4-FFF2-40B4-BE49-F238E27FC236}">
                <a16:creationId xmlns:a16="http://schemas.microsoft.com/office/drawing/2014/main" id="{FD0F1B49-91BF-144C-816C-DDABF57329E6}"/>
              </a:ext>
            </a:extLst>
          </p:cNvPr>
          <p:cNvSpPr txBox="1"/>
          <p:nvPr/>
        </p:nvSpPr>
        <p:spPr>
          <a:xfrm>
            <a:off x="7900086" y="89080"/>
            <a:ext cx="1141397" cy="369332"/>
          </a:xfrm>
          <a:prstGeom prst="rect">
            <a:avLst/>
          </a:prstGeom>
          <a:solidFill>
            <a:srgbClr val="FF0000"/>
          </a:solidFill>
          <a:ln>
            <a:noFill/>
          </a:ln>
        </p:spPr>
        <p:txBody>
          <a:bodyPr wrap="square" rtlCol="0">
            <a:spAutoFit/>
          </a:bodyPr>
          <a:lstStyle/>
          <a:p>
            <a:pPr algn="ctr"/>
            <a:r>
              <a:rPr lang="en-US" altLang="ja-JP" b="1" dirty="0">
                <a:solidFill>
                  <a:schemeClr val="bg1"/>
                </a:solidFill>
              </a:rPr>
              <a:t>Sample</a:t>
            </a:r>
            <a:endParaRPr lang="ja-JP" altLang="en-US" b="1">
              <a:solidFill>
                <a:schemeClr val="bg1"/>
              </a:solidFill>
            </a:endParaRPr>
          </a:p>
        </p:txBody>
      </p:sp>
      <p:grpSp>
        <p:nvGrpSpPr>
          <p:cNvPr id="20" name="グループ化 19">
            <a:extLst>
              <a:ext uri="{FF2B5EF4-FFF2-40B4-BE49-F238E27FC236}">
                <a16:creationId xmlns:a16="http://schemas.microsoft.com/office/drawing/2014/main" id="{D3ED843B-A093-14F6-F8B9-E3BEC982B3F5}"/>
              </a:ext>
            </a:extLst>
          </p:cNvPr>
          <p:cNvGrpSpPr/>
          <p:nvPr/>
        </p:nvGrpSpPr>
        <p:grpSpPr>
          <a:xfrm>
            <a:off x="628650" y="1093450"/>
            <a:ext cx="7886700" cy="914400"/>
            <a:chOff x="628650" y="1093450"/>
            <a:chExt cx="7886700" cy="914400"/>
          </a:xfrm>
        </p:grpSpPr>
        <p:sp>
          <p:nvSpPr>
            <p:cNvPr id="13" name="正方形/長方形 12">
              <a:extLst>
                <a:ext uri="{FF2B5EF4-FFF2-40B4-BE49-F238E27FC236}">
                  <a16:creationId xmlns:a16="http://schemas.microsoft.com/office/drawing/2014/main" id="{A7366D1F-E82C-C811-1204-3E89B387E945}"/>
                </a:ext>
              </a:extLst>
            </p:cNvPr>
            <p:cNvSpPr/>
            <p:nvPr/>
          </p:nvSpPr>
          <p:spPr>
            <a:xfrm>
              <a:off x="628650" y="1093450"/>
              <a:ext cx="914400" cy="914400"/>
            </a:xfrm>
            <a:prstGeom prst="rect">
              <a:avLst/>
            </a:prstGeom>
            <a:solidFill>
              <a:schemeClr val="accent1">
                <a:lumMod val="20000"/>
                <a:lumOff val="80000"/>
              </a:schemeClr>
            </a:solidFill>
            <a:ln w="31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a:extLst>
                <a:ext uri="{FF2B5EF4-FFF2-40B4-BE49-F238E27FC236}">
                  <a16:creationId xmlns:a16="http://schemas.microsoft.com/office/drawing/2014/main" id="{F981FE19-88EF-5859-A986-2A411D642A76}"/>
                </a:ext>
              </a:extLst>
            </p:cNvPr>
            <p:cNvSpPr/>
            <p:nvPr/>
          </p:nvSpPr>
          <p:spPr>
            <a:xfrm>
              <a:off x="1543050" y="1093450"/>
              <a:ext cx="6972300" cy="914400"/>
            </a:xfrm>
            <a:prstGeom prst="rect">
              <a:avLst/>
            </a:prstGeom>
            <a:noFill/>
            <a:ln w="31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ボックス 18">
              <a:extLst>
                <a:ext uri="{FF2B5EF4-FFF2-40B4-BE49-F238E27FC236}">
                  <a16:creationId xmlns:a16="http://schemas.microsoft.com/office/drawing/2014/main" id="{522E9968-5440-0DB4-3A72-27219375C698}"/>
                </a:ext>
              </a:extLst>
            </p:cNvPr>
            <p:cNvSpPr txBox="1"/>
            <p:nvPr/>
          </p:nvSpPr>
          <p:spPr>
            <a:xfrm>
              <a:off x="813980" y="1377279"/>
              <a:ext cx="543739" cy="307777"/>
            </a:xfrm>
            <a:prstGeom prst="rect">
              <a:avLst/>
            </a:prstGeom>
            <a:noFill/>
          </p:spPr>
          <p:txBody>
            <a:bodyPr wrap="none" rtlCol="0">
              <a:spAutoFit/>
            </a:bodyPr>
            <a:lstStyle/>
            <a:p>
              <a:r>
                <a:rPr kumimoji="1" lang="ja-JP" altLang="en-US" b="1" dirty="0"/>
                <a:t>仮説</a:t>
              </a:r>
            </a:p>
          </p:txBody>
        </p:sp>
      </p:grpSp>
      <p:grpSp>
        <p:nvGrpSpPr>
          <p:cNvPr id="21" name="グループ化 20">
            <a:extLst>
              <a:ext uri="{FF2B5EF4-FFF2-40B4-BE49-F238E27FC236}">
                <a16:creationId xmlns:a16="http://schemas.microsoft.com/office/drawing/2014/main" id="{8019D1F3-D07E-3403-9618-1EDC48DEA69E}"/>
              </a:ext>
            </a:extLst>
          </p:cNvPr>
          <p:cNvGrpSpPr/>
          <p:nvPr/>
        </p:nvGrpSpPr>
        <p:grpSpPr>
          <a:xfrm>
            <a:off x="628650" y="2008718"/>
            <a:ext cx="7886700" cy="914400"/>
            <a:chOff x="628650" y="1093450"/>
            <a:chExt cx="7886700" cy="914400"/>
          </a:xfrm>
        </p:grpSpPr>
        <p:sp>
          <p:nvSpPr>
            <p:cNvPr id="22" name="正方形/長方形 21">
              <a:extLst>
                <a:ext uri="{FF2B5EF4-FFF2-40B4-BE49-F238E27FC236}">
                  <a16:creationId xmlns:a16="http://schemas.microsoft.com/office/drawing/2014/main" id="{447564E3-EA82-BB13-86EF-D9F8D1A29DEB}"/>
                </a:ext>
              </a:extLst>
            </p:cNvPr>
            <p:cNvSpPr/>
            <p:nvPr/>
          </p:nvSpPr>
          <p:spPr>
            <a:xfrm>
              <a:off x="628650" y="1093450"/>
              <a:ext cx="914400" cy="914400"/>
            </a:xfrm>
            <a:prstGeom prst="rect">
              <a:avLst/>
            </a:prstGeom>
            <a:solidFill>
              <a:schemeClr val="accent1">
                <a:lumMod val="20000"/>
                <a:lumOff val="80000"/>
              </a:schemeClr>
            </a:solidFill>
            <a:ln w="31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正方形/長方形 22">
              <a:extLst>
                <a:ext uri="{FF2B5EF4-FFF2-40B4-BE49-F238E27FC236}">
                  <a16:creationId xmlns:a16="http://schemas.microsoft.com/office/drawing/2014/main" id="{01035C12-C11B-335F-092D-7159E5FC6B50}"/>
                </a:ext>
              </a:extLst>
            </p:cNvPr>
            <p:cNvSpPr/>
            <p:nvPr/>
          </p:nvSpPr>
          <p:spPr>
            <a:xfrm>
              <a:off x="1543050" y="1093450"/>
              <a:ext cx="6972300" cy="914400"/>
            </a:xfrm>
            <a:prstGeom prst="rect">
              <a:avLst/>
            </a:prstGeom>
            <a:noFill/>
            <a:ln w="31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テキスト ボックス 23">
              <a:extLst>
                <a:ext uri="{FF2B5EF4-FFF2-40B4-BE49-F238E27FC236}">
                  <a16:creationId xmlns:a16="http://schemas.microsoft.com/office/drawing/2014/main" id="{6EC64512-240C-81C5-3000-7AFC29DBFBB8}"/>
                </a:ext>
              </a:extLst>
            </p:cNvPr>
            <p:cNvSpPr txBox="1"/>
            <p:nvPr/>
          </p:nvSpPr>
          <p:spPr>
            <a:xfrm>
              <a:off x="813980" y="1377279"/>
              <a:ext cx="543739" cy="307777"/>
            </a:xfrm>
            <a:prstGeom prst="rect">
              <a:avLst/>
            </a:prstGeom>
            <a:noFill/>
          </p:spPr>
          <p:txBody>
            <a:bodyPr wrap="none" rtlCol="0">
              <a:spAutoFit/>
            </a:bodyPr>
            <a:lstStyle/>
            <a:p>
              <a:r>
                <a:rPr kumimoji="1" lang="ja-JP" altLang="en-US" b="1" dirty="0"/>
                <a:t>目的</a:t>
              </a:r>
            </a:p>
          </p:txBody>
        </p:sp>
      </p:grpSp>
      <p:grpSp>
        <p:nvGrpSpPr>
          <p:cNvPr id="25" name="グループ化 24">
            <a:extLst>
              <a:ext uri="{FF2B5EF4-FFF2-40B4-BE49-F238E27FC236}">
                <a16:creationId xmlns:a16="http://schemas.microsoft.com/office/drawing/2014/main" id="{4B79EBDB-BE21-5823-9BF7-1E6DA362286F}"/>
              </a:ext>
            </a:extLst>
          </p:cNvPr>
          <p:cNvGrpSpPr/>
          <p:nvPr/>
        </p:nvGrpSpPr>
        <p:grpSpPr>
          <a:xfrm>
            <a:off x="625408" y="3014042"/>
            <a:ext cx="7886700" cy="1828791"/>
            <a:chOff x="628650" y="1093450"/>
            <a:chExt cx="7886700" cy="914400"/>
          </a:xfrm>
        </p:grpSpPr>
        <p:sp>
          <p:nvSpPr>
            <p:cNvPr id="26" name="正方形/長方形 25">
              <a:extLst>
                <a:ext uri="{FF2B5EF4-FFF2-40B4-BE49-F238E27FC236}">
                  <a16:creationId xmlns:a16="http://schemas.microsoft.com/office/drawing/2014/main" id="{9CAF70BD-B0C1-EC07-820B-CA26DB33D890}"/>
                </a:ext>
              </a:extLst>
            </p:cNvPr>
            <p:cNvSpPr/>
            <p:nvPr/>
          </p:nvSpPr>
          <p:spPr>
            <a:xfrm>
              <a:off x="628650" y="1093450"/>
              <a:ext cx="914400" cy="914400"/>
            </a:xfrm>
            <a:prstGeom prst="rect">
              <a:avLst/>
            </a:prstGeom>
            <a:solidFill>
              <a:schemeClr val="accent2">
                <a:lumMod val="20000"/>
                <a:lumOff val="80000"/>
              </a:schemeClr>
            </a:solidFill>
            <a:ln w="31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正方形/長方形 26">
              <a:extLst>
                <a:ext uri="{FF2B5EF4-FFF2-40B4-BE49-F238E27FC236}">
                  <a16:creationId xmlns:a16="http://schemas.microsoft.com/office/drawing/2014/main" id="{627D31AE-E05A-9DF4-FF79-40EFD3F4008B}"/>
                </a:ext>
              </a:extLst>
            </p:cNvPr>
            <p:cNvSpPr/>
            <p:nvPr/>
          </p:nvSpPr>
          <p:spPr>
            <a:xfrm>
              <a:off x="1543050" y="1093450"/>
              <a:ext cx="6972300" cy="914400"/>
            </a:xfrm>
            <a:prstGeom prst="rect">
              <a:avLst/>
            </a:prstGeom>
            <a:noFill/>
            <a:ln w="31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ボックス 27">
              <a:extLst>
                <a:ext uri="{FF2B5EF4-FFF2-40B4-BE49-F238E27FC236}">
                  <a16:creationId xmlns:a16="http://schemas.microsoft.com/office/drawing/2014/main" id="{452F5867-542A-C39A-98D6-AAC6E8B05AD2}"/>
                </a:ext>
              </a:extLst>
            </p:cNvPr>
            <p:cNvSpPr txBox="1"/>
            <p:nvPr/>
          </p:nvSpPr>
          <p:spPr>
            <a:xfrm>
              <a:off x="643481" y="1152311"/>
              <a:ext cx="902811" cy="800223"/>
            </a:xfrm>
            <a:prstGeom prst="rect">
              <a:avLst/>
            </a:prstGeom>
            <a:noFill/>
          </p:spPr>
          <p:txBody>
            <a:bodyPr wrap="none" rtlCol="0">
              <a:spAutoFit/>
            </a:bodyPr>
            <a:lstStyle/>
            <a:p>
              <a:r>
                <a:rPr kumimoji="1" lang="ja-JP" altLang="en-US" b="1" dirty="0"/>
                <a:t>実証内容</a:t>
              </a:r>
              <a:endParaRPr kumimoji="1" lang="en-US" altLang="ja-JP" b="1" dirty="0"/>
            </a:p>
            <a:p>
              <a:endParaRPr kumimoji="1" lang="en-US" altLang="ja-JP" dirty="0"/>
            </a:p>
            <a:p>
              <a:r>
                <a:rPr kumimoji="1" lang="ja-JP" altLang="en-US" dirty="0"/>
                <a:t>期間</a:t>
              </a:r>
              <a:endParaRPr kumimoji="1" lang="en-US" altLang="ja-JP" dirty="0"/>
            </a:p>
            <a:p>
              <a:r>
                <a:rPr kumimoji="1" lang="ja-JP" altLang="en-US" dirty="0"/>
                <a:t>コスト</a:t>
              </a:r>
              <a:endParaRPr kumimoji="1" lang="en-US" altLang="ja-JP" dirty="0"/>
            </a:p>
            <a:p>
              <a:r>
                <a:rPr kumimoji="1" lang="ja-JP" altLang="en-US" dirty="0"/>
                <a:t>具体的</a:t>
              </a:r>
              <a:endParaRPr kumimoji="1" lang="en-US" altLang="ja-JP" dirty="0"/>
            </a:p>
            <a:p>
              <a:r>
                <a:rPr kumimoji="1" lang="ja-JP" altLang="en-US" dirty="0"/>
                <a:t>実施内容</a:t>
              </a:r>
              <a:endParaRPr kumimoji="1" lang="en-US" altLang="ja-JP" dirty="0"/>
            </a:p>
            <a:p>
              <a:r>
                <a:rPr kumimoji="1" lang="ja-JP" altLang="en-US" dirty="0"/>
                <a:t>リスク</a:t>
              </a:r>
              <a:endParaRPr kumimoji="1" lang="en-US" altLang="ja-JP" dirty="0"/>
            </a:p>
          </p:txBody>
        </p:sp>
      </p:grpSp>
      <p:grpSp>
        <p:nvGrpSpPr>
          <p:cNvPr id="29" name="グループ化 28">
            <a:extLst>
              <a:ext uri="{FF2B5EF4-FFF2-40B4-BE49-F238E27FC236}">
                <a16:creationId xmlns:a16="http://schemas.microsoft.com/office/drawing/2014/main" id="{6B10E2AA-334F-AF15-E5A5-38D5F3DFAF11}"/>
              </a:ext>
            </a:extLst>
          </p:cNvPr>
          <p:cNvGrpSpPr/>
          <p:nvPr/>
        </p:nvGrpSpPr>
        <p:grpSpPr>
          <a:xfrm>
            <a:off x="625408" y="4843032"/>
            <a:ext cx="7886700" cy="1418411"/>
            <a:chOff x="628650" y="1093450"/>
            <a:chExt cx="7886700" cy="914400"/>
          </a:xfrm>
        </p:grpSpPr>
        <p:sp>
          <p:nvSpPr>
            <p:cNvPr id="30" name="正方形/長方形 29">
              <a:extLst>
                <a:ext uri="{FF2B5EF4-FFF2-40B4-BE49-F238E27FC236}">
                  <a16:creationId xmlns:a16="http://schemas.microsoft.com/office/drawing/2014/main" id="{4FF766FA-F207-78E8-53A2-53FA7C1F103B}"/>
                </a:ext>
              </a:extLst>
            </p:cNvPr>
            <p:cNvSpPr/>
            <p:nvPr/>
          </p:nvSpPr>
          <p:spPr>
            <a:xfrm>
              <a:off x="628650" y="1093450"/>
              <a:ext cx="914400" cy="914400"/>
            </a:xfrm>
            <a:prstGeom prst="rect">
              <a:avLst/>
            </a:prstGeom>
            <a:solidFill>
              <a:schemeClr val="accent2">
                <a:lumMod val="20000"/>
                <a:lumOff val="80000"/>
              </a:schemeClr>
            </a:solidFill>
            <a:ln w="31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正方形/長方形 30">
              <a:extLst>
                <a:ext uri="{FF2B5EF4-FFF2-40B4-BE49-F238E27FC236}">
                  <a16:creationId xmlns:a16="http://schemas.microsoft.com/office/drawing/2014/main" id="{635589D0-DA65-3625-9F02-41D9893061F3}"/>
                </a:ext>
              </a:extLst>
            </p:cNvPr>
            <p:cNvSpPr/>
            <p:nvPr/>
          </p:nvSpPr>
          <p:spPr>
            <a:xfrm>
              <a:off x="1543050" y="1093450"/>
              <a:ext cx="6972300" cy="914400"/>
            </a:xfrm>
            <a:prstGeom prst="rect">
              <a:avLst/>
            </a:prstGeom>
            <a:noFill/>
            <a:ln w="31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テキスト ボックス 31">
              <a:extLst>
                <a:ext uri="{FF2B5EF4-FFF2-40B4-BE49-F238E27FC236}">
                  <a16:creationId xmlns:a16="http://schemas.microsoft.com/office/drawing/2014/main" id="{0CFF1585-77A6-6C37-AE78-A02901CDA44D}"/>
                </a:ext>
              </a:extLst>
            </p:cNvPr>
            <p:cNvSpPr txBox="1"/>
            <p:nvPr/>
          </p:nvSpPr>
          <p:spPr>
            <a:xfrm>
              <a:off x="643481" y="1152311"/>
              <a:ext cx="902811" cy="615079"/>
            </a:xfrm>
            <a:prstGeom prst="rect">
              <a:avLst/>
            </a:prstGeom>
            <a:noFill/>
          </p:spPr>
          <p:txBody>
            <a:bodyPr wrap="none" rtlCol="0">
              <a:spAutoFit/>
            </a:bodyPr>
            <a:lstStyle/>
            <a:p>
              <a:r>
                <a:rPr kumimoji="1" lang="ja-JP" altLang="en-US" b="1" dirty="0"/>
                <a:t>結果</a:t>
              </a:r>
              <a:endParaRPr kumimoji="1" lang="en-US" altLang="ja-JP" b="1" dirty="0"/>
            </a:p>
            <a:p>
              <a:endParaRPr kumimoji="1" lang="en-US" altLang="ja-JP" dirty="0"/>
            </a:p>
            <a:p>
              <a:r>
                <a:rPr kumimoji="1" lang="ja-JP" altLang="en-US" dirty="0"/>
                <a:t>学び</a:t>
              </a:r>
              <a:endParaRPr kumimoji="1" lang="en-US" altLang="ja-JP" dirty="0"/>
            </a:p>
            <a:p>
              <a:r>
                <a:rPr kumimoji="1" lang="ja-JP" altLang="en-US" dirty="0"/>
                <a:t>次の課題</a:t>
              </a:r>
              <a:endParaRPr kumimoji="1" lang="en-US" altLang="ja-JP" dirty="0"/>
            </a:p>
          </p:txBody>
        </p:sp>
      </p:grpSp>
      <p:sp>
        <p:nvSpPr>
          <p:cNvPr id="33" name="テキスト ボックス 32">
            <a:extLst>
              <a:ext uri="{FF2B5EF4-FFF2-40B4-BE49-F238E27FC236}">
                <a16:creationId xmlns:a16="http://schemas.microsoft.com/office/drawing/2014/main" id="{EB92EF78-8147-7DD7-8B9A-D8DF82F6B23C}"/>
              </a:ext>
            </a:extLst>
          </p:cNvPr>
          <p:cNvSpPr txBox="1"/>
          <p:nvPr/>
        </p:nvSpPr>
        <p:spPr>
          <a:xfrm>
            <a:off x="1529003" y="1185379"/>
            <a:ext cx="7007046" cy="738664"/>
          </a:xfrm>
          <a:prstGeom prst="rect">
            <a:avLst/>
          </a:prstGeom>
          <a:noFill/>
        </p:spPr>
        <p:txBody>
          <a:bodyPr wrap="none" rtlCol="0">
            <a:spAutoFit/>
          </a:bodyPr>
          <a:lstStyle/>
          <a:p>
            <a:r>
              <a:rPr kumimoji="1" lang="ja-JP" altLang="en-US" dirty="0"/>
              <a:t>テントのほうが風や日差しを感じることができるが、仕事をする環境としては</a:t>
            </a:r>
            <a:endParaRPr kumimoji="1" lang="en-US" altLang="ja-JP" dirty="0"/>
          </a:p>
          <a:p>
            <a:r>
              <a:rPr kumimoji="1" lang="ja-JP" altLang="en-US" dirty="0"/>
              <a:t>トレーラーのほうが「個室」のクオリティがあるため、両方を体験してもらうことで</a:t>
            </a:r>
            <a:endParaRPr kumimoji="1" lang="en-US" altLang="ja-JP" dirty="0"/>
          </a:p>
          <a:p>
            <a:r>
              <a:rPr kumimoji="1" lang="ja-JP" altLang="en-US" dirty="0"/>
              <a:t>会議室と同じ雰囲気でかつ自然の中という</a:t>
            </a:r>
            <a:r>
              <a:rPr kumimoji="1" lang="ja-JP" altLang="en-US"/>
              <a:t>非日常が実感できるのではないか</a:t>
            </a:r>
            <a:endParaRPr kumimoji="1" lang="en-US" altLang="ja-JP" dirty="0"/>
          </a:p>
        </p:txBody>
      </p:sp>
      <p:sp>
        <p:nvSpPr>
          <p:cNvPr id="34" name="テキスト ボックス 33">
            <a:extLst>
              <a:ext uri="{FF2B5EF4-FFF2-40B4-BE49-F238E27FC236}">
                <a16:creationId xmlns:a16="http://schemas.microsoft.com/office/drawing/2014/main" id="{E00168D9-336C-5CDD-D06B-EDEBAFE73288}"/>
              </a:ext>
            </a:extLst>
          </p:cNvPr>
          <p:cNvSpPr txBox="1"/>
          <p:nvPr/>
        </p:nvSpPr>
        <p:spPr>
          <a:xfrm>
            <a:off x="1575107" y="2059772"/>
            <a:ext cx="6936514" cy="738664"/>
          </a:xfrm>
          <a:prstGeom prst="rect">
            <a:avLst/>
          </a:prstGeom>
          <a:noFill/>
        </p:spPr>
        <p:txBody>
          <a:bodyPr wrap="none" rtlCol="0">
            <a:spAutoFit/>
          </a:bodyPr>
          <a:lstStyle/>
          <a:p>
            <a:pPr marL="285750" indent="-285750">
              <a:buFont typeface="Arial" panose="020B0604020202020204" pitchFamily="34" charset="0"/>
              <a:buChar char="•"/>
            </a:pPr>
            <a:r>
              <a:rPr kumimoji="1" lang="ja-JP" altLang="en-US"/>
              <a:t>「</a:t>
            </a:r>
            <a:r>
              <a:rPr kumimoji="1" lang="ja-JP" altLang="en-US" dirty="0"/>
              <a:t>トレーラー」のイメージを持たない人にキャンピングカーで体験してもらう</a:t>
            </a:r>
            <a:endParaRPr kumimoji="1" lang="en-US" altLang="ja-JP" dirty="0"/>
          </a:p>
          <a:p>
            <a:pPr marL="285750" indent="-285750">
              <a:buFont typeface="Arial" panose="020B0604020202020204" pitchFamily="34" charset="0"/>
              <a:buChar char="•"/>
            </a:pPr>
            <a:r>
              <a:rPr kumimoji="1" lang="ja-JP" altLang="en-US"/>
              <a:t>テント</a:t>
            </a:r>
            <a:r>
              <a:rPr kumimoji="1" lang="ja-JP" altLang="en-US" dirty="0"/>
              <a:t>での作業と比較することで、個室社内の快適さを発見してもらう</a:t>
            </a:r>
            <a:endParaRPr kumimoji="1" lang="en-US" altLang="ja-JP" dirty="0"/>
          </a:p>
          <a:p>
            <a:pPr marL="285750" indent="-285750">
              <a:buFont typeface="Arial" panose="020B0604020202020204" pitchFamily="34" charset="0"/>
              <a:buChar char="•"/>
            </a:pPr>
            <a:r>
              <a:rPr kumimoji="1" lang="ja-JP" altLang="en-US"/>
              <a:t>自然</a:t>
            </a:r>
            <a:r>
              <a:rPr kumimoji="1" lang="ja-JP" altLang="en-US" dirty="0"/>
              <a:t>の中で仕事をする解放感やリフレッシュを体験してもらう</a:t>
            </a:r>
            <a:endParaRPr kumimoji="1" lang="en-US" altLang="ja-JP" dirty="0"/>
          </a:p>
        </p:txBody>
      </p:sp>
      <p:sp>
        <p:nvSpPr>
          <p:cNvPr id="35" name="テキスト ボックス 34">
            <a:extLst>
              <a:ext uri="{FF2B5EF4-FFF2-40B4-BE49-F238E27FC236}">
                <a16:creationId xmlns:a16="http://schemas.microsoft.com/office/drawing/2014/main" id="{99C483BF-7A5D-7161-82D9-C8BD5695C1BD}"/>
              </a:ext>
            </a:extLst>
          </p:cNvPr>
          <p:cNvSpPr txBox="1"/>
          <p:nvPr/>
        </p:nvSpPr>
        <p:spPr>
          <a:xfrm>
            <a:off x="1529003" y="3029273"/>
            <a:ext cx="7244291" cy="1600438"/>
          </a:xfrm>
          <a:prstGeom prst="rect">
            <a:avLst/>
          </a:prstGeom>
          <a:noFill/>
        </p:spPr>
        <p:txBody>
          <a:bodyPr wrap="none" rtlCol="0">
            <a:spAutoFit/>
          </a:bodyPr>
          <a:lstStyle/>
          <a:p>
            <a:pPr marL="285750" indent="-285750">
              <a:buFont typeface="Arial" panose="020B0604020202020204" pitchFamily="34" charset="0"/>
              <a:buChar char="•"/>
            </a:pPr>
            <a:r>
              <a:rPr kumimoji="1" lang="en-US" altLang="ja-JP" dirty="0"/>
              <a:t>2023</a:t>
            </a:r>
            <a:r>
              <a:rPr kumimoji="1" lang="ja-JP" altLang="en-US" dirty="0"/>
              <a:t>年</a:t>
            </a:r>
            <a:r>
              <a:rPr kumimoji="1" lang="en-US" altLang="ja-JP" dirty="0"/>
              <a:t>10</a:t>
            </a:r>
            <a:r>
              <a:rPr kumimoji="1" lang="ja-JP" altLang="en-US" dirty="0"/>
              <a:t>月</a:t>
            </a:r>
            <a:r>
              <a:rPr kumimoji="1" lang="en-US" altLang="ja-JP" dirty="0"/>
              <a:t>6</a:t>
            </a:r>
            <a:r>
              <a:rPr kumimoji="1" lang="ja-JP" altLang="en-US" dirty="0"/>
              <a:t>日・</a:t>
            </a:r>
            <a:r>
              <a:rPr kumimoji="1" lang="en-US" altLang="ja-JP" dirty="0"/>
              <a:t>7</a:t>
            </a:r>
            <a:r>
              <a:rPr kumimoji="1" lang="ja-JP" altLang="en-US" dirty="0"/>
              <a:t>日</a:t>
            </a:r>
            <a:r>
              <a:rPr kumimoji="1" lang="en-US" altLang="ja-JP" dirty="0"/>
              <a:t>/ 10</a:t>
            </a:r>
            <a:r>
              <a:rPr kumimoji="1" lang="ja-JP" altLang="en-US" dirty="0"/>
              <a:t>日・</a:t>
            </a:r>
            <a:r>
              <a:rPr kumimoji="1" lang="en-US" altLang="ja-JP" dirty="0"/>
              <a:t>11</a:t>
            </a:r>
            <a:r>
              <a:rPr kumimoji="1" lang="ja-JP" altLang="en-US" dirty="0"/>
              <a:t>日　</a:t>
            </a:r>
            <a:r>
              <a:rPr kumimoji="1" lang="en-US" altLang="ja-JP" dirty="0"/>
              <a:t>9:00~16:00</a:t>
            </a:r>
            <a:r>
              <a:rPr kumimoji="1" lang="ja-JP" altLang="en-US" dirty="0"/>
              <a:t>　合計</a:t>
            </a:r>
            <a:r>
              <a:rPr kumimoji="1" lang="en-US" altLang="ja-JP" dirty="0"/>
              <a:t>10</a:t>
            </a:r>
            <a:r>
              <a:rPr kumimoji="1" lang="ja-JP" altLang="en-US" dirty="0"/>
              <a:t>名　＠荒川河川敷</a:t>
            </a:r>
            <a:endParaRPr kumimoji="1" lang="en-US" altLang="ja-JP" dirty="0"/>
          </a:p>
          <a:p>
            <a:pPr marL="285750" indent="-285750">
              <a:buFont typeface="Arial" panose="020B0604020202020204" pitchFamily="34" charset="0"/>
              <a:buChar char="•"/>
            </a:pPr>
            <a:r>
              <a:rPr kumimoji="1" lang="en-US" altLang="ja-JP" dirty="0"/>
              <a:t>1</a:t>
            </a:r>
            <a:r>
              <a:rPr kumimoji="1" lang="ja-JP" altLang="en-US" dirty="0"/>
              <a:t>日目：テント（</a:t>
            </a:r>
            <a:r>
              <a:rPr kumimoji="1" lang="en-US" altLang="ja-JP" dirty="0"/>
              <a:t>1</a:t>
            </a:r>
            <a:r>
              <a:rPr kumimoji="1" lang="ja-JP" altLang="en-US" dirty="0"/>
              <a:t>人</a:t>
            </a:r>
            <a:r>
              <a:rPr kumimoji="1" lang="en-US" altLang="ja-JP" dirty="0"/>
              <a:t>1</a:t>
            </a:r>
            <a:r>
              <a:rPr kumimoji="1" lang="ja-JP" altLang="en-US" dirty="0"/>
              <a:t>張）</a:t>
            </a:r>
            <a:endParaRPr kumimoji="1" lang="en-US" altLang="ja-JP" dirty="0"/>
          </a:p>
          <a:p>
            <a:r>
              <a:rPr kumimoji="1" lang="ja-JP" altLang="en-US"/>
              <a:t>　</a:t>
            </a:r>
            <a:r>
              <a:rPr kumimoji="1" lang="en-US" altLang="ja-JP" dirty="0"/>
              <a:t>  2</a:t>
            </a:r>
            <a:r>
              <a:rPr kumimoji="1" lang="ja-JP" altLang="en-US" dirty="0"/>
              <a:t>日目</a:t>
            </a:r>
            <a:r>
              <a:rPr kumimoji="1" lang="ja-JP" altLang="en-US"/>
              <a:t>：キャンピングカーを</a:t>
            </a:r>
            <a:r>
              <a:rPr kumimoji="1" lang="ja-JP" altLang="en-US" dirty="0"/>
              <a:t>用意し、そこで各自リモートワークを</a:t>
            </a:r>
            <a:r>
              <a:rPr kumimoji="1" lang="ja-JP" altLang="en-US"/>
              <a:t>実施。</a:t>
            </a:r>
            <a:endParaRPr kumimoji="1" lang="en-US" altLang="ja-JP" dirty="0"/>
          </a:p>
          <a:p>
            <a:r>
              <a:rPr kumimoji="1" lang="ja-JP" altLang="en-US"/>
              <a:t>　</a:t>
            </a:r>
            <a:r>
              <a:rPr kumimoji="1" lang="en-US" altLang="ja-JP" dirty="0"/>
              <a:t>  </a:t>
            </a:r>
            <a:r>
              <a:rPr kumimoji="1" lang="ja-JP" altLang="en-US"/>
              <a:t>途中</a:t>
            </a:r>
            <a:r>
              <a:rPr kumimoji="1" lang="ja-JP" altLang="en-US" dirty="0"/>
              <a:t>は全員での</a:t>
            </a:r>
            <a:r>
              <a:rPr kumimoji="1" lang="en-US" altLang="ja-JP" dirty="0"/>
              <a:t>MT</a:t>
            </a:r>
            <a:r>
              <a:rPr kumimoji="1" lang="ja-JP" altLang="en-US"/>
              <a:t>やアクティビティ実施</a:t>
            </a:r>
            <a:r>
              <a:rPr kumimoji="1" lang="ja-JP" altLang="en-US" dirty="0"/>
              <a:t>。</a:t>
            </a:r>
            <a:endParaRPr kumimoji="1" lang="en-US" altLang="ja-JP" dirty="0"/>
          </a:p>
          <a:p>
            <a:pPr marL="285750" indent="-285750">
              <a:buFont typeface="Arial" panose="020B0604020202020204" pitchFamily="34" charset="0"/>
              <a:buChar char="•"/>
            </a:pPr>
            <a:r>
              <a:rPr kumimoji="1" lang="ja-JP" altLang="en-US"/>
              <a:t>コスト</a:t>
            </a:r>
            <a:r>
              <a:rPr kumimoji="1" lang="ja-JP" altLang="en-US" dirty="0"/>
              <a:t>：テントレンタル（</a:t>
            </a:r>
            <a:r>
              <a:rPr kumimoji="1" lang="en-US" altLang="ja-JP" dirty="0"/>
              <a:t>50</a:t>
            </a:r>
            <a:r>
              <a:rPr kumimoji="1" lang="ja-JP" altLang="en-US" dirty="0"/>
              <a:t>）、電源装置レンタル（</a:t>
            </a:r>
            <a:r>
              <a:rPr kumimoji="1" lang="en-US" altLang="ja-JP" dirty="0"/>
              <a:t>30</a:t>
            </a:r>
            <a:r>
              <a:rPr kumimoji="1" lang="ja-JP" altLang="en-US"/>
              <a:t>）</a:t>
            </a:r>
            <a:endParaRPr kumimoji="1" lang="en-US" altLang="ja-JP" dirty="0"/>
          </a:p>
          <a:p>
            <a:r>
              <a:rPr kumimoji="1" lang="ja-JP" altLang="en-US"/>
              <a:t>　　　　　</a:t>
            </a:r>
            <a:r>
              <a:rPr kumimoji="1" lang="en-US" altLang="ja-JP" dirty="0"/>
              <a:t>  </a:t>
            </a:r>
            <a:r>
              <a:rPr kumimoji="1" lang="ja-JP" altLang="en-US"/>
              <a:t>キャンピングカーレンタル</a:t>
            </a:r>
            <a:r>
              <a:rPr kumimoji="1" lang="ja-JP" altLang="en-US" dirty="0"/>
              <a:t>（</a:t>
            </a:r>
            <a:r>
              <a:rPr kumimoji="1" lang="en-US" altLang="ja-JP" dirty="0"/>
              <a:t>60</a:t>
            </a:r>
            <a:r>
              <a:rPr kumimoji="1" lang="ja-JP" altLang="en-US" dirty="0"/>
              <a:t>）</a:t>
            </a:r>
            <a:endParaRPr kumimoji="1" lang="en-US" altLang="ja-JP" dirty="0"/>
          </a:p>
          <a:p>
            <a:r>
              <a:rPr kumimoji="1" lang="ja-JP" altLang="en-US"/>
              <a:t>　　　　　</a:t>
            </a:r>
            <a:r>
              <a:rPr kumimoji="1" lang="en-US" altLang="ja-JP" dirty="0"/>
              <a:t>  </a:t>
            </a:r>
            <a:r>
              <a:rPr kumimoji="1" lang="ja-JP" altLang="en-US"/>
              <a:t>その他</a:t>
            </a:r>
            <a:r>
              <a:rPr kumimoji="1" lang="ja-JP" altLang="en-US" dirty="0"/>
              <a:t>雑費（食事、おやつ、アクティビティ準備）（</a:t>
            </a:r>
            <a:r>
              <a:rPr kumimoji="1" lang="en-US" altLang="ja-JP" dirty="0"/>
              <a:t>50</a:t>
            </a:r>
            <a:r>
              <a:rPr kumimoji="1" lang="ja-JP" altLang="en-US" dirty="0"/>
              <a:t>）　合計</a:t>
            </a:r>
            <a:r>
              <a:rPr kumimoji="1" lang="en-US" altLang="ja-JP" dirty="0"/>
              <a:t>190</a:t>
            </a:r>
            <a:r>
              <a:rPr kumimoji="1" lang="ja-JP" altLang="en-US" dirty="0"/>
              <a:t>千円　</a:t>
            </a:r>
            <a:endParaRPr kumimoji="1" lang="en-US" altLang="ja-JP" dirty="0"/>
          </a:p>
        </p:txBody>
      </p:sp>
      <p:sp>
        <p:nvSpPr>
          <p:cNvPr id="36" name="テキスト ボックス 35">
            <a:extLst>
              <a:ext uri="{FF2B5EF4-FFF2-40B4-BE49-F238E27FC236}">
                <a16:creationId xmlns:a16="http://schemas.microsoft.com/office/drawing/2014/main" id="{6E48EBDB-EC95-CE39-9E6C-C5DF7008DD38}"/>
              </a:ext>
            </a:extLst>
          </p:cNvPr>
          <p:cNvSpPr txBox="1"/>
          <p:nvPr/>
        </p:nvSpPr>
        <p:spPr>
          <a:xfrm>
            <a:off x="1543050" y="4824933"/>
            <a:ext cx="7116051" cy="1384995"/>
          </a:xfrm>
          <a:prstGeom prst="rect">
            <a:avLst/>
          </a:prstGeom>
          <a:noFill/>
        </p:spPr>
        <p:txBody>
          <a:bodyPr wrap="none" rtlCol="0">
            <a:spAutoFit/>
          </a:bodyPr>
          <a:lstStyle/>
          <a:p>
            <a:pPr marL="285750" indent="-285750">
              <a:buFont typeface="Arial" panose="020B0604020202020204" pitchFamily="34" charset="0"/>
              <a:buChar char="•"/>
            </a:pPr>
            <a:r>
              <a:rPr kumimoji="1" lang="ja-JP" altLang="en-US"/>
              <a:t>テント</a:t>
            </a:r>
            <a:r>
              <a:rPr kumimoji="1" lang="ja-JP" altLang="en-US" dirty="0"/>
              <a:t>での作業は日差しや風によりほぼ不可能ということが判明。</a:t>
            </a:r>
            <a:r>
              <a:rPr kumimoji="1" lang="en-US" altLang="ja-JP" dirty="0"/>
              <a:t>10</a:t>
            </a:r>
            <a:r>
              <a:rPr kumimoji="1" lang="ja-JP" altLang="en-US" dirty="0"/>
              <a:t>人</a:t>
            </a:r>
            <a:r>
              <a:rPr kumimoji="1" lang="ja-JP" altLang="en-US"/>
              <a:t>全員が</a:t>
            </a:r>
            <a:br>
              <a:rPr kumimoji="1" lang="en-US" altLang="ja-JP" dirty="0"/>
            </a:br>
            <a:r>
              <a:rPr kumimoji="1" lang="ja-JP" altLang="en-US"/>
              <a:t>キャンピングカー</a:t>
            </a:r>
            <a:r>
              <a:rPr kumimoji="1" lang="ja-JP" altLang="en-US" dirty="0"/>
              <a:t>での作業が快適だったと回答。</a:t>
            </a:r>
            <a:endParaRPr kumimoji="1" lang="en-US" altLang="ja-JP" dirty="0"/>
          </a:p>
          <a:p>
            <a:pPr marL="285750" indent="-285750">
              <a:buFont typeface="Arial" panose="020B0604020202020204" pitchFamily="34" charset="0"/>
              <a:buChar char="•"/>
            </a:pPr>
            <a:r>
              <a:rPr kumimoji="1" lang="ja-JP" altLang="en-US"/>
              <a:t>特</a:t>
            </a:r>
            <a:r>
              <a:rPr kumimoji="1" lang="ja-JP" altLang="en-US" dirty="0"/>
              <a:t>に女性からは、「虫がいるのが無理」という声や「トイレ設備の充実</a:t>
            </a:r>
            <a:r>
              <a:rPr kumimoji="1" lang="ja-JP" altLang="en-US"/>
              <a:t>」を</a:t>
            </a:r>
            <a:br>
              <a:rPr kumimoji="1" lang="en-US" altLang="ja-JP" dirty="0"/>
            </a:br>
            <a:r>
              <a:rPr kumimoji="1" lang="ja-JP" altLang="en-US"/>
              <a:t>求められた</a:t>
            </a:r>
            <a:r>
              <a:rPr kumimoji="1" lang="ja-JP" altLang="en-US" dirty="0"/>
              <a:t>ため、設備のクオリティが必要。</a:t>
            </a:r>
            <a:endParaRPr kumimoji="1" lang="en-US" altLang="ja-JP" dirty="0"/>
          </a:p>
          <a:p>
            <a:pPr marL="285750" indent="-285750">
              <a:buFont typeface="Arial" panose="020B0604020202020204" pitchFamily="34" charset="0"/>
              <a:buChar char="•"/>
            </a:pPr>
            <a:r>
              <a:rPr kumimoji="1" lang="ja-JP" altLang="en-US"/>
              <a:t>チームマネジャーからは「毎年行っているチームでの方針発表＆チームビルディン</a:t>
            </a:r>
            <a:br>
              <a:rPr kumimoji="1" lang="en-US" altLang="ja-JP" dirty="0"/>
            </a:br>
            <a:r>
              <a:rPr kumimoji="1" lang="ja-JP" altLang="en-US"/>
              <a:t>グ会をオフサイトミーティングにしたい」との回答</a:t>
            </a:r>
            <a:endParaRPr kumimoji="1" lang="en-US" altLang="ja-JP" dirty="0"/>
          </a:p>
        </p:txBody>
      </p:sp>
    </p:spTree>
    <p:extLst>
      <p:ext uri="{BB962C8B-B14F-4D97-AF65-F5344CB8AC3E}">
        <p14:creationId xmlns:p14="http://schemas.microsoft.com/office/powerpoint/2010/main" val="25780432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5DAB974-DE88-8B4C-A6A5-77C563473A64}"/>
              </a:ext>
            </a:extLst>
          </p:cNvPr>
          <p:cNvSpPr>
            <a:spLocks noGrp="1"/>
          </p:cNvSpPr>
          <p:nvPr>
            <p:ph type="title"/>
          </p:nvPr>
        </p:nvSpPr>
        <p:spPr/>
        <p:txBody>
          <a:bodyPr>
            <a:normAutofit fontScale="90000"/>
          </a:bodyPr>
          <a:lstStyle/>
          <a:p>
            <a:r>
              <a:rPr lang="ja-JP" altLang="en-US">
                <a:effectLst/>
                <a:latin typeface="Helvetica" pitchFamily="2" charset="0"/>
              </a:rPr>
              <a:t>現在事業を進める上での課題と本プログラムで取り組みたいこと</a:t>
            </a:r>
            <a:endParaRPr kumimoji="1" lang="ja-JP" altLang="en-US" dirty="0"/>
          </a:p>
        </p:txBody>
      </p:sp>
      <p:sp>
        <p:nvSpPr>
          <p:cNvPr id="3" name="日付プレースホルダー 2">
            <a:extLst>
              <a:ext uri="{FF2B5EF4-FFF2-40B4-BE49-F238E27FC236}">
                <a16:creationId xmlns:a16="http://schemas.microsoft.com/office/drawing/2014/main" id="{A496FCA1-633B-CC4C-9E7B-C5473BB3496E}"/>
              </a:ext>
            </a:extLst>
          </p:cNvPr>
          <p:cNvSpPr>
            <a:spLocks noGrp="1"/>
          </p:cNvSpPr>
          <p:nvPr>
            <p:ph type="dt" sz="half" idx="10"/>
          </p:nvPr>
        </p:nvSpPr>
        <p:spPr/>
        <p:txBody>
          <a:bodyPr/>
          <a:lstStyle/>
          <a:p>
            <a:fld id="{E05AA0DE-D7CE-8648-B166-20522971A7E0}" type="datetime1">
              <a:rPr lang="ja-JP" altLang="en-US" smtClean="0"/>
              <a:pPr/>
              <a:t>2024/4/18</a:t>
            </a:fld>
            <a:endParaRPr lang="ja-JP" altLang="en-US"/>
          </a:p>
        </p:txBody>
      </p:sp>
      <p:sp>
        <p:nvSpPr>
          <p:cNvPr id="4" name="フッター プレースホルダー 3">
            <a:extLst>
              <a:ext uri="{FF2B5EF4-FFF2-40B4-BE49-F238E27FC236}">
                <a16:creationId xmlns:a16="http://schemas.microsoft.com/office/drawing/2014/main" id="{87248769-23E9-9041-A9F8-448CF1CEEBAE}"/>
              </a:ext>
            </a:extLst>
          </p:cNvPr>
          <p:cNvSpPr>
            <a:spLocks noGrp="1"/>
          </p:cNvSpPr>
          <p:nvPr>
            <p:ph type="ftr" sz="quarter" idx="11"/>
          </p:nvPr>
        </p:nvSpPr>
        <p:spPr/>
        <p:txBody>
          <a:bodyPr/>
          <a:lstStyle/>
          <a:p>
            <a:r>
              <a:rPr lang="en-US" altLang="ja-JP" dirty="0"/>
              <a:t>KSAP2024</a:t>
            </a:r>
            <a:r>
              <a:rPr lang="ja-JP" altLang="en-US" dirty="0"/>
              <a:t>事業情報</a:t>
            </a:r>
          </a:p>
        </p:txBody>
      </p:sp>
      <p:sp>
        <p:nvSpPr>
          <p:cNvPr id="5" name="スライド番号プレースホルダー 4">
            <a:extLst>
              <a:ext uri="{FF2B5EF4-FFF2-40B4-BE49-F238E27FC236}">
                <a16:creationId xmlns:a16="http://schemas.microsoft.com/office/drawing/2014/main" id="{E3B654E2-1FDE-844D-B7AC-768016C64AF9}"/>
              </a:ext>
            </a:extLst>
          </p:cNvPr>
          <p:cNvSpPr>
            <a:spLocks noGrp="1"/>
          </p:cNvSpPr>
          <p:nvPr>
            <p:ph type="sldNum" sz="quarter" idx="12"/>
          </p:nvPr>
        </p:nvSpPr>
        <p:spPr/>
        <p:txBody>
          <a:bodyPr/>
          <a:lstStyle/>
          <a:p>
            <a:fld id="{AF3FEDC8-09E6-834F-A706-083383C175EB}" type="slidenum">
              <a:rPr lang="ja-JP" altLang="en-US" smtClean="0"/>
              <a:pPr/>
              <a:t>17</a:t>
            </a:fld>
            <a:endParaRPr lang="ja-JP" altLang="en-US"/>
          </a:p>
        </p:txBody>
      </p:sp>
      <p:sp>
        <p:nvSpPr>
          <p:cNvPr id="9" name="テキスト ボックス 8">
            <a:extLst>
              <a:ext uri="{FF2B5EF4-FFF2-40B4-BE49-F238E27FC236}">
                <a16:creationId xmlns:a16="http://schemas.microsoft.com/office/drawing/2014/main" id="{158A58B8-A9FB-1C45-8C23-434EE260709F}"/>
              </a:ext>
            </a:extLst>
          </p:cNvPr>
          <p:cNvSpPr txBox="1"/>
          <p:nvPr/>
        </p:nvSpPr>
        <p:spPr>
          <a:xfrm>
            <a:off x="3358862" y="2381354"/>
            <a:ext cx="911501" cy="257307"/>
          </a:xfrm>
          <a:prstGeom prst="rect">
            <a:avLst/>
          </a:prstGeom>
          <a:noFill/>
          <a:ln>
            <a:noFill/>
          </a:ln>
        </p:spPr>
        <p:txBody>
          <a:bodyPr wrap="square" rtlCol="0">
            <a:spAutoFit/>
          </a:bodyPr>
          <a:lstStyle/>
          <a:p>
            <a:pPr algn="ctr"/>
            <a:r>
              <a:rPr lang="en-US" altLang="ja-JP" sz="1050" dirty="0"/>
              <a:t>2024</a:t>
            </a:r>
            <a:r>
              <a:rPr lang="ja-JP" altLang="en-US" sz="1050" dirty="0"/>
              <a:t>年</a:t>
            </a:r>
            <a:r>
              <a:rPr lang="en-US" altLang="ja-JP" sz="1050" dirty="0"/>
              <a:t>6</a:t>
            </a:r>
            <a:r>
              <a:rPr lang="ja-JP" altLang="en-US" sz="1050" dirty="0"/>
              <a:t>月</a:t>
            </a:r>
            <a:endParaRPr lang="ja-JP" altLang="en-US" sz="1050" b="1" dirty="0"/>
          </a:p>
        </p:txBody>
      </p:sp>
      <p:sp>
        <p:nvSpPr>
          <p:cNvPr id="10" name="テキスト ボックス 9">
            <a:extLst>
              <a:ext uri="{FF2B5EF4-FFF2-40B4-BE49-F238E27FC236}">
                <a16:creationId xmlns:a16="http://schemas.microsoft.com/office/drawing/2014/main" id="{4677FE11-97E2-314E-8AD6-CD18C3FD2964}"/>
              </a:ext>
            </a:extLst>
          </p:cNvPr>
          <p:cNvSpPr txBox="1"/>
          <p:nvPr/>
        </p:nvSpPr>
        <p:spPr>
          <a:xfrm>
            <a:off x="4930937" y="2374896"/>
            <a:ext cx="911501" cy="257307"/>
          </a:xfrm>
          <a:prstGeom prst="rect">
            <a:avLst/>
          </a:prstGeom>
          <a:noFill/>
          <a:ln>
            <a:noFill/>
          </a:ln>
        </p:spPr>
        <p:txBody>
          <a:bodyPr wrap="square" rtlCol="0">
            <a:spAutoFit/>
          </a:bodyPr>
          <a:lstStyle/>
          <a:p>
            <a:pPr algn="ctr"/>
            <a:r>
              <a:rPr lang="en-US" altLang="ja-JP" sz="1050" dirty="0"/>
              <a:t>2024</a:t>
            </a:r>
            <a:r>
              <a:rPr lang="ja-JP" altLang="en-US" sz="1050" dirty="0"/>
              <a:t>年</a:t>
            </a:r>
            <a:r>
              <a:rPr lang="en-US" altLang="ja-JP" sz="1050" dirty="0"/>
              <a:t>12</a:t>
            </a:r>
            <a:r>
              <a:rPr lang="ja-JP" altLang="en-US" sz="1050" dirty="0"/>
              <a:t>月</a:t>
            </a:r>
            <a:endParaRPr lang="ja-JP" altLang="en-US" sz="1050" b="1" dirty="0"/>
          </a:p>
        </p:txBody>
      </p:sp>
      <p:sp>
        <p:nvSpPr>
          <p:cNvPr id="11" name="テキスト ボックス 10">
            <a:extLst>
              <a:ext uri="{FF2B5EF4-FFF2-40B4-BE49-F238E27FC236}">
                <a16:creationId xmlns:a16="http://schemas.microsoft.com/office/drawing/2014/main" id="{51890E24-1EBF-DB4B-9607-24A4A2D5BEFC}"/>
              </a:ext>
            </a:extLst>
          </p:cNvPr>
          <p:cNvSpPr txBox="1"/>
          <p:nvPr/>
        </p:nvSpPr>
        <p:spPr>
          <a:xfrm>
            <a:off x="6547795" y="2381353"/>
            <a:ext cx="911501" cy="257307"/>
          </a:xfrm>
          <a:prstGeom prst="rect">
            <a:avLst/>
          </a:prstGeom>
          <a:noFill/>
          <a:ln>
            <a:noFill/>
          </a:ln>
        </p:spPr>
        <p:txBody>
          <a:bodyPr wrap="square" rtlCol="0">
            <a:spAutoFit/>
          </a:bodyPr>
          <a:lstStyle/>
          <a:p>
            <a:pPr algn="ctr"/>
            <a:r>
              <a:rPr lang="en-US" altLang="ja-JP" sz="1050" dirty="0"/>
              <a:t>2025</a:t>
            </a:r>
            <a:r>
              <a:rPr lang="ja-JP" altLang="en-US" sz="1050" dirty="0"/>
              <a:t>年</a:t>
            </a:r>
            <a:r>
              <a:rPr lang="en-US" altLang="ja-JP" sz="1050" dirty="0"/>
              <a:t>6</a:t>
            </a:r>
            <a:r>
              <a:rPr lang="ja-JP" altLang="en-US" sz="1050" dirty="0"/>
              <a:t>月</a:t>
            </a:r>
            <a:endParaRPr lang="ja-JP" altLang="en-US" sz="1050" b="1" dirty="0"/>
          </a:p>
        </p:txBody>
      </p:sp>
      <p:sp>
        <p:nvSpPr>
          <p:cNvPr id="12" name="テキスト ボックス 11">
            <a:extLst>
              <a:ext uri="{FF2B5EF4-FFF2-40B4-BE49-F238E27FC236}">
                <a16:creationId xmlns:a16="http://schemas.microsoft.com/office/drawing/2014/main" id="{6A68D4E7-0178-E34F-AEB0-4EFEAF86CD12}"/>
              </a:ext>
            </a:extLst>
          </p:cNvPr>
          <p:cNvSpPr txBox="1"/>
          <p:nvPr/>
        </p:nvSpPr>
        <p:spPr>
          <a:xfrm>
            <a:off x="571619" y="2767130"/>
            <a:ext cx="911501" cy="257307"/>
          </a:xfrm>
          <a:prstGeom prst="rect">
            <a:avLst/>
          </a:prstGeom>
          <a:solidFill>
            <a:schemeClr val="accent6">
              <a:lumMod val="20000"/>
              <a:lumOff val="80000"/>
            </a:schemeClr>
          </a:solidFill>
          <a:ln>
            <a:solidFill>
              <a:schemeClr val="tx1"/>
            </a:solidFill>
          </a:ln>
        </p:spPr>
        <p:txBody>
          <a:bodyPr wrap="square" rtlCol="0">
            <a:spAutoFit/>
          </a:bodyPr>
          <a:lstStyle/>
          <a:p>
            <a:pPr algn="ctr"/>
            <a:r>
              <a:rPr lang="ja-JP" altLang="en-US" sz="1050" b="1" dirty="0"/>
              <a:t>設備</a:t>
            </a:r>
          </a:p>
        </p:txBody>
      </p:sp>
      <p:sp>
        <p:nvSpPr>
          <p:cNvPr id="13" name="テキスト ボックス 12">
            <a:extLst>
              <a:ext uri="{FF2B5EF4-FFF2-40B4-BE49-F238E27FC236}">
                <a16:creationId xmlns:a16="http://schemas.microsoft.com/office/drawing/2014/main" id="{12B2DD41-3D8C-A441-96E6-88F9A6E913A0}"/>
              </a:ext>
            </a:extLst>
          </p:cNvPr>
          <p:cNvSpPr txBox="1"/>
          <p:nvPr/>
        </p:nvSpPr>
        <p:spPr>
          <a:xfrm>
            <a:off x="571619" y="3837869"/>
            <a:ext cx="911501" cy="253916"/>
          </a:xfrm>
          <a:prstGeom prst="rect">
            <a:avLst/>
          </a:prstGeom>
          <a:solidFill>
            <a:schemeClr val="accent6">
              <a:lumMod val="20000"/>
              <a:lumOff val="80000"/>
            </a:schemeClr>
          </a:solidFill>
          <a:ln>
            <a:solidFill>
              <a:schemeClr val="tx1"/>
            </a:solidFill>
          </a:ln>
        </p:spPr>
        <p:txBody>
          <a:bodyPr wrap="square" rtlCol="0">
            <a:spAutoFit/>
          </a:bodyPr>
          <a:lstStyle/>
          <a:p>
            <a:pPr algn="ctr"/>
            <a:r>
              <a:rPr lang="ja-JP" altLang="en-US" sz="1050" b="1" dirty="0"/>
              <a:t>拠点</a:t>
            </a:r>
          </a:p>
        </p:txBody>
      </p:sp>
      <p:sp>
        <p:nvSpPr>
          <p:cNvPr id="14" name="テキスト ボックス 13">
            <a:extLst>
              <a:ext uri="{FF2B5EF4-FFF2-40B4-BE49-F238E27FC236}">
                <a16:creationId xmlns:a16="http://schemas.microsoft.com/office/drawing/2014/main" id="{7F3C843E-ED9B-3C46-A611-0F07DD0DF4A0}"/>
              </a:ext>
            </a:extLst>
          </p:cNvPr>
          <p:cNvSpPr txBox="1"/>
          <p:nvPr/>
        </p:nvSpPr>
        <p:spPr>
          <a:xfrm>
            <a:off x="558857" y="4908173"/>
            <a:ext cx="1652536" cy="253916"/>
          </a:xfrm>
          <a:prstGeom prst="rect">
            <a:avLst/>
          </a:prstGeom>
          <a:solidFill>
            <a:schemeClr val="accent6">
              <a:lumMod val="20000"/>
              <a:lumOff val="80000"/>
            </a:schemeClr>
          </a:solidFill>
          <a:ln>
            <a:solidFill>
              <a:schemeClr val="tx1"/>
            </a:solidFill>
          </a:ln>
        </p:spPr>
        <p:txBody>
          <a:bodyPr wrap="square" rtlCol="0">
            <a:spAutoFit/>
          </a:bodyPr>
          <a:lstStyle/>
          <a:p>
            <a:pPr algn="ctr"/>
            <a:r>
              <a:rPr lang="ja-JP" altLang="en-US" sz="1050" b="1" dirty="0"/>
              <a:t>キャッシュポイント</a:t>
            </a:r>
          </a:p>
        </p:txBody>
      </p:sp>
      <p:cxnSp>
        <p:nvCxnSpPr>
          <p:cNvPr id="16" name="直線コネクタ 15">
            <a:extLst>
              <a:ext uri="{FF2B5EF4-FFF2-40B4-BE49-F238E27FC236}">
                <a16:creationId xmlns:a16="http://schemas.microsoft.com/office/drawing/2014/main" id="{84FCB465-5B9E-0246-8CB2-F058ECE37276}"/>
              </a:ext>
            </a:extLst>
          </p:cNvPr>
          <p:cNvCxnSpPr>
            <a:cxnSpLocks/>
          </p:cNvCxnSpPr>
          <p:nvPr/>
        </p:nvCxnSpPr>
        <p:spPr>
          <a:xfrm flipH="1">
            <a:off x="563422" y="2666068"/>
            <a:ext cx="8173916" cy="0"/>
          </a:xfrm>
          <a:prstGeom prst="line">
            <a:avLst/>
          </a:prstGeom>
          <a:ln>
            <a:solidFill>
              <a:schemeClr val="bg1">
                <a:lumMod val="50000"/>
              </a:schemeClr>
            </a:solidFill>
          </a:ln>
        </p:spPr>
        <p:style>
          <a:lnRef idx="1">
            <a:schemeClr val="dk1"/>
          </a:lnRef>
          <a:fillRef idx="0">
            <a:schemeClr val="dk1"/>
          </a:fillRef>
          <a:effectRef idx="0">
            <a:schemeClr val="dk1"/>
          </a:effectRef>
          <a:fontRef idx="minor">
            <a:schemeClr val="tx1"/>
          </a:fontRef>
        </p:style>
      </p:cxnSp>
      <p:cxnSp>
        <p:nvCxnSpPr>
          <p:cNvPr id="19" name="直線コネクタ 18">
            <a:extLst>
              <a:ext uri="{FF2B5EF4-FFF2-40B4-BE49-F238E27FC236}">
                <a16:creationId xmlns:a16="http://schemas.microsoft.com/office/drawing/2014/main" id="{62A99296-F0B0-AE41-B348-E58BB9727EED}"/>
              </a:ext>
            </a:extLst>
          </p:cNvPr>
          <p:cNvCxnSpPr>
            <a:cxnSpLocks/>
          </p:cNvCxnSpPr>
          <p:nvPr/>
        </p:nvCxnSpPr>
        <p:spPr>
          <a:xfrm flipV="1">
            <a:off x="2932209" y="2452641"/>
            <a:ext cx="0" cy="3553097"/>
          </a:xfrm>
          <a:prstGeom prst="line">
            <a:avLst/>
          </a:prstGeom>
          <a:ln>
            <a:solidFill>
              <a:schemeClr val="bg1">
                <a:lumMod val="50000"/>
              </a:schemeClr>
            </a:solidFill>
          </a:ln>
        </p:spPr>
        <p:style>
          <a:lnRef idx="1">
            <a:schemeClr val="dk1"/>
          </a:lnRef>
          <a:fillRef idx="0">
            <a:schemeClr val="dk1"/>
          </a:fillRef>
          <a:effectRef idx="0">
            <a:schemeClr val="dk1"/>
          </a:effectRef>
          <a:fontRef idx="minor">
            <a:schemeClr val="tx1"/>
          </a:fontRef>
        </p:style>
      </p:cxnSp>
      <p:sp>
        <p:nvSpPr>
          <p:cNvPr id="22" name="ホームベース 21">
            <a:extLst>
              <a:ext uri="{FF2B5EF4-FFF2-40B4-BE49-F238E27FC236}">
                <a16:creationId xmlns:a16="http://schemas.microsoft.com/office/drawing/2014/main" id="{1F4E010E-1438-594B-95C6-940E96BDFFC3}"/>
              </a:ext>
            </a:extLst>
          </p:cNvPr>
          <p:cNvSpPr/>
          <p:nvPr/>
        </p:nvSpPr>
        <p:spPr>
          <a:xfrm>
            <a:off x="6692765" y="2831176"/>
            <a:ext cx="890117" cy="427618"/>
          </a:xfrm>
          <a:prstGeom prst="homePlate">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50" dirty="0">
                <a:solidFill>
                  <a:schemeClr val="tx1"/>
                </a:solidFill>
              </a:rPr>
              <a:t>α</a:t>
            </a:r>
            <a:r>
              <a:rPr kumimoji="1" lang="ja-JP" altLang="en-US" sz="1050">
                <a:solidFill>
                  <a:schemeClr val="tx1"/>
                </a:solidFill>
              </a:rPr>
              <a:t>版</a:t>
            </a:r>
            <a:r>
              <a:rPr kumimoji="1" lang="en-US" altLang="ja-JP" sz="1050" dirty="0">
                <a:solidFill>
                  <a:schemeClr val="tx1"/>
                </a:solidFill>
              </a:rPr>
              <a:t>´</a:t>
            </a:r>
          </a:p>
          <a:p>
            <a:pPr algn="ctr"/>
            <a:r>
              <a:rPr kumimoji="1" lang="en-US" altLang="ja-JP" sz="1050" dirty="0">
                <a:solidFill>
                  <a:schemeClr val="tx1"/>
                </a:solidFill>
              </a:rPr>
              <a:t>2</a:t>
            </a:r>
            <a:r>
              <a:rPr kumimoji="1" lang="ja-JP" altLang="en-US" sz="1050" dirty="0">
                <a:solidFill>
                  <a:schemeClr val="tx1"/>
                </a:solidFill>
              </a:rPr>
              <a:t>か所</a:t>
            </a:r>
          </a:p>
        </p:txBody>
      </p:sp>
      <p:sp>
        <p:nvSpPr>
          <p:cNvPr id="26" name="ホームベース 25">
            <a:extLst>
              <a:ext uri="{FF2B5EF4-FFF2-40B4-BE49-F238E27FC236}">
                <a16:creationId xmlns:a16="http://schemas.microsoft.com/office/drawing/2014/main" id="{8868AB95-19A5-6D4D-95A0-960AC2D1F64B}"/>
              </a:ext>
            </a:extLst>
          </p:cNvPr>
          <p:cNvSpPr/>
          <p:nvPr/>
        </p:nvSpPr>
        <p:spPr>
          <a:xfrm>
            <a:off x="3327038" y="2843887"/>
            <a:ext cx="938559" cy="419144"/>
          </a:xfrm>
          <a:prstGeom prst="homePlate">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50">
                <a:solidFill>
                  <a:schemeClr val="tx1"/>
                </a:solidFill>
              </a:rPr>
              <a:t>プロト検証</a:t>
            </a:r>
            <a:endParaRPr kumimoji="1" lang="en-US" altLang="ja-JP" sz="1050" dirty="0">
              <a:solidFill>
                <a:schemeClr val="tx1"/>
              </a:solidFill>
            </a:endParaRPr>
          </a:p>
          <a:p>
            <a:pPr algn="ctr"/>
            <a:r>
              <a:rPr kumimoji="1" lang="en-US" altLang="ja-JP" sz="1050" dirty="0">
                <a:solidFill>
                  <a:schemeClr val="tx1"/>
                </a:solidFill>
              </a:rPr>
              <a:t>2</a:t>
            </a:r>
            <a:r>
              <a:rPr kumimoji="1" lang="ja-JP" altLang="en-US" sz="1050">
                <a:solidFill>
                  <a:schemeClr val="tx1"/>
                </a:solidFill>
              </a:rPr>
              <a:t>回目</a:t>
            </a:r>
            <a:endParaRPr kumimoji="1" lang="en-US" altLang="ja-JP" sz="1050" dirty="0">
              <a:solidFill>
                <a:schemeClr val="tx1"/>
              </a:solidFill>
            </a:endParaRPr>
          </a:p>
        </p:txBody>
      </p:sp>
      <p:sp>
        <p:nvSpPr>
          <p:cNvPr id="28" name="ホームベース 27">
            <a:extLst>
              <a:ext uri="{FF2B5EF4-FFF2-40B4-BE49-F238E27FC236}">
                <a16:creationId xmlns:a16="http://schemas.microsoft.com/office/drawing/2014/main" id="{BE6B377B-60DB-1841-A537-617FF75B780A}"/>
              </a:ext>
            </a:extLst>
          </p:cNvPr>
          <p:cNvSpPr/>
          <p:nvPr/>
        </p:nvSpPr>
        <p:spPr>
          <a:xfrm>
            <a:off x="5009902" y="2839650"/>
            <a:ext cx="858418" cy="419144"/>
          </a:xfrm>
          <a:prstGeom prst="homePlate">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50" dirty="0">
                <a:solidFill>
                  <a:schemeClr val="tx1"/>
                </a:solidFill>
              </a:rPr>
              <a:t>α</a:t>
            </a:r>
            <a:r>
              <a:rPr kumimoji="1" lang="ja-JP" altLang="en-US" sz="1050">
                <a:solidFill>
                  <a:schemeClr val="tx1"/>
                </a:solidFill>
              </a:rPr>
              <a:t>版</a:t>
            </a:r>
            <a:endParaRPr kumimoji="1" lang="en-US" altLang="ja-JP" sz="1050" dirty="0">
              <a:solidFill>
                <a:schemeClr val="tx1"/>
              </a:solidFill>
            </a:endParaRPr>
          </a:p>
        </p:txBody>
      </p:sp>
      <p:sp>
        <p:nvSpPr>
          <p:cNvPr id="31" name="ホームベース 30">
            <a:extLst>
              <a:ext uri="{FF2B5EF4-FFF2-40B4-BE49-F238E27FC236}">
                <a16:creationId xmlns:a16="http://schemas.microsoft.com/office/drawing/2014/main" id="{5E6EEF5A-21BB-D54A-A5D2-66030444B312}"/>
              </a:ext>
            </a:extLst>
          </p:cNvPr>
          <p:cNvSpPr/>
          <p:nvPr/>
        </p:nvSpPr>
        <p:spPr>
          <a:xfrm>
            <a:off x="3313500" y="3906646"/>
            <a:ext cx="952106" cy="708257"/>
          </a:xfrm>
          <a:prstGeom prst="homePlate">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50">
                <a:solidFill>
                  <a:schemeClr val="tx1"/>
                </a:solidFill>
              </a:rPr>
              <a:t>神奈川</a:t>
            </a:r>
            <a:br>
              <a:rPr kumimoji="1" lang="en-US" altLang="ja-JP" sz="1050" dirty="0">
                <a:solidFill>
                  <a:schemeClr val="tx1"/>
                </a:solidFill>
              </a:rPr>
            </a:br>
            <a:r>
              <a:rPr kumimoji="1" lang="ja-JP" altLang="en-US" sz="1050">
                <a:solidFill>
                  <a:schemeClr val="tx1"/>
                </a:solidFill>
              </a:rPr>
              <a:t>県内交渉</a:t>
            </a:r>
            <a:endParaRPr kumimoji="1" lang="en-US" altLang="ja-JP" sz="1050" dirty="0">
              <a:solidFill>
                <a:schemeClr val="tx1"/>
              </a:solidFill>
            </a:endParaRPr>
          </a:p>
          <a:p>
            <a:pPr algn="ctr"/>
            <a:r>
              <a:rPr kumimoji="1" lang="ja-JP" altLang="en-US" sz="1050" dirty="0">
                <a:solidFill>
                  <a:schemeClr val="tx1"/>
                </a:solidFill>
              </a:rPr>
              <a:t>整備</a:t>
            </a:r>
            <a:endParaRPr kumimoji="1" lang="en-US" altLang="ja-JP" sz="1050" dirty="0">
              <a:solidFill>
                <a:schemeClr val="tx1"/>
              </a:solidFill>
            </a:endParaRPr>
          </a:p>
        </p:txBody>
      </p:sp>
      <p:sp>
        <p:nvSpPr>
          <p:cNvPr id="32" name="ホームベース 31">
            <a:extLst>
              <a:ext uri="{FF2B5EF4-FFF2-40B4-BE49-F238E27FC236}">
                <a16:creationId xmlns:a16="http://schemas.microsoft.com/office/drawing/2014/main" id="{FDA5B53D-D86F-7247-A5DA-C892E15FF9C3}"/>
              </a:ext>
            </a:extLst>
          </p:cNvPr>
          <p:cNvSpPr/>
          <p:nvPr/>
        </p:nvSpPr>
        <p:spPr>
          <a:xfrm>
            <a:off x="5011758" y="5096983"/>
            <a:ext cx="1679462" cy="326573"/>
          </a:xfrm>
          <a:prstGeom prst="homePlate">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50" dirty="0">
                <a:solidFill>
                  <a:schemeClr val="tx1"/>
                </a:solidFill>
              </a:rPr>
              <a:t>広告先営業</a:t>
            </a:r>
          </a:p>
        </p:txBody>
      </p:sp>
      <p:sp>
        <p:nvSpPr>
          <p:cNvPr id="39" name="ホームベース 38">
            <a:extLst>
              <a:ext uri="{FF2B5EF4-FFF2-40B4-BE49-F238E27FC236}">
                <a16:creationId xmlns:a16="http://schemas.microsoft.com/office/drawing/2014/main" id="{A00BC00B-1131-844B-AD87-B8B9AFC155A3}"/>
              </a:ext>
            </a:extLst>
          </p:cNvPr>
          <p:cNvSpPr/>
          <p:nvPr/>
        </p:nvSpPr>
        <p:spPr>
          <a:xfrm>
            <a:off x="3330442" y="5074458"/>
            <a:ext cx="952574" cy="379457"/>
          </a:xfrm>
          <a:prstGeom prst="homePlate">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50">
                <a:solidFill>
                  <a:schemeClr val="tx1"/>
                </a:solidFill>
              </a:rPr>
              <a:t>企業ニーズリサーチ</a:t>
            </a:r>
            <a:endParaRPr kumimoji="1" lang="ja-JP" altLang="en-US" sz="1050" dirty="0">
              <a:solidFill>
                <a:schemeClr val="tx1"/>
              </a:solidFill>
            </a:endParaRPr>
          </a:p>
        </p:txBody>
      </p:sp>
      <p:cxnSp>
        <p:nvCxnSpPr>
          <p:cNvPr id="41" name="直線コネクタ 40">
            <a:extLst>
              <a:ext uri="{FF2B5EF4-FFF2-40B4-BE49-F238E27FC236}">
                <a16:creationId xmlns:a16="http://schemas.microsoft.com/office/drawing/2014/main" id="{C963FE19-A6DC-0A4D-8046-8B453FEB9408}"/>
              </a:ext>
            </a:extLst>
          </p:cNvPr>
          <p:cNvCxnSpPr>
            <a:cxnSpLocks/>
          </p:cNvCxnSpPr>
          <p:nvPr/>
        </p:nvCxnSpPr>
        <p:spPr>
          <a:xfrm flipH="1">
            <a:off x="563422" y="3743259"/>
            <a:ext cx="8173916" cy="0"/>
          </a:xfrm>
          <a:prstGeom prst="line">
            <a:avLst/>
          </a:prstGeom>
          <a:ln w="3175">
            <a:solidFill>
              <a:schemeClr val="bg1">
                <a:lumMod val="50000"/>
              </a:schemeClr>
            </a:solidFill>
            <a:prstDash val="dash"/>
          </a:ln>
        </p:spPr>
        <p:style>
          <a:lnRef idx="1">
            <a:schemeClr val="dk1"/>
          </a:lnRef>
          <a:fillRef idx="0">
            <a:schemeClr val="dk1"/>
          </a:fillRef>
          <a:effectRef idx="0">
            <a:schemeClr val="dk1"/>
          </a:effectRef>
          <a:fontRef idx="minor">
            <a:schemeClr val="tx1"/>
          </a:fontRef>
        </p:style>
      </p:cxnSp>
      <p:cxnSp>
        <p:nvCxnSpPr>
          <p:cNvPr id="42" name="直線コネクタ 41">
            <a:extLst>
              <a:ext uri="{FF2B5EF4-FFF2-40B4-BE49-F238E27FC236}">
                <a16:creationId xmlns:a16="http://schemas.microsoft.com/office/drawing/2014/main" id="{750FCFB1-F9BA-174F-80B7-62A3467D0D15}"/>
              </a:ext>
            </a:extLst>
          </p:cNvPr>
          <p:cNvCxnSpPr>
            <a:cxnSpLocks/>
          </p:cNvCxnSpPr>
          <p:nvPr/>
        </p:nvCxnSpPr>
        <p:spPr>
          <a:xfrm flipH="1">
            <a:off x="574389" y="4830841"/>
            <a:ext cx="8173916" cy="0"/>
          </a:xfrm>
          <a:prstGeom prst="line">
            <a:avLst/>
          </a:prstGeom>
          <a:ln w="3175">
            <a:solidFill>
              <a:schemeClr val="bg1">
                <a:lumMod val="50000"/>
              </a:schemeClr>
            </a:solidFill>
            <a:prstDash val="dash"/>
          </a:ln>
        </p:spPr>
        <p:style>
          <a:lnRef idx="1">
            <a:schemeClr val="dk1"/>
          </a:lnRef>
          <a:fillRef idx="0">
            <a:schemeClr val="dk1"/>
          </a:fillRef>
          <a:effectRef idx="0">
            <a:schemeClr val="dk1"/>
          </a:effectRef>
          <a:fontRef idx="minor">
            <a:schemeClr val="tx1"/>
          </a:fontRef>
        </p:style>
      </p:cxnSp>
      <p:cxnSp>
        <p:nvCxnSpPr>
          <p:cNvPr id="43" name="直線コネクタ 42">
            <a:extLst>
              <a:ext uri="{FF2B5EF4-FFF2-40B4-BE49-F238E27FC236}">
                <a16:creationId xmlns:a16="http://schemas.microsoft.com/office/drawing/2014/main" id="{E9A590CF-1BFA-FC4C-884C-25C9FC64960E}"/>
              </a:ext>
            </a:extLst>
          </p:cNvPr>
          <p:cNvCxnSpPr>
            <a:cxnSpLocks/>
          </p:cNvCxnSpPr>
          <p:nvPr/>
        </p:nvCxnSpPr>
        <p:spPr>
          <a:xfrm flipH="1">
            <a:off x="485042" y="5739882"/>
            <a:ext cx="8173916" cy="0"/>
          </a:xfrm>
          <a:prstGeom prst="line">
            <a:avLst/>
          </a:prstGeom>
          <a:ln w="3175">
            <a:solidFill>
              <a:schemeClr val="bg1">
                <a:lumMod val="50000"/>
              </a:schemeClr>
            </a:solidFill>
            <a:prstDash val="dash"/>
          </a:ln>
        </p:spPr>
        <p:style>
          <a:lnRef idx="1">
            <a:schemeClr val="dk1"/>
          </a:lnRef>
          <a:fillRef idx="0">
            <a:schemeClr val="dk1"/>
          </a:fillRef>
          <a:effectRef idx="0">
            <a:schemeClr val="dk1"/>
          </a:effectRef>
          <a:fontRef idx="minor">
            <a:schemeClr val="tx1"/>
          </a:fontRef>
        </p:style>
      </p:cxnSp>
      <p:sp>
        <p:nvSpPr>
          <p:cNvPr id="47" name="テキスト プレースホルダー 5">
            <a:extLst>
              <a:ext uri="{FF2B5EF4-FFF2-40B4-BE49-F238E27FC236}">
                <a16:creationId xmlns:a16="http://schemas.microsoft.com/office/drawing/2014/main" id="{E5F841B4-175C-914A-88F6-48A94DC8EC11}"/>
              </a:ext>
            </a:extLst>
          </p:cNvPr>
          <p:cNvSpPr txBox="1">
            <a:spLocks/>
          </p:cNvSpPr>
          <p:nvPr/>
        </p:nvSpPr>
        <p:spPr>
          <a:xfrm>
            <a:off x="625408" y="984195"/>
            <a:ext cx="7920038" cy="71354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1200"/>
              <a:t>過去の検証結果も踏まえて、自然を感じてもらいながらも快適に過ごせ、かつ仕事に集中できる環境の確立が課題となっている。サービスのコンセプトを重視しながらも、「トレーラー」に価値</a:t>
            </a:r>
            <a:r>
              <a:rPr lang="ja-JP" altLang="en-US" sz="1200" dirty="0"/>
              <a:t>が</a:t>
            </a:r>
            <a:r>
              <a:rPr lang="ja-JP" altLang="en-US" sz="1200"/>
              <a:t>あるかプログラム期間中に検証</a:t>
            </a:r>
            <a:r>
              <a:rPr lang="ja-JP" altLang="en-US" sz="1200" dirty="0"/>
              <a:t>していく。</a:t>
            </a:r>
            <a:endParaRPr lang="en-US" altLang="ja-JP" sz="1200" dirty="0"/>
          </a:p>
          <a:p>
            <a:pPr marL="0" indent="0">
              <a:buNone/>
            </a:pPr>
            <a:r>
              <a:rPr lang="ja-JP" altLang="en-US" sz="1200"/>
              <a:t>また、キャッシュポイント</a:t>
            </a:r>
            <a:r>
              <a:rPr lang="ja-JP" altLang="en-US" sz="1200" dirty="0"/>
              <a:t>が弱い</a:t>
            </a:r>
            <a:r>
              <a:rPr lang="ja-JP" altLang="en-US" sz="1200"/>
              <a:t>ので、企業ニーズのリサーチを行いながら、顧客獲得を進めていく。</a:t>
            </a:r>
            <a:endParaRPr lang="ja-JP" altLang="en-US" sz="1200" dirty="0"/>
          </a:p>
        </p:txBody>
      </p:sp>
      <p:sp>
        <p:nvSpPr>
          <p:cNvPr id="48" name="テキスト ボックス 47">
            <a:extLst>
              <a:ext uri="{FF2B5EF4-FFF2-40B4-BE49-F238E27FC236}">
                <a16:creationId xmlns:a16="http://schemas.microsoft.com/office/drawing/2014/main" id="{53556840-961B-6A4D-BF75-20504FD1A173}"/>
              </a:ext>
            </a:extLst>
          </p:cNvPr>
          <p:cNvSpPr txBox="1"/>
          <p:nvPr/>
        </p:nvSpPr>
        <p:spPr>
          <a:xfrm>
            <a:off x="7944651" y="491393"/>
            <a:ext cx="1141397" cy="369332"/>
          </a:xfrm>
          <a:prstGeom prst="rect">
            <a:avLst/>
          </a:prstGeom>
          <a:solidFill>
            <a:srgbClr val="FF0000"/>
          </a:solidFill>
          <a:ln>
            <a:noFill/>
          </a:ln>
        </p:spPr>
        <p:txBody>
          <a:bodyPr wrap="square" rtlCol="0">
            <a:spAutoFit/>
          </a:bodyPr>
          <a:lstStyle/>
          <a:p>
            <a:pPr algn="ctr"/>
            <a:r>
              <a:rPr lang="en-US" altLang="ja-JP" b="1" dirty="0">
                <a:solidFill>
                  <a:schemeClr val="bg1"/>
                </a:solidFill>
              </a:rPr>
              <a:t>Sample</a:t>
            </a:r>
            <a:endParaRPr lang="ja-JP" altLang="en-US" b="1">
              <a:solidFill>
                <a:schemeClr val="bg1"/>
              </a:solidFill>
            </a:endParaRPr>
          </a:p>
        </p:txBody>
      </p:sp>
      <p:sp>
        <p:nvSpPr>
          <p:cNvPr id="17" name="テキスト ボックス 16">
            <a:extLst>
              <a:ext uri="{FF2B5EF4-FFF2-40B4-BE49-F238E27FC236}">
                <a16:creationId xmlns:a16="http://schemas.microsoft.com/office/drawing/2014/main" id="{BBD7C169-7B2D-DCAE-0EAC-1D20537CE84F}"/>
              </a:ext>
            </a:extLst>
          </p:cNvPr>
          <p:cNvSpPr txBox="1"/>
          <p:nvPr/>
        </p:nvSpPr>
        <p:spPr>
          <a:xfrm>
            <a:off x="458455" y="2992857"/>
            <a:ext cx="2473754" cy="415498"/>
          </a:xfrm>
          <a:prstGeom prst="rect">
            <a:avLst/>
          </a:prstGeom>
          <a:noFill/>
        </p:spPr>
        <p:txBody>
          <a:bodyPr wrap="none" rtlCol="0">
            <a:spAutoFit/>
          </a:bodyPr>
          <a:lstStyle/>
          <a:p>
            <a:r>
              <a:rPr kumimoji="1" lang="ja-JP" altLang="en-US" sz="1050" dirty="0"/>
              <a:t>・「トレーラー」であることの必要性</a:t>
            </a:r>
            <a:endParaRPr kumimoji="1" lang="en-US" altLang="ja-JP" sz="1050" dirty="0"/>
          </a:p>
          <a:p>
            <a:r>
              <a:rPr kumimoji="1" lang="ja-JP" altLang="en-US" sz="1050" dirty="0"/>
              <a:t>・お手洗いなどの</a:t>
            </a:r>
            <a:r>
              <a:rPr kumimoji="1" lang="ja-JP" altLang="en-US" sz="1050"/>
              <a:t>設備の充実</a:t>
            </a:r>
            <a:endParaRPr kumimoji="1" lang="en-US" altLang="ja-JP" sz="1050" dirty="0"/>
          </a:p>
        </p:txBody>
      </p:sp>
      <p:sp>
        <p:nvSpPr>
          <p:cNvPr id="18" name="テキスト ボックス 17">
            <a:extLst>
              <a:ext uri="{FF2B5EF4-FFF2-40B4-BE49-F238E27FC236}">
                <a16:creationId xmlns:a16="http://schemas.microsoft.com/office/drawing/2014/main" id="{2B648501-118B-2A4E-A8B1-408022C99E43}"/>
              </a:ext>
            </a:extLst>
          </p:cNvPr>
          <p:cNvSpPr txBox="1"/>
          <p:nvPr/>
        </p:nvSpPr>
        <p:spPr>
          <a:xfrm>
            <a:off x="454539" y="4078678"/>
            <a:ext cx="2204450" cy="415498"/>
          </a:xfrm>
          <a:prstGeom prst="rect">
            <a:avLst/>
          </a:prstGeom>
          <a:noFill/>
        </p:spPr>
        <p:txBody>
          <a:bodyPr wrap="none" rtlCol="0">
            <a:spAutoFit/>
          </a:bodyPr>
          <a:lstStyle/>
          <a:p>
            <a:r>
              <a:rPr kumimoji="1" lang="ja-JP" altLang="en-US" sz="1050" dirty="0"/>
              <a:t>・「非日常」「絶景」「水辺」</a:t>
            </a:r>
            <a:endParaRPr kumimoji="1" lang="en-US" altLang="ja-JP" sz="1050" dirty="0"/>
          </a:p>
          <a:p>
            <a:r>
              <a:rPr kumimoji="1" lang="ja-JP" altLang="en-US" sz="1050" dirty="0"/>
              <a:t>　といった条件のそろう場の確保</a:t>
            </a:r>
            <a:endParaRPr kumimoji="1" lang="en-US" altLang="ja-JP" sz="1050" dirty="0"/>
          </a:p>
        </p:txBody>
      </p:sp>
      <p:sp>
        <p:nvSpPr>
          <p:cNvPr id="20" name="テキスト ボックス 19">
            <a:extLst>
              <a:ext uri="{FF2B5EF4-FFF2-40B4-BE49-F238E27FC236}">
                <a16:creationId xmlns:a16="http://schemas.microsoft.com/office/drawing/2014/main" id="{D5224ADA-3BF2-1ECC-4700-56691F2CD2E6}"/>
              </a:ext>
            </a:extLst>
          </p:cNvPr>
          <p:cNvSpPr txBox="1"/>
          <p:nvPr/>
        </p:nvSpPr>
        <p:spPr>
          <a:xfrm>
            <a:off x="412849" y="5211153"/>
            <a:ext cx="1935145" cy="415498"/>
          </a:xfrm>
          <a:prstGeom prst="rect">
            <a:avLst/>
          </a:prstGeom>
          <a:noFill/>
        </p:spPr>
        <p:txBody>
          <a:bodyPr wrap="none" rtlCol="0">
            <a:spAutoFit/>
          </a:bodyPr>
          <a:lstStyle/>
          <a:p>
            <a:r>
              <a:rPr kumimoji="1" lang="ja-JP" altLang="en-US" sz="1050"/>
              <a:t>・顧客候補の明確化</a:t>
            </a:r>
            <a:endParaRPr kumimoji="1" lang="en-US" altLang="ja-JP" sz="1050" dirty="0"/>
          </a:p>
          <a:p>
            <a:r>
              <a:rPr kumimoji="1" lang="ja-JP" altLang="en-US" sz="1050"/>
              <a:t>・顧客獲得のための営業活動</a:t>
            </a:r>
            <a:endParaRPr kumimoji="1" lang="en-US" altLang="ja-JP" sz="1050" dirty="0"/>
          </a:p>
        </p:txBody>
      </p:sp>
      <p:sp>
        <p:nvSpPr>
          <p:cNvPr id="23" name="ホームベース 30">
            <a:extLst>
              <a:ext uri="{FF2B5EF4-FFF2-40B4-BE49-F238E27FC236}">
                <a16:creationId xmlns:a16="http://schemas.microsoft.com/office/drawing/2014/main" id="{6216AF8E-A84D-8CDD-DF87-41AB47E0D69A}"/>
              </a:ext>
            </a:extLst>
          </p:cNvPr>
          <p:cNvSpPr/>
          <p:nvPr/>
        </p:nvSpPr>
        <p:spPr>
          <a:xfrm>
            <a:off x="5009902" y="3896723"/>
            <a:ext cx="952106" cy="708257"/>
          </a:xfrm>
          <a:prstGeom prst="homePlate">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50" dirty="0">
                <a:solidFill>
                  <a:schemeClr val="tx1"/>
                </a:solidFill>
              </a:rPr>
              <a:t>関東地区</a:t>
            </a:r>
            <a:endParaRPr kumimoji="1" lang="en-US" altLang="ja-JP" sz="1050" dirty="0">
              <a:solidFill>
                <a:schemeClr val="tx1"/>
              </a:solidFill>
            </a:endParaRPr>
          </a:p>
          <a:p>
            <a:pPr algn="ctr"/>
            <a:r>
              <a:rPr kumimoji="1" lang="ja-JP" altLang="en-US" sz="1050" dirty="0">
                <a:solidFill>
                  <a:schemeClr val="tx1"/>
                </a:solidFill>
              </a:rPr>
              <a:t>交渉</a:t>
            </a:r>
            <a:endParaRPr kumimoji="1" lang="en-US" altLang="ja-JP" sz="1050" dirty="0">
              <a:solidFill>
                <a:schemeClr val="tx1"/>
              </a:solidFill>
            </a:endParaRPr>
          </a:p>
          <a:p>
            <a:pPr algn="ctr"/>
            <a:r>
              <a:rPr kumimoji="1" lang="ja-JP" altLang="en-US" sz="1050" dirty="0">
                <a:solidFill>
                  <a:schemeClr val="tx1"/>
                </a:solidFill>
              </a:rPr>
              <a:t>整備</a:t>
            </a:r>
            <a:endParaRPr kumimoji="1" lang="en-US" altLang="ja-JP" sz="1050" dirty="0">
              <a:solidFill>
                <a:schemeClr val="tx1"/>
              </a:solidFill>
            </a:endParaRPr>
          </a:p>
        </p:txBody>
      </p:sp>
      <p:sp>
        <p:nvSpPr>
          <p:cNvPr id="49" name="ホームベース 30">
            <a:extLst>
              <a:ext uri="{FF2B5EF4-FFF2-40B4-BE49-F238E27FC236}">
                <a16:creationId xmlns:a16="http://schemas.microsoft.com/office/drawing/2014/main" id="{DCE1E5C4-2CD6-0833-99D6-21DED81F1FAF}"/>
              </a:ext>
            </a:extLst>
          </p:cNvPr>
          <p:cNvSpPr/>
          <p:nvPr/>
        </p:nvSpPr>
        <p:spPr>
          <a:xfrm>
            <a:off x="6691220" y="3933379"/>
            <a:ext cx="952106" cy="708257"/>
          </a:xfrm>
          <a:prstGeom prst="homePlate">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50" dirty="0">
                <a:solidFill>
                  <a:schemeClr val="tx1"/>
                </a:solidFill>
              </a:rPr>
              <a:t>東海地区</a:t>
            </a:r>
            <a:endParaRPr kumimoji="1" lang="en-US" altLang="ja-JP" sz="1050" dirty="0">
              <a:solidFill>
                <a:schemeClr val="tx1"/>
              </a:solidFill>
            </a:endParaRPr>
          </a:p>
          <a:p>
            <a:pPr algn="ctr"/>
            <a:r>
              <a:rPr kumimoji="1" lang="ja-JP" altLang="en-US" sz="1050" dirty="0">
                <a:solidFill>
                  <a:schemeClr val="tx1"/>
                </a:solidFill>
              </a:rPr>
              <a:t>交渉</a:t>
            </a:r>
            <a:endParaRPr kumimoji="1" lang="en-US" altLang="ja-JP" sz="1050" dirty="0">
              <a:solidFill>
                <a:schemeClr val="tx1"/>
              </a:solidFill>
            </a:endParaRPr>
          </a:p>
          <a:p>
            <a:pPr algn="ctr"/>
            <a:r>
              <a:rPr kumimoji="1" lang="ja-JP" altLang="en-US" sz="1050" dirty="0">
                <a:solidFill>
                  <a:schemeClr val="tx1"/>
                </a:solidFill>
              </a:rPr>
              <a:t>整備</a:t>
            </a:r>
            <a:endParaRPr kumimoji="1" lang="en-US" altLang="ja-JP" sz="1050" dirty="0">
              <a:solidFill>
                <a:schemeClr val="tx1"/>
              </a:solidFill>
            </a:endParaRPr>
          </a:p>
        </p:txBody>
      </p:sp>
      <p:sp>
        <p:nvSpPr>
          <p:cNvPr id="27" name="左中かっこ 26">
            <a:extLst>
              <a:ext uri="{FF2B5EF4-FFF2-40B4-BE49-F238E27FC236}">
                <a16:creationId xmlns:a16="http://schemas.microsoft.com/office/drawing/2014/main" id="{0740F85F-DFA0-7E97-C48E-A97C1B22EF30}"/>
              </a:ext>
            </a:extLst>
          </p:cNvPr>
          <p:cNvSpPr/>
          <p:nvPr/>
        </p:nvSpPr>
        <p:spPr>
          <a:xfrm rot="5400000">
            <a:off x="3720155" y="1769955"/>
            <a:ext cx="188913" cy="1056324"/>
          </a:xfrm>
          <a:prstGeom prst="leftBrace">
            <a:avLst>
              <a:gd name="adj1" fmla="val 0"/>
              <a:gd name="adj2" fmla="val 51610"/>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29" name="テキスト ボックス 28">
            <a:extLst>
              <a:ext uri="{FF2B5EF4-FFF2-40B4-BE49-F238E27FC236}">
                <a16:creationId xmlns:a16="http://schemas.microsoft.com/office/drawing/2014/main" id="{1BA9F291-DEAA-FC19-1CDF-F679AFDE246A}"/>
              </a:ext>
            </a:extLst>
          </p:cNvPr>
          <p:cNvSpPr txBox="1"/>
          <p:nvPr/>
        </p:nvSpPr>
        <p:spPr>
          <a:xfrm>
            <a:off x="3176651" y="1906449"/>
            <a:ext cx="1275920" cy="230832"/>
          </a:xfrm>
          <a:prstGeom prst="rect">
            <a:avLst/>
          </a:prstGeom>
          <a:noFill/>
          <a:ln>
            <a:noFill/>
          </a:ln>
        </p:spPr>
        <p:txBody>
          <a:bodyPr wrap="square" rtlCol="0">
            <a:spAutoFit/>
          </a:bodyPr>
          <a:lstStyle/>
          <a:p>
            <a:pPr algn="ctr"/>
            <a:r>
              <a:rPr lang="en-US" altLang="ja-JP" sz="900" b="1" dirty="0">
                <a:solidFill>
                  <a:srgbClr val="FF0000"/>
                </a:solidFill>
              </a:rPr>
              <a:t>Pre-KSAP</a:t>
            </a:r>
            <a:r>
              <a:rPr lang="ja-JP" altLang="en-US" sz="900" b="1">
                <a:solidFill>
                  <a:srgbClr val="FF0000"/>
                </a:solidFill>
              </a:rPr>
              <a:t>期間中</a:t>
            </a:r>
            <a:endParaRPr lang="ja-JP" altLang="en-US" sz="900" b="1" dirty="0">
              <a:solidFill>
                <a:srgbClr val="FF0000"/>
              </a:solidFill>
            </a:endParaRPr>
          </a:p>
        </p:txBody>
      </p:sp>
    </p:spTree>
    <p:extLst>
      <p:ext uri="{BB962C8B-B14F-4D97-AF65-F5344CB8AC3E}">
        <p14:creationId xmlns:p14="http://schemas.microsoft.com/office/powerpoint/2010/main" val="18227154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83ED62E0-B355-EF2D-2214-35C56FC2654C}"/>
              </a:ext>
            </a:extLst>
          </p:cNvPr>
          <p:cNvSpPr>
            <a:spLocks noGrp="1"/>
          </p:cNvSpPr>
          <p:nvPr>
            <p:ph type="title"/>
          </p:nvPr>
        </p:nvSpPr>
        <p:spPr/>
        <p:txBody>
          <a:bodyPr/>
          <a:lstStyle/>
          <a:p>
            <a:endParaRPr lang="ja-JP" altLang="en-US" dirty="0"/>
          </a:p>
        </p:txBody>
      </p:sp>
      <p:sp>
        <p:nvSpPr>
          <p:cNvPr id="7" name="コンテンツ プレースホルダー 6">
            <a:extLst>
              <a:ext uri="{FF2B5EF4-FFF2-40B4-BE49-F238E27FC236}">
                <a16:creationId xmlns:a16="http://schemas.microsoft.com/office/drawing/2014/main" id="{BA4161FA-6320-79F2-F51B-D3649A9D68F6}"/>
              </a:ext>
            </a:extLst>
          </p:cNvPr>
          <p:cNvSpPr>
            <a:spLocks noGrp="1"/>
          </p:cNvSpPr>
          <p:nvPr>
            <p:ph sz="quarter" idx="14"/>
          </p:nvPr>
        </p:nvSpPr>
        <p:spPr/>
        <p:txBody>
          <a:bodyPr/>
          <a:lstStyle/>
          <a:p>
            <a:endParaRPr lang="ja-JP" altLang="en-US"/>
          </a:p>
        </p:txBody>
      </p:sp>
    </p:spTree>
    <p:extLst>
      <p:ext uri="{BB962C8B-B14F-4D97-AF65-F5344CB8AC3E}">
        <p14:creationId xmlns:p14="http://schemas.microsoft.com/office/powerpoint/2010/main" val="21213973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332B1E5-73A0-791E-6BB8-3FBF1E608704}"/>
              </a:ext>
            </a:extLst>
          </p:cNvPr>
          <p:cNvSpPr>
            <a:spLocks noGrp="1"/>
          </p:cNvSpPr>
          <p:nvPr>
            <p:ph type="title"/>
          </p:nvPr>
        </p:nvSpPr>
        <p:spPr/>
        <p:txBody>
          <a:bodyPr/>
          <a:lstStyle/>
          <a:p>
            <a:endParaRPr kumimoji="1" lang="ja-JP" altLang="en-US"/>
          </a:p>
        </p:txBody>
      </p:sp>
      <p:sp>
        <p:nvSpPr>
          <p:cNvPr id="3" name="スライド番号プレースホルダー 2">
            <a:extLst>
              <a:ext uri="{FF2B5EF4-FFF2-40B4-BE49-F238E27FC236}">
                <a16:creationId xmlns:a16="http://schemas.microsoft.com/office/drawing/2014/main" id="{5CA9296C-707C-8474-A943-B06440BB4550}"/>
              </a:ext>
            </a:extLst>
          </p:cNvPr>
          <p:cNvSpPr>
            <a:spLocks noGrp="1"/>
          </p:cNvSpPr>
          <p:nvPr>
            <p:ph type="sldNum" sz="quarter" idx="12"/>
          </p:nvPr>
        </p:nvSpPr>
        <p:spPr/>
        <p:txBody>
          <a:bodyPr/>
          <a:lstStyle/>
          <a:p>
            <a:fld id="{AF3FEDC8-09E6-834F-A706-083383C175EB}" type="slidenum">
              <a:rPr lang="ja-JP" altLang="en-US" smtClean="0"/>
              <a:pPr/>
              <a:t>2</a:t>
            </a:fld>
            <a:endParaRPr lang="ja-JP" altLang="en-US"/>
          </a:p>
        </p:txBody>
      </p:sp>
      <p:sp>
        <p:nvSpPr>
          <p:cNvPr id="4" name="テキスト プレースホルダー 3">
            <a:extLst>
              <a:ext uri="{FF2B5EF4-FFF2-40B4-BE49-F238E27FC236}">
                <a16:creationId xmlns:a16="http://schemas.microsoft.com/office/drawing/2014/main" id="{00D8A24A-B512-0158-CE99-CF850C703A50}"/>
              </a:ext>
            </a:extLst>
          </p:cNvPr>
          <p:cNvSpPr>
            <a:spLocks noGrp="1"/>
          </p:cNvSpPr>
          <p:nvPr>
            <p:ph type="body" sz="quarter" idx="15"/>
          </p:nvPr>
        </p:nvSpPr>
        <p:spPr/>
        <p:txBody>
          <a:bodyPr/>
          <a:lstStyle/>
          <a:p>
            <a:endParaRPr kumimoji="1" lang="ja-JP" altLang="en-US"/>
          </a:p>
        </p:txBody>
      </p:sp>
    </p:spTree>
    <p:extLst>
      <p:ext uri="{BB962C8B-B14F-4D97-AF65-F5344CB8AC3E}">
        <p14:creationId xmlns:p14="http://schemas.microsoft.com/office/powerpoint/2010/main" val="5891097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C62341D-1098-35E8-ED0C-88058BF6D3B3}"/>
              </a:ext>
            </a:extLst>
          </p:cNvPr>
          <p:cNvSpPr>
            <a:spLocks noGrp="1"/>
          </p:cNvSpPr>
          <p:nvPr>
            <p:ph type="title"/>
          </p:nvPr>
        </p:nvSpPr>
        <p:spPr/>
        <p:txBody>
          <a:bodyPr/>
          <a:lstStyle/>
          <a:p>
            <a:endParaRPr kumimoji="1" lang="ja-JP" altLang="en-US"/>
          </a:p>
        </p:txBody>
      </p:sp>
      <p:sp>
        <p:nvSpPr>
          <p:cNvPr id="3" name="スライド番号プレースホルダー 2">
            <a:extLst>
              <a:ext uri="{FF2B5EF4-FFF2-40B4-BE49-F238E27FC236}">
                <a16:creationId xmlns:a16="http://schemas.microsoft.com/office/drawing/2014/main" id="{6CC7E321-87F8-1059-D009-9B83409B26A0}"/>
              </a:ext>
            </a:extLst>
          </p:cNvPr>
          <p:cNvSpPr>
            <a:spLocks noGrp="1"/>
          </p:cNvSpPr>
          <p:nvPr>
            <p:ph type="sldNum" sz="quarter" idx="12"/>
          </p:nvPr>
        </p:nvSpPr>
        <p:spPr/>
        <p:txBody>
          <a:bodyPr/>
          <a:lstStyle/>
          <a:p>
            <a:fld id="{AF3FEDC8-09E6-834F-A706-083383C175EB}" type="slidenum">
              <a:rPr lang="ja-JP" altLang="en-US" smtClean="0"/>
              <a:pPr/>
              <a:t>3</a:t>
            </a:fld>
            <a:endParaRPr lang="ja-JP" altLang="en-US"/>
          </a:p>
        </p:txBody>
      </p:sp>
      <p:sp>
        <p:nvSpPr>
          <p:cNvPr id="4" name="テキスト プレースホルダー 3">
            <a:extLst>
              <a:ext uri="{FF2B5EF4-FFF2-40B4-BE49-F238E27FC236}">
                <a16:creationId xmlns:a16="http://schemas.microsoft.com/office/drawing/2014/main" id="{0B582034-8559-7F35-A7D3-FB9B63FCFE7B}"/>
              </a:ext>
            </a:extLst>
          </p:cNvPr>
          <p:cNvSpPr>
            <a:spLocks noGrp="1"/>
          </p:cNvSpPr>
          <p:nvPr>
            <p:ph type="body" sz="quarter" idx="15"/>
          </p:nvPr>
        </p:nvSpPr>
        <p:spPr/>
        <p:txBody>
          <a:bodyPr/>
          <a:lstStyle/>
          <a:p>
            <a:endParaRPr kumimoji="1" lang="ja-JP" altLang="en-US"/>
          </a:p>
        </p:txBody>
      </p:sp>
      <p:sp>
        <p:nvSpPr>
          <p:cNvPr id="5" name="テキスト プレースホルダー 4">
            <a:extLst>
              <a:ext uri="{FF2B5EF4-FFF2-40B4-BE49-F238E27FC236}">
                <a16:creationId xmlns:a16="http://schemas.microsoft.com/office/drawing/2014/main" id="{E55ACE2D-673F-41B1-370A-66B3F24267B6}"/>
              </a:ext>
            </a:extLst>
          </p:cNvPr>
          <p:cNvSpPr>
            <a:spLocks noGrp="1"/>
          </p:cNvSpPr>
          <p:nvPr>
            <p:ph type="body" sz="quarter" idx="16"/>
          </p:nvPr>
        </p:nvSpPr>
        <p:spPr/>
        <p:txBody>
          <a:bodyPr/>
          <a:lstStyle/>
          <a:p>
            <a:endParaRPr kumimoji="1" lang="ja-JP" altLang="en-US"/>
          </a:p>
        </p:txBody>
      </p:sp>
    </p:spTree>
    <p:extLst>
      <p:ext uri="{BB962C8B-B14F-4D97-AF65-F5344CB8AC3E}">
        <p14:creationId xmlns:p14="http://schemas.microsoft.com/office/powerpoint/2010/main" val="40653091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21823FD-D742-874A-9C53-92AAEBA21BE8}"/>
              </a:ext>
            </a:extLst>
          </p:cNvPr>
          <p:cNvSpPr>
            <a:spLocks noGrp="1"/>
          </p:cNvSpPr>
          <p:nvPr>
            <p:ph type="title"/>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325D6DF6-4130-BB42-90F6-C780E74A4521}"/>
              </a:ext>
            </a:extLst>
          </p:cNvPr>
          <p:cNvSpPr>
            <a:spLocks noGrp="1"/>
          </p:cNvSpPr>
          <p:nvPr>
            <p:ph type="sldNum" sz="quarter" idx="12"/>
          </p:nvPr>
        </p:nvSpPr>
        <p:spPr/>
        <p:txBody>
          <a:bodyPr/>
          <a:lstStyle/>
          <a:p>
            <a:fld id="{AF3FEDC8-09E6-834F-A706-083383C175EB}" type="slidenum">
              <a:rPr lang="ja-JP" altLang="en-US" smtClean="0"/>
              <a:pPr/>
              <a:t>4</a:t>
            </a:fld>
            <a:endParaRPr lang="ja-JP" altLang="en-US"/>
          </a:p>
        </p:txBody>
      </p:sp>
      <p:sp>
        <p:nvSpPr>
          <p:cNvPr id="6" name="テキスト プレースホルダー 5">
            <a:extLst>
              <a:ext uri="{FF2B5EF4-FFF2-40B4-BE49-F238E27FC236}">
                <a16:creationId xmlns:a16="http://schemas.microsoft.com/office/drawing/2014/main" id="{AE356BFA-EFA1-2E45-92C5-B47B7F2B37EF}"/>
              </a:ext>
            </a:extLst>
          </p:cNvPr>
          <p:cNvSpPr>
            <a:spLocks noGrp="1"/>
          </p:cNvSpPr>
          <p:nvPr>
            <p:ph type="body" sz="quarter" idx="15"/>
          </p:nvPr>
        </p:nvSpPr>
        <p:spPr/>
        <p:txBody>
          <a:bodyPr/>
          <a:lstStyle/>
          <a:p>
            <a:pPr>
              <a:lnSpc>
                <a:spcPct val="100000"/>
              </a:lnSpc>
            </a:pPr>
            <a:endParaRPr kumimoji="1" lang="ja-JP" altLang="en-US" dirty="0"/>
          </a:p>
        </p:txBody>
      </p:sp>
    </p:spTree>
    <p:extLst>
      <p:ext uri="{BB962C8B-B14F-4D97-AF65-F5344CB8AC3E}">
        <p14:creationId xmlns:p14="http://schemas.microsoft.com/office/powerpoint/2010/main" val="7102603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5EC57D4-9214-204A-8FA4-C5230F3623C2}"/>
              </a:ext>
            </a:extLst>
          </p:cNvPr>
          <p:cNvSpPr>
            <a:spLocks noGrp="1"/>
          </p:cNvSpPr>
          <p:nvPr>
            <p:ph type="title"/>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AB2AA022-53B7-864A-BDEE-86FFC60683B7}"/>
              </a:ext>
            </a:extLst>
          </p:cNvPr>
          <p:cNvSpPr>
            <a:spLocks noGrp="1"/>
          </p:cNvSpPr>
          <p:nvPr>
            <p:ph type="sldNum" sz="quarter" idx="12"/>
          </p:nvPr>
        </p:nvSpPr>
        <p:spPr/>
        <p:txBody>
          <a:bodyPr/>
          <a:lstStyle/>
          <a:p>
            <a:fld id="{AF3FEDC8-09E6-834F-A706-083383C175EB}" type="slidenum">
              <a:rPr lang="ja-JP" altLang="en-US" smtClean="0"/>
              <a:pPr/>
              <a:t>5</a:t>
            </a:fld>
            <a:endParaRPr lang="ja-JP" altLang="en-US"/>
          </a:p>
        </p:txBody>
      </p:sp>
      <p:sp>
        <p:nvSpPr>
          <p:cNvPr id="6" name="コンテンツ プレースホルダー 5">
            <a:extLst>
              <a:ext uri="{FF2B5EF4-FFF2-40B4-BE49-F238E27FC236}">
                <a16:creationId xmlns:a16="http://schemas.microsoft.com/office/drawing/2014/main" id="{4F97F9D2-750A-8E49-A314-3CD0AA6A607A}"/>
              </a:ext>
            </a:extLst>
          </p:cNvPr>
          <p:cNvSpPr>
            <a:spLocks noGrp="1"/>
          </p:cNvSpPr>
          <p:nvPr>
            <p:ph sz="quarter" idx="17"/>
          </p:nvPr>
        </p:nvSpPr>
        <p:spPr/>
        <p:txBody>
          <a:bodyPr/>
          <a:lstStyle/>
          <a:p>
            <a:pPr>
              <a:lnSpc>
                <a:spcPct val="100000"/>
              </a:lnSpc>
            </a:pPr>
            <a:endParaRPr kumimoji="1" lang="ja-JP" altLang="en-US"/>
          </a:p>
        </p:txBody>
      </p:sp>
    </p:spTree>
    <p:extLst>
      <p:ext uri="{BB962C8B-B14F-4D97-AF65-F5344CB8AC3E}">
        <p14:creationId xmlns:p14="http://schemas.microsoft.com/office/powerpoint/2010/main" val="15994376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4332F70-87FC-DEE0-7479-CAA03C0C3E35}"/>
              </a:ext>
            </a:extLst>
          </p:cNvPr>
          <p:cNvSpPr>
            <a:spLocks noGrp="1"/>
          </p:cNvSpPr>
          <p:nvPr>
            <p:ph type="title"/>
          </p:nvPr>
        </p:nvSpPr>
        <p:spPr/>
        <p:txBody>
          <a:bodyPr/>
          <a:lstStyle/>
          <a:p>
            <a:endParaRPr kumimoji="1" lang="ja-JP" altLang="en-US"/>
          </a:p>
        </p:txBody>
      </p:sp>
      <p:sp>
        <p:nvSpPr>
          <p:cNvPr id="3" name="スライド番号プレースホルダー 2">
            <a:extLst>
              <a:ext uri="{FF2B5EF4-FFF2-40B4-BE49-F238E27FC236}">
                <a16:creationId xmlns:a16="http://schemas.microsoft.com/office/drawing/2014/main" id="{65153522-74CF-E6BA-A5F4-73BC44190363}"/>
              </a:ext>
            </a:extLst>
          </p:cNvPr>
          <p:cNvSpPr>
            <a:spLocks noGrp="1"/>
          </p:cNvSpPr>
          <p:nvPr>
            <p:ph type="sldNum" sz="quarter" idx="12"/>
          </p:nvPr>
        </p:nvSpPr>
        <p:spPr/>
        <p:txBody>
          <a:bodyPr/>
          <a:lstStyle/>
          <a:p>
            <a:fld id="{AF3FEDC8-09E6-834F-A706-083383C175EB}" type="slidenum">
              <a:rPr lang="ja-JP" altLang="en-US" smtClean="0"/>
              <a:pPr/>
              <a:t>6</a:t>
            </a:fld>
            <a:endParaRPr lang="ja-JP" altLang="en-US"/>
          </a:p>
        </p:txBody>
      </p:sp>
      <p:sp>
        <p:nvSpPr>
          <p:cNvPr id="4" name="コンテンツ プレースホルダー 3">
            <a:extLst>
              <a:ext uri="{FF2B5EF4-FFF2-40B4-BE49-F238E27FC236}">
                <a16:creationId xmlns:a16="http://schemas.microsoft.com/office/drawing/2014/main" id="{2DEAC28D-9EF3-A4F2-2D59-E646988E8F27}"/>
              </a:ext>
            </a:extLst>
          </p:cNvPr>
          <p:cNvSpPr>
            <a:spLocks noGrp="1"/>
          </p:cNvSpPr>
          <p:nvPr>
            <p:ph sz="quarter" idx="17"/>
          </p:nvPr>
        </p:nvSpPr>
        <p:spPr/>
        <p:txBody>
          <a:bodyPr/>
          <a:lstStyle/>
          <a:p>
            <a:endParaRPr kumimoji="1" lang="ja-JP" altLang="en-US"/>
          </a:p>
        </p:txBody>
      </p:sp>
    </p:spTree>
    <p:extLst>
      <p:ext uri="{BB962C8B-B14F-4D97-AF65-F5344CB8AC3E}">
        <p14:creationId xmlns:p14="http://schemas.microsoft.com/office/powerpoint/2010/main" val="27200444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DA43D02-C38F-3960-FDED-BD253B98EE68}"/>
              </a:ext>
            </a:extLst>
          </p:cNvPr>
          <p:cNvSpPr>
            <a:spLocks noGrp="1"/>
          </p:cNvSpPr>
          <p:nvPr>
            <p:ph type="title"/>
          </p:nvPr>
        </p:nvSpPr>
        <p:spPr/>
        <p:txBody>
          <a:bodyPr/>
          <a:lstStyle/>
          <a:p>
            <a:endParaRPr kumimoji="1" lang="ja-JP" altLang="en-US"/>
          </a:p>
        </p:txBody>
      </p:sp>
      <p:sp>
        <p:nvSpPr>
          <p:cNvPr id="3" name="スライド番号プレースホルダー 2">
            <a:extLst>
              <a:ext uri="{FF2B5EF4-FFF2-40B4-BE49-F238E27FC236}">
                <a16:creationId xmlns:a16="http://schemas.microsoft.com/office/drawing/2014/main" id="{A29D93CF-4952-C996-D12A-D9E8C4E2FF40}"/>
              </a:ext>
            </a:extLst>
          </p:cNvPr>
          <p:cNvSpPr>
            <a:spLocks noGrp="1"/>
          </p:cNvSpPr>
          <p:nvPr>
            <p:ph type="sldNum" sz="quarter" idx="12"/>
          </p:nvPr>
        </p:nvSpPr>
        <p:spPr/>
        <p:txBody>
          <a:bodyPr/>
          <a:lstStyle/>
          <a:p>
            <a:fld id="{AF3FEDC8-09E6-834F-A706-083383C175EB}" type="slidenum">
              <a:rPr lang="ja-JP" altLang="en-US" smtClean="0"/>
              <a:pPr/>
              <a:t>7</a:t>
            </a:fld>
            <a:endParaRPr lang="ja-JP" altLang="en-US"/>
          </a:p>
        </p:txBody>
      </p:sp>
      <p:sp>
        <p:nvSpPr>
          <p:cNvPr id="4" name="コンテンツ プレースホルダー 3">
            <a:extLst>
              <a:ext uri="{FF2B5EF4-FFF2-40B4-BE49-F238E27FC236}">
                <a16:creationId xmlns:a16="http://schemas.microsoft.com/office/drawing/2014/main" id="{C1110975-B46E-27EB-49E3-DA39267ECECE}"/>
              </a:ext>
            </a:extLst>
          </p:cNvPr>
          <p:cNvSpPr>
            <a:spLocks noGrp="1"/>
          </p:cNvSpPr>
          <p:nvPr>
            <p:ph sz="quarter" idx="17"/>
          </p:nvPr>
        </p:nvSpPr>
        <p:spPr/>
        <p:txBody>
          <a:bodyPr/>
          <a:lstStyle/>
          <a:p>
            <a:endParaRPr kumimoji="1" lang="ja-JP" altLang="en-US"/>
          </a:p>
        </p:txBody>
      </p:sp>
    </p:spTree>
    <p:extLst>
      <p:ext uri="{BB962C8B-B14F-4D97-AF65-F5344CB8AC3E}">
        <p14:creationId xmlns:p14="http://schemas.microsoft.com/office/powerpoint/2010/main" val="2523787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6E2C498-11CB-72A3-06A1-9B404F5C27F6}"/>
              </a:ext>
            </a:extLst>
          </p:cNvPr>
          <p:cNvSpPr>
            <a:spLocks noGrp="1"/>
          </p:cNvSpPr>
          <p:nvPr>
            <p:ph type="title"/>
          </p:nvPr>
        </p:nvSpPr>
        <p:spPr/>
        <p:txBody>
          <a:bodyPr/>
          <a:lstStyle/>
          <a:p>
            <a:endParaRPr kumimoji="1" lang="ja-JP" altLang="en-US"/>
          </a:p>
        </p:txBody>
      </p:sp>
      <p:sp>
        <p:nvSpPr>
          <p:cNvPr id="3" name="スライド番号プレースホルダー 2">
            <a:extLst>
              <a:ext uri="{FF2B5EF4-FFF2-40B4-BE49-F238E27FC236}">
                <a16:creationId xmlns:a16="http://schemas.microsoft.com/office/drawing/2014/main" id="{84C4FA70-71FB-F244-93A1-FF85E9129FFB}"/>
              </a:ext>
            </a:extLst>
          </p:cNvPr>
          <p:cNvSpPr>
            <a:spLocks noGrp="1"/>
          </p:cNvSpPr>
          <p:nvPr>
            <p:ph type="sldNum" sz="quarter" idx="12"/>
          </p:nvPr>
        </p:nvSpPr>
        <p:spPr/>
        <p:txBody>
          <a:bodyPr/>
          <a:lstStyle/>
          <a:p>
            <a:fld id="{AF3FEDC8-09E6-834F-A706-083383C175EB}" type="slidenum">
              <a:rPr lang="ja-JP" altLang="en-US" smtClean="0"/>
              <a:pPr/>
              <a:t>8</a:t>
            </a:fld>
            <a:endParaRPr lang="ja-JP" altLang="en-US"/>
          </a:p>
        </p:txBody>
      </p:sp>
      <p:sp>
        <p:nvSpPr>
          <p:cNvPr id="4" name="コンテンツ プレースホルダー 3">
            <a:extLst>
              <a:ext uri="{FF2B5EF4-FFF2-40B4-BE49-F238E27FC236}">
                <a16:creationId xmlns:a16="http://schemas.microsoft.com/office/drawing/2014/main" id="{AA5FD1EE-4C64-F01C-872C-6BAB48BC1EC6}"/>
              </a:ext>
            </a:extLst>
          </p:cNvPr>
          <p:cNvSpPr>
            <a:spLocks noGrp="1"/>
          </p:cNvSpPr>
          <p:nvPr>
            <p:ph sz="quarter" idx="17"/>
          </p:nvPr>
        </p:nvSpPr>
        <p:spPr/>
        <p:txBody>
          <a:bodyPr/>
          <a:lstStyle/>
          <a:p>
            <a:endParaRPr kumimoji="1" lang="ja-JP" altLang="en-US"/>
          </a:p>
        </p:txBody>
      </p:sp>
    </p:spTree>
    <p:extLst>
      <p:ext uri="{BB962C8B-B14F-4D97-AF65-F5344CB8AC3E}">
        <p14:creationId xmlns:p14="http://schemas.microsoft.com/office/powerpoint/2010/main" val="1728425021"/>
      </p:ext>
    </p:extLst>
  </p:cSld>
  <p:clrMapOvr>
    <a:masterClrMapping/>
  </p:clrMapOvr>
</p:sld>
</file>

<file path=ppt/theme/theme1.xml><?xml version="1.0" encoding="utf-8"?>
<a:theme xmlns:a="http://schemas.openxmlformats.org/drawingml/2006/main" name="Office テーマ">
  <a:themeElements>
    <a:clrScheme name="Office テーマ">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1140</TotalTime>
  <Words>2012</Words>
  <Application>Microsoft Macintosh PowerPoint</Application>
  <PresentationFormat>画面に合わせる (4:3)</PresentationFormat>
  <Paragraphs>167</Paragraphs>
  <Slides>18</Slides>
  <Notes>3</Notes>
  <HiddenSlides>0</HiddenSlides>
  <MMClips>0</MMClips>
  <ScaleCrop>false</ScaleCrop>
  <HeadingPairs>
    <vt:vector size="6" baseType="variant">
      <vt:variant>
        <vt:lpstr>使用されているフォント</vt:lpstr>
      </vt:variant>
      <vt:variant>
        <vt:i4>11</vt:i4>
      </vt:variant>
      <vt:variant>
        <vt:lpstr>テーマ</vt:lpstr>
      </vt:variant>
      <vt:variant>
        <vt:i4>1</vt:i4>
      </vt:variant>
      <vt:variant>
        <vt:lpstr>スライド タイトル</vt:lpstr>
      </vt:variant>
      <vt:variant>
        <vt:i4>18</vt:i4>
      </vt:variant>
    </vt:vector>
  </HeadingPairs>
  <TitlesOfParts>
    <vt:vector size="30" baseType="lpstr">
      <vt:lpstr>MS Gothic</vt:lpstr>
      <vt:lpstr>Noto Sans Symbols</vt:lpstr>
      <vt:lpstr>NotoSansJP</vt:lpstr>
      <vt:lpstr>Yu Gothic UI Light</vt:lpstr>
      <vt:lpstr>游明朝 Light</vt:lpstr>
      <vt:lpstr>Arial</vt:lpstr>
      <vt:lpstr>Calibri</vt:lpstr>
      <vt:lpstr>Helvetica</vt:lpstr>
      <vt:lpstr>Source Sans Pro ExtraLight</vt:lpstr>
      <vt:lpstr>Tw Cen MT</vt:lpstr>
      <vt:lpstr>Wingdings</vt:lpstr>
      <vt:lpstr>Office テーマ</vt:lpstr>
      <vt:lpstr>参考応募テンプレート(ご提出時、本ページは削除ください)</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【Pre-KSAPアクセラレーションプログラム参考資料】 キャンピングトレーラーを 利用した移動型オフィス事業</vt:lpstr>
      <vt:lpstr>事業の概要</vt:lpstr>
      <vt:lpstr>解決したい社会課題とビジョン</vt:lpstr>
      <vt:lpstr>対象とするターゲットと顧客課題</vt:lpstr>
      <vt:lpstr>課題を解決するための商品/サービスの概要</vt:lpstr>
      <vt:lpstr>課題を解決するための商品/サービスの概要</vt:lpstr>
      <vt:lpstr>課題を解決するための商品/サービスの概要</vt:lpstr>
      <vt:lpstr>これまでの活動内容（プロトタイプ検証結果）</vt:lpstr>
      <vt:lpstr>現在事業を進める上での課題と本プログラムで取り組みたいこと</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参考応募テンプレート(ご提出時、本ページは削除ください)</dc:title>
  <dc:creator>三浦 圭佑</dc:creator>
  <cp:lastModifiedBy>史紘 加藤</cp:lastModifiedBy>
  <cp:revision>39</cp:revision>
  <dcterms:modified xsi:type="dcterms:W3CDTF">2024-04-18T04:58:35Z</dcterms:modified>
</cp:coreProperties>
</file>